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44"/>
  </p:notesMasterIdLst>
  <p:sldIdLst>
    <p:sldId id="256" r:id="rId2"/>
    <p:sldId id="261" r:id="rId3"/>
    <p:sldId id="262" r:id="rId4"/>
    <p:sldId id="263" r:id="rId5"/>
    <p:sldId id="264" r:id="rId6"/>
    <p:sldId id="301" r:id="rId7"/>
    <p:sldId id="265" r:id="rId8"/>
    <p:sldId id="297" r:id="rId9"/>
    <p:sldId id="302" r:id="rId10"/>
    <p:sldId id="266" r:id="rId11"/>
    <p:sldId id="267" r:id="rId12"/>
    <p:sldId id="304" r:id="rId13"/>
    <p:sldId id="268" r:id="rId14"/>
    <p:sldId id="269" r:id="rId15"/>
    <p:sldId id="271" r:id="rId16"/>
    <p:sldId id="272" r:id="rId17"/>
    <p:sldId id="273" r:id="rId18"/>
    <p:sldId id="276" r:id="rId19"/>
    <p:sldId id="305" r:id="rId20"/>
    <p:sldId id="274" r:id="rId21"/>
    <p:sldId id="275" r:id="rId22"/>
    <p:sldId id="277" r:id="rId23"/>
    <p:sldId id="278" r:id="rId24"/>
    <p:sldId id="279" r:id="rId25"/>
    <p:sldId id="280" r:id="rId26"/>
    <p:sldId id="281" r:id="rId27"/>
    <p:sldId id="282" r:id="rId28"/>
    <p:sldId id="283" r:id="rId29"/>
    <p:sldId id="285" r:id="rId30"/>
    <p:sldId id="286" r:id="rId31"/>
    <p:sldId id="287" r:id="rId32"/>
    <p:sldId id="288" r:id="rId33"/>
    <p:sldId id="299" r:id="rId34"/>
    <p:sldId id="306" r:id="rId35"/>
    <p:sldId id="293" r:id="rId36"/>
    <p:sldId id="292" r:id="rId37"/>
    <p:sldId id="300" r:id="rId38"/>
    <p:sldId id="303" r:id="rId39"/>
    <p:sldId id="307" r:id="rId40"/>
    <p:sldId id="294" r:id="rId41"/>
    <p:sldId id="295" r:id="rId42"/>
    <p:sldId id="296"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9816" autoAdjust="0"/>
  </p:normalViewPr>
  <p:slideViewPr>
    <p:cSldViewPr snapToGrid="0">
      <p:cViewPr>
        <p:scale>
          <a:sx n="100" d="100"/>
          <a:sy n="100" d="100"/>
        </p:scale>
        <p:origin x="87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8354EB-EADB-4091-8F28-8DC25C2B66C3}" type="datetimeFigureOut">
              <a:rPr lang="en-US" smtClean="0"/>
              <a:t>2/24/2019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5FA34-60DA-4B40-8DCC-2F682D7A577A}" type="slidenum">
              <a:rPr lang="en-US" smtClean="0"/>
              <a:t>‹#›</a:t>
            </a:fld>
            <a:endParaRPr lang="en-US"/>
          </a:p>
        </p:txBody>
      </p:sp>
    </p:spTree>
    <p:extLst>
      <p:ext uri="{BB962C8B-B14F-4D97-AF65-F5344CB8AC3E}">
        <p14:creationId xmlns:p14="http://schemas.microsoft.com/office/powerpoint/2010/main" val="2129832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us</a:t>
            </a:r>
          </a:p>
        </p:txBody>
      </p:sp>
      <p:sp>
        <p:nvSpPr>
          <p:cNvPr id="4" name="Slide Number Placeholder 3"/>
          <p:cNvSpPr>
            <a:spLocks noGrp="1"/>
          </p:cNvSpPr>
          <p:nvPr>
            <p:ph type="sldNum" sz="quarter" idx="5"/>
          </p:nvPr>
        </p:nvSpPr>
        <p:spPr/>
        <p:txBody>
          <a:bodyPr/>
          <a:lstStyle/>
          <a:p>
            <a:fld id="{41C5FA34-60DA-4B40-8DCC-2F682D7A577A}" type="slidenum">
              <a:rPr lang="en-US" smtClean="0"/>
              <a:t>1</a:t>
            </a:fld>
            <a:endParaRPr lang="en-US"/>
          </a:p>
        </p:txBody>
      </p:sp>
    </p:spTree>
    <p:extLst>
      <p:ext uri="{BB962C8B-B14F-4D97-AF65-F5344CB8AC3E}">
        <p14:creationId xmlns:p14="http://schemas.microsoft.com/office/powerpoint/2010/main" val="1900819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https://www.amazon.com/Million-Random-Digits-Normal-Deviates/dp/0833030477</a:t>
            </a:r>
          </a:p>
          <a:p>
            <a:r>
              <a:rPr lang="en-US" dirty="0"/>
              <a:t>https://en.wikipedia.org/wiki/A_Million_Random_Digits_with_100,000_Normal_Deviates</a:t>
            </a:r>
          </a:p>
          <a:p>
            <a:r>
              <a:rPr lang="en-US" dirty="0"/>
              <a:t>John Walker, </a:t>
            </a:r>
            <a:r>
              <a:rPr lang="en-US" dirty="0" err="1"/>
              <a:t>hotbits</a:t>
            </a:r>
            <a:r>
              <a:rPr lang="en-US" dirty="0"/>
              <a:t>, founder of </a:t>
            </a:r>
            <a:r>
              <a:rPr lang="en-US" dirty="0" err="1"/>
              <a:t>AutoDesk</a:t>
            </a:r>
            <a:endParaRPr lang="en-US" dirty="0"/>
          </a:p>
          <a:p>
            <a:endParaRPr lang="en-US" dirty="0"/>
          </a:p>
          <a:p>
            <a:endParaRPr lang="en-US" dirty="0"/>
          </a:p>
          <a:p>
            <a:pPr lvl="1"/>
            <a:r>
              <a:rPr lang="en-US" dirty="0"/>
              <a:t>QKD</a:t>
            </a:r>
            <a:br>
              <a:rPr lang="en-US" dirty="0"/>
            </a:br>
            <a:r>
              <a:rPr lang="en-US" dirty="0"/>
              <a:t>Currently send 1 </a:t>
            </a:r>
            <a:r>
              <a:rPr lang="en-US" dirty="0" err="1"/>
              <a:t>Mbits</a:t>
            </a:r>
            <a:r>
              <a:rPr lang="en-US" dirty="0"/>
              <a:t>/s over 20km optical fiber</a:t>
            </a:r>
          </a:p>
          <a:p>
            <a:pPr lvl="1"/>
            <a:r>
              <a:rPr lang="en-US" dirty="0"/>
              <a:t>Have sent over 150km fibers more slowly, and 1200km ground stations</a:t>
            </a:r>
          </a:p>
          <a:p>
            <a:pPr lvl="1"/>
            <a:r>
              <a:rPr lang="en-US" dirty="0"/>
              <a:t>2004 – first bank transfer performed</a:t>
            </a:r>
          </a:p>
          <a:p>
            <a:endParaRPr lang="en-US" dirty="0"/>
          </a:p>
          <a:p>
            <a:endParaRPr lang="en-US" dirty="0"/>
          </a:p>
        </p:txBody>
      </p:sp>
      <p:sp>
        <p:nvSpPr>
          <p:cNvPr id="4" name="Slide Number Placeholder 3"/>
          <p:cNvSpPr>
            <a:spLocks noGrp="1"/>
          </p:cNvSpPr>
          <p:nvPr>
            <p:ph type="sldNum" sz="quarter" idx="5"/>
          </p:nvPr>
        </p:nvSpPr>
        <p:spPr/>
        <p:txBody>
          <a:bodyPr/>
          <a:lstStyle/>
          <a:p>
            <a:fld id="{41C5FA34-60DA-4B40-8DCC-2F682D7A577A}" type="slidenum">
              <a:rPr lang="en-US" smtClean="0"/>
              <a:t>27</a:t>
            </a:fld>
            <a:endParaRPr lang="en-US"/>
          </a:p>
        </p:txBody>
      </p:sp>
    </p:spTree>
    <p:extLst>
      <p:ext uri="{BB962C8B-B14F-4D97-AF65-F5344CB8AC3E}">
        <p14:creationId xmlns:p14="http://schemas.microsoft.com/office/powerpoint/2010/main" val="17036208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https://arxiv.org/abs/quant-ph/0411037</a:t>
            </a:r>
          </a:p>
          <a:p>
            <a:r>
              <a:rPr lang="en-US" b="1" dirty="0"/>
              <a:t>The Hidden Subgroup Problem - Review and Open Problems, Lomont, 2004</a:t>
            </a:r>
            <a:endParaRPr lang="en-US" dirty="0"/>
          </a:p>
        </p:txBody>
      </p:sp>
      <p:sp>
        <p:nvSpPr>
          <p:cNvPr id="4" name="Slide Number Placeholder 3"/>
          <p:cNvSpPr>
            <a:spLocks noGrp="1"/>
          </p:cNvSpPr>
          <p:nvPr>
            <p:ph type="sldNum" sz="quarter" idx="5"/>
          </p:nvPr>
        </p:nvSpPr>
        <p:spPr/>
        <p:txBody>
          <a:bodyPr/>
          <a:lstStyle/>
          <a:p>
            <a:fld id="{41C5FA34-60DA-4B40-8DCC-2F682D7A577A}" type="slidenum">
              <a:rPr lang="en-US" smtClean="0"/>
              <a:t>30</a:t>
            </a:fld>
            <a:endParaRPr lang="en-US"/>
          </a:p>
        </p:txBody>
      </p:sp>
    </p:spTree>
    <p:extLst>
      <p:ext uri="{BB962C8B-B14F-4D97-AF65-F5344CB8AC3E}">
        <p14:creationId xmlns:p14="http://schemas.microsoft.com/office/powerpoint/2010/main" val="31837610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Requirements: DiVincenzo 1996:</a:t>
            </a:r>
            <a:br>
              <a:rPr lang="en-US" dirty="0"/>
            </a:br>
            <a:r>
              <a:rPr lang="en-US" dirty="0"/>
              <a:t>  * Existence of qubits</a:t>
            </a:r>
            <a:br>
              <a:rPr lang="en-US" dirty="0"/>
            </a:br>
            <a:r>
              <a:rPr lang="en-US" dirty="0"/>
              <a:t>  * 1 and 2 qubit unitary gates</a:t>
            </a:r>
            <a:br>
              <a:rPr lang="en-US" dirty="0"/>
            </a:br>
            <a:r>
              <a:rPr lang="en-US" dirty="0"/>
              <a:t>  * Measurable bits</a:t>
            </a:r>
            <a:br>
              <a:rPr lang="en-US" dirty="0"/>
            </a:br>
            <a:r>
              <a:rPr lang="en-US" dirty="0"/>
              <a:t>  * Low intrinsic decoherence</a:t>
            </a:r>
            <a:br>
              <a:rPr lang="en-US" dirty="0"/>
            </a:br>
            <a:r>
              <a:rPr lang="en-US" dirty="0"/>
              <a:t>  * Other ways: adiabatic QC, cluster state QC</a:t>
            </a:r>
            <a:br>
              <a:rPr lang="en-US" dirty="0"/>
            </a:br>
            <a:br>
              <a:rPr lang="en-US" dirty="0"/>
            </a:br>
            <a:r>
              <a:rPr lang="en-US" dirty="0"/>
              <a:t>more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 Quantum random walk</a:t>
            </a:r>
            <a:br>
              <a:rPr lang="en-US" dirty="0"/>
            </a:br>
            <a:r>
              <a:rPr lang="en-US" dirty="0"/>
              <a:t>* Quantum lower bounds</a:t>
            </a:r>
            <a:br>
              <a:rPr lang="en-US" dirty="0"/>
            </a:br>
            <a:r>
              <a:rPr lang="en-US" dirty="0"/>
              <a:t>* Good notes in qcnotes.pdf</a:t>
            </a:r>
          </a:p>
          <a:p>
            <a:endParaRPr lang="en-US" dirty="0"/>
          </a:p>
        </p:txBody>
      </p:sp>
      <p:sp>
        <p:nvSpPr>
          <p:cNvPr id="4" name="Slide Number Placeholder 3"/>
          <p:cNvSpPr>
            <a:spLocks noGrp="1"/>
          </p:cNvSpPr>
          <p:nvPr>
            <p:ph type="sldNum" sz="quarter" idx="5"/>
          </p:nvPr>
        </p:nvSpPr>
        <p:spPr/>
        <p:txBody>
          <a:bodyPr/>
          <a:lstStyle/>
          <a:p>
            <a:fld id="{41C5FA34-60DA-4B40-8DCC-2F682D7A577A}" type="slidenum">
              <a:rPr lang="en-US" smtClean="0"/>
              <a:t>32</a:t>
            </a:fld>
            <a:endParaRPr lang="en-US"/>
          </a:p>
        </p:txBody>
      </p:sp>
    </p:spTree>
    <p:extLst>
      <p:ext uri="{BB962C8B-B14F-4D97-AF65-F5344CB8AC3E}">
        <p14:creationId xmlns:p14="http://schemas.microsoft.com/office/powerpoint/2010/main" val="3977772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http://qserver.usc.edu/wp-content/uploads/2013/07/qip5692006.pdf</a:t>
            </a:r>
          </a:p>
        </p:txBody>
      </p:sp>
      <p:sp>
        <p:nvSpPr>
          <p:cNvPr id="4" name="Slide Number Placeholder 3"/>
          <p:cNvSpPr>
            <a:spLocks noGrp="1"/>
          </p:cNvSpPr>
          <p:nvPr>
            <p:ph type="sldNum" sz="quarter" idx="5"/>
          </p:nvPr>
        </p:nvSpPr>
        <p:spPr/>
        <p:txBody>
          <a:bodyPr/>
          <a:lstStyle/>
          <a:p>
            <a:fld id="{41C5FA34-60DA-4B40-8DCC-2F682D7A577A}" type="slidenum">
              <a:rPr lang="en-US" smtClean="0"/>
              <a:t>34</a:t>
            </a:fld>
            <a:endParaRPr lang="en-US"/>
          </a:p>
        </p:txBody>
      </p:sp>
    </p:spTree>
    <p:extLst>
      <p:ext uri="{BB962C8B-B14F-4D97-AF65-F5344CB8AC3E}">
        <p14:creationId xmlns:p14="http://schemas.microsoft.com/office/powerpoint/2010/main" val="8341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TQFT https://arxiv.org/abs/quant-ph/0001071</a:t>
            </a:r>
          </a:p>
        </p:txBody>
      </p:sp>
      <p:sp>
        <p:nvSpPr>
          <p:cNvPr id="4" name="Slide Number Placeholder 3"/>
          <p:cNvSpPr>
            <a:spLocks noGrp="1"/>
          </p:cNvSpPr>
          <p:nvPr>
            <p:ph type="sldNum" sz="quarter" idx="5"/>
          </p:nvPr>
        </p:nvSpPr>
        <p:spPr/>
        <p:txBody>
          <a:bodyPr/>
          <a:lstStyle/>
          <a:p>
            <a:fld id="{41C5FA34-60DA-4B40-8DCC-2F682D7A577A}" type="slidenum">
              <a:rPr lang="en-US" smtClean="0"/>
              <a:t>35</a:t>
            </a:fld>
            <a:endParaRPr lang="en-US"/>
          </a:p>
        </p:txBody>
      </p:sp>
    </p:spTree>
    <p:extLst>
      <p:ext uri="{BB962C8B-B14F-4D97-AF65-F5344CB8AC3E}">
        <p14:creationId xmlns:p14="http://schemas.microsoft.com/office/powerpoint/2010/main" val="3838246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https://en.wikipedia.org/wiki/Digital_physics</a:t>
            </a:r>
          </a:p>
        </p:txBody>
      </p:sp>
      <p:sp>
        <p:nvSpPr>
          <p:cNvPr id="4" name="Slide Number Placeholder 3"/>
          <p:cNvSpPr>
            <a:spLocks noGrp="1"/>
          </p:cNvSpPr>
          <p:nvPr>
            <p:ph type="sldNum" sz="quarter" idx="5"/>
          </p:nvPr>
        </p:nvSpPr>
        <p:spPr/>
        <p:txBody>
          <a:bodyPr/>
          <a:lstStyle/>
          <a:p>
            <a:fld id="{41C5FA34-60DA-4B40-8DCC-2F682D7A577A}" type="slidenum">
              <a:rPr lang="en-US" smtClean="0"/>
              <a:t>37</a:t>
            </a:fld>
            <a:endParaRPr lang="en-US"/>
          </a:p>
        </p:txBody>
      </p:sp>
    </p:spTree>
    <p:extLst>
      <p:ext uri="{BB962C8B-B14F-4D97-AF65-F5344CB8AC3E}">
        <p14:creationId xmlns:p14="http://schemas.microsoft.com/office/powerpoint/2010/main" val="1676751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Prime generating polynomial</a:t>
            </a:r>
          </a:p>
        </p:txBody>
      </p:sp>
      <p:sp>
        <p:nvSpPr>
          <p:cNvPr id="4" name="Slide Number Placeholder 3"/>
          <p:cNvSpPr>
            <a:spLocks noGrp="1"/>
          </p:cNvSpPr>
          <p:nvPr>
            <p:ph type="sldNum" sz="quarter" idx="5"/>
          </p:nvPr>
        </p:nvSpPr>
        <p:spPr/>
        <p:txBody>
          <a:bodyPr/>
          <a:lstStyle/>
          <a:p>
            <a:fld id="{41C5FA34-60DA-4B40-8DCC-2F682D7A577A}" type="slidenum">
              <a:rPr lang="en-US" smtClean="0"/>
              <a:t>3</a:t>
            </a:fld>
            <a:endParaRPr lang="en-US"/>
          </a:p>
        </p:txBody>
      </p:sp>
    </p:spTree>
    <p:extLst>
      <p:ext uri="{BB962C8B-B14F-4D97-AF65-F5344CB8AC3E}">
        <p14:creationId xmlns:p14="http://schemas.microsoft.com/office/powerpoint/2010/main" val="1009102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Machines needed a physical realization to be useful as computers</a:t>
            </a:r>
          </a:p>
        </p:txBody>
      </p:sp>
      <p:sp>
        <p:nvSpPr>
          <p:cNvPr id="4" name="Slide Number Placeholder 3"/>
          <p:cNvSpPr>
            <a:spLocks noGrp="1"/>
          </p:cNvSpPr>
          <p:nvPr>
            <p:ph type="sldNum" sz="quarter" idx="5"/>
          </p:nvPr>
        </p:nvSpPr>
        <p:spPr/>
        <p:txBody>
          <a:bodyPr/>
          <a:lstStyle/>
          <a:p>
            <a:fld id="{41C5FA34-60DA-4B40-8DCC-2F682D7A577A}" type="slidenum">
              <a:rPr lang="en-US" smtClean="0"/>
              <a:t>5</a:t>
            </a:fld>
            <a:endParaRPr lang="en-US"/>
          </a:p>
        </p:txBody>
      </p:sp>
    </p:spTree>
    <p:extLst>
      <p:ext uri="{BB962C8B-B14F-4D97-AF65-F5344CB8AC3E}">
        <p14:creationId xmlns:p14="http://schemas.microsoft.com/office/powerpoint/2010/main" val="3051803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Machines needed a physical realization to be useful as computers</a:t>
            </a:r>
          </a:p>
        </p:txBody>
      </p:sp>
      <p:sp>
        <p:nvSpPr>
          <p:cNvPr id="4" name="Slide Number Placeholder 3"/>
          <p:cNvSpPr>
            <a:spLocks noGrp="1"/>
          </p:cNvSpPr>
          <p:nvPr>
            <p:ph type="sldNum" sz="quarter" idx="5"/>
          </p:nvPr>
        </p:nvSpPr>
        <p:spPr/>
        <p:txBody>
          <a:bodyPr/>
          <a:lstStyle/>
          <a:p>
            <a:fld id="{41C5FA34-60DA-4B40-8DCC-2F682D7A577A}" type="slidenum">
              <a:rPr lang="en-US" smtClean="0"/>
              <a:t>6</a:t>
            </a:fld>
            <a:endParaRPr lang="en-US"/>
          </a:p>
        </p:txBody>
      </p:sp>
    </p:spTree>
    <p:extLst>
      <p:ext uri="{BB962C8B-B14F-4D97-AF65-F5344CB8AC3E}">
        <p14:creationId xmlns:p14="http://schemas.microsoft.com/office/powerpoint/2010/main" val="4123880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https://arstechnica.com/gadgets/2016/07/itrs-roadmap-2021-moores-law/</a:t>
            </a:r>
          </a:p>
          <a:p>
            <a:r>
              <a:rPr lang="en-US" dirty="0"/>
              <a:t>https://arxiv.org/ftp/arxiv/papers/1511/1511.05956.pdf</a:t>
            </a:r>
          </a:p>
          <a:p>
            <a:r>
              <a:rPr lang="en-US" dirty="0"/>
              <a:t>http://escholar.web.unc.edu/limits-of-moores-law/</a:t>
            </a:r>
          </a:p>
          <a:p>
            <a:r>
              <a:rPr lang="en-US" dirty="0"/>
              <a:t>https://semiengineering.com/transistor-options-beyond-3nm/</a:t>
            </a:r>
          </a:p>
          <a:p>
            <a:pPr lvl="1"/>
            <a:r>
              <a:rPr lang="en-US" dirty="0"/>
              <a:t>Moore’s Law: “# of transistors in a dense IC doubles every 1 years” (1965-1975)</a:t>
            </a:r>
          </a:p>
          <a:p>
            <a:pPr lvl="1"/>
            <a:r>
              <a:rPr lang="en-US" dirty="0"/>
              <a:t>“Doubles every 2 years” (1975-1985)</a:t>
            </a:r>
          </a:p>
          <a:p>
            <a:pPr lvl="1"/>
            <a:r>
              <a:rPr lang="en-US" dirty="0"/>
              <a:t>“Doubles every 18 months” – David House, Intel Exec</a:t>
            </a:r>
          </a:p>
          <a:p>
            <a:pPr lvl="1"/>
            <a:r>
              <a:rPr lang="en-US" dirty="0" err="1"/>
              <a:t>Rouglhy</a:t>
            </a:r>
            <a:r>
              <a:rPr lang="en-US" dirty="0"/>
              <a:t> held 1965-2012, dropped to 2.5 years, </a:t>
            </a:r>
          </a:p>
          <a:p>
            <a:endParaRPr lang="en-US" dirty="0"/>
          </a:p>
        </p:txBody>
      </p:sp>
      <p:sp>
        <p:nvSpPr>
          <p:cNvPr id="4" name="Slide Number Placeholder 3"/>
          <p:cNvSpPr>
            <a:spLocks noGrp="1"/>
          </p:cNvSpPr>
          <p:nvPr>
            <p:ph type="sldNum" sz="quarter" idx="5"/>
          </p:nvPr>
        </p:nvSpPr>
        <p:spPr/>
        <p:txBody>
          <a:bodyPr/>
          <a:lstStyle/>
          <a:p>
            <a:fld id="{41C5FA34-60DA-4B40-8DCC-2F682D7A577A}" type="slidenum">
              <a:rPr lang="en-US" smtClean="0"/>
              <a:t>11</a:t>
            </a:fld>
            <a:endParaRPr lang="en-US"/>
          </a:p>
        </p:txBody>
      </p:sp>
    </p:spTree>
    <p:extLst>
      <p:ext uri="{BB962C8B-B14F-4D97-AF65-F5344CB8AC3E}">
        <p14:creationId xmlns:p14="http://schemas.microsoft.com/office/powerpoint/2010/main" val="2793615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https://arstechnica.com/gadgets/2016/07/itrs-roadmap-2021-moores-law/</a:t>
            </a:r>
          </a:p>
          <a:p>
            <a:r>
              <a:rPr lang="en-US" dirty="0"/>
              <a:t>https://arxiv.org/ftp/arxiv/papers/1511/1511.05956.pdf</a:t>
            </a:r>
          </a:p>
          <a:p>
            <a:r>
              <a:rPr lang="en-US" dirty="0"/>
              <a:t>http://escholar.web.unc.edu/limits-of-moores-law/</a:t>
            </a:r>
          </a:p>
          <a:p>
            <a:r>
              <a:rPr lang="en-US" dirty="0"/>
              <a:t>https://semiengineering.com/transistor-options-beyond-3nm/</a:t>
            </a:r>
          </a:p>
          <a:p>
            <a:pPr lvl="1"/>
            <a:r>
              <a:rPr lang="en-US" dirty="0"/>
              <a:t>Moore’s Law: “# of transistors in a dense IC doubles every 1 years” (1965-1975)</a:t>
            </a:r>
          </a:p>
          <a:p>
            <a:pPr lvl="1"/>
            <a:r>
              <a:rPr lang="en-US" dirty="0"/>
              <a:t>“Doubles every 2 years” (1975-1985)</a:t>
            </a:r>
          </a:p>
          <a:p>
            <a:pPr lvl="1"/>
            <a:r>
              <a:rPr lang="en-US" dirty="0"/>
              <a:t>“Doubles every 18 months” – David House, Intel Exec</a:t>
            </a:r>
          </a:p>
          <a:p>
            <a:pPr lvl="1"/>
            <a:r>
              <a:rPr lang="en-US" dirty="0" err="1"/>
              <a:t>Rouglhy</a:t>
            </a:r>
            <a:r>
              <a:rPr lang="en-US" dirty="0"/>
              <a:t> held 1965-2012, dropped to 2.5 years, </a:t>
            </a:r>
          </a:p>
          <a:p>
            <a:endParaRPr lang="en-US" dirty="0"/>
          </a:p>
        </p:txBody>
      </p:sp>
      <p:sp>
        <p:nvSpPr>
          <p:cNvPr id="4" name="Slide Number Placeholder 3"/>
          <p:cNvSpPr>
            <a:spLocks noGrp="1"/>
          </p:cNvSpPr>
          <p:nvPr>
            <p:ph type="sldNum" sz="quarter" idx="5"/>
          </p:nvPr>
        </p:nvSpPr>
        <p:spPr/>
        <p:txBody>
          <a:bodyPr/>
          <a:lstStyle/>
          <a:p>
            <a:fld id="{41C5FA34-60DA-4B40-8DCC-2F682D7A577A}" type="slidenum">
              <a:rPr lang="en-US" smtClean="0"/>
              <a:t>12</a:t>
            </a:fld>
            <a:endParaRPr lang="en-US"/>
          </a:p>
        </p:txBody>
      </p:sp>
    </p:spTree>
    <p:extLst>
      <p:ext uri="{BB962C8B-B14F-4D97-AF65-F5344CB8AC3E}">
        <p14:creationId xmlns:p14="http://schemas.microsoft.com/office/powerpoint/2010/main" val="565258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List of physical implementations:</a:t>
            </a:r>
            <a:br>
              <a:rPr lang="en-US" dirty="0"/>
            </a:br>
            <a:r>
              <a:rPr lang="en-US" dirty="0"/>
              <a:t>photon (polarization, number, time-bin encoding), coherent light, electrons (spin, electron number), nucleus (NMR), optical lattices (optical spin), </a:t>
            </a:r>
            <a:r>
              <a:rPr lang="en-US" dirty="0" err="1"/>
              <a:t>josephson</a:t>
            </a:r>
            <a:r>
              <a:rPr lang="en-US" dirty="0"/>
              <a:t> junction (superconducting charge, flux, phase), quantum dot (electron localization), gapped topological system (non-abelian </a:t>
            </a:r>
            <a:r>
              <a:rPr lang="en-US" dirty="0" err="1"/>
              <a:t>anyons</a:t>
            </a:r>
            <a:r>
              <a:rPr lang="en-US" dirty="0"/>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TODO Bloch sphere, bell states, bell theorem </a:t>
            </a:r>
          </a:p>
          <a:p>
            <a:endParaRPr lang="en-US" dirty="0"/>
          </a:p>
        </p:txBody>
      </p:sp>
      <p:sp>
        <p:nvSpPr>
          <p:cNvPr id="4" name="Slide Number Placeholder 3"/>
          <p:cNvSpPr>
            <a:spLocks noGrp="1"/>
          </p:cNvSpPr>
          <p:nvPr>
            <p:ph type="sldNum" sz="quarter" idx="5"/>
          </p:nvPr>
        </p:nvSpPr>
        <p:spPr/>
        <p:txBody>
          <a:bodyPr/>
          <a:lstStyle/>
          <a:p>
            <a:fld id="{41C5FA34-60DA-4B40-8DCC-2F682D7A577A}" type="slidenum">
              <a:rPr lang="en-US" smtClean="0"/>
              <a:t>15</a:t>
            </a:fld>
            <a:endParaRPr lang="en-US"/>
          </a:p>
        </p:txBody>
      </p:sp>
    </p:spTree>
    <p:extLst>
      <p:ext uri="{BB962C8B-B14F-4D97-AF65-F5344CB8AC3E}">
        <p14:creationId xmlns:p14="http://schemas.microsoft.com/office/powerpoint/2010/main" val="1442529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https://crypto.stackexchange.com/questions/59795/largest-integer-factored-by-shors-algorithm</a:t>
            </a:r>
          </a:p>
        </p:txBody>
      </p:sp>
      <p:sp>
        <p:nvSpPr>
          <p:cNvPr id="4" name="Slide Number Placeholder 3"/>
          <p:cNvSpPr>
            <a:spLocks noGrp="1"/>
          </p:cNvSpPr>
          <p:nvPr>
            <p:ph type="sldNum" sz="quarter" idx="5"/>
          </p:nvPr>
        </p:nvSpPr>
        <p:spPr/>
        <p:txBody>
          <a:bodyPr/>
          <a:lstStyle/>
          <a:p>
            <a:fld id="{41C5FA34-60DA-4B40-8DCC-2F682D7A577A}" type="slidenum">
              <a:rPr lang="en-US" smtClean="0"/>
              <a:t>24</a:t>
            </a:fld>
            <a:endParaRPr lang="en-US"/>
          </a:p>
        </p:txBody>
      </p:sp>
    </p:spTree>
    <p:extLst>
      <p:ext uri="{BB962C8B-B14F-4D97-AF65-F5344CB8AC3E}">
        <p14:creationId xmlns:p14="http://schemas.microsoft.com/office/powerpoint/2010/main" val="1760748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C5FA34-60DA-4B40-8DCC-2F682D7A577A}" type="slidenum">
              <a:rPr lang="en-US" smtClean="0"/>
              <a:t>26</a:t>
            </a:fld>
            <a:endParaRPr lang="en-US"/>
          </a:p>
        </p:txBody>
      </p:sp>
    </p:spTree>
    <p:extLst>
      <p:ext uri="{BB962C8B-B14F-4D97-AF65-F5344CB8AC3E}">
        <p14:creationId xmlns:p14="http://schemas.microsoft.com/office/powerpoint/2010/main" val="720769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67206-FC00-4741-B9B1-3CA0767C9C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557DCE-1B99-4109-BB53-E6FDBFADBF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40A4C90-0D25-45A5-91BB-AA093FEB4AFC}"/>
              </a:ext>
            </a:extLst>
          </p:cNvPr>
          <p:cNvSpPr>
            <a:spLocks noGrp="1"/>
          </p:cNvSpPr>
          <p:nvPr>
            <p:ph type="dt" sz="half" idx="10"/>
          </p:nvPr>
        </p:nvSpPr>
        <p:spPr/>
        <p:txBody>
          <a:bodyPr/>
          <a:lstStyle/>
          <a:p>
            <a:fld id="{21CF8174-7B49-4AAB-9DE4-D3E58F95CC1F}" type="datetime1">
              <a:rPr lang="en-US" smtClean="0"/>
              <a:t>2/24/2019</a:t>
            </a:fld>
            <a:endParaRPr lang="en-US"/>
          </a:p>
        </p:txBody>
      </p:sp>
      <p:sp>
        <p:nvSpPr>
          <p:cNvPr id="5" name="Footer Placeholder 4">
            <a:extLst>
              <a:ext uri="{FF2B5EF4-FFF2-40B4-BE49-F238E27FC236}">
                <a16:creationId xmlns:a16="http://schemas.microsoft.com/office/drawing/2014/main" id="{D2B2EBF5-8961-41CE-A5B3-9C7BAA3D6C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13348B-543C-42FB-8585-8B54A9A96114}"/>
              </a:ext>
            </a:extLst>
          </p:cNvPr>
          <p:cNvSpPr>
            <a:spLocks noGrp="1"/>
          </p:cNvSpPr>
          <p:nvPr>
            <p:ph type="sldNum" sz="quarter" idx="12"/>
          </p:nvPr>
        </p:nvSpPr>
        <p:spPr/>
        <p:txBody>
          <a:bodyPr/>
          <a:lstStyle/>
          <a:p>
            <a:fld id="{AD3AD722-C68C-4062-BB20-135BAD822FA7}" type="slidenum">
              <a:rPr lang="en-US" smtClean="0"/>
              <a:t>‹#›</a:t>
            </a:fld>
            <a:endParaRPr lang="en-US" dirty="0"/>
          </a:p>
        </p:txBody>
      </p:sp>
    </p:spTree>
    <p:extLst>
      <p:ext uri="{BB962C8B-B14F-4D97-AF65-F5344CB8AC3E}">
        <p14:creationId xmlns:p14="http://schemas.microsoft.com/office/powerpoint/2010/main" val="9655343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61B08-122C-4AC6-9DAB-7704C1DF3E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D37E3B-A8A5-4ED0-B198-7EC233E1C34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2AFC4B-8831-4BF4-8CD7-BF52B30B9C06}"/>
              </a:ext>
            </a:extLst>
          </p:cNvPr>
          <p:cNvSpPr>
            <a:spLocks noGrp="1"/>
          </p:cNvSpPr>
          <p:nvPr>
            <p:ph type="dt" sz="half" idx="10"/>
          </p:nvPr>
        </p:nvSpPr>
        <p:spPr/>
        <p:txBody>
          <a:bodyPr/>
          <a:lstStyle/>
          <a:p>
            <a:fld id="{621B4586-E653-4956-A32E-A7FE3ADAA710}" type="datetime1">
              <a:rPr lang="en-US" smtClean="0"/>
              <a:t>2/24/2019</a:t>
            </a:fld>
            <a:endParaRPr lang="en-US"/>
          </a:p>
        </p:txBody>
      </p:sp>
      <p:sp>
        <p:nvSpPr>
          <p:cNvPr id="5" name="Footer Placeholder 4">
            <a:extLst>
              <a:ext uri="{FF2B5EF4-FFF2-40B4-BE49-F238E27FC236}">
                <a16:creationId xmlns:a16="http://schemas.microsoft.com/office/drawing/2014/main" id="{61FB996A-03DC-4C79-B27B-619AF92F4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7C5A90-EB9F-4AD1-AEFE-11E923523105}"/>
              </a:ext>
            </a:extLst>
          </p:cNvPr>
          <p:cNvSpPr>
            <a:spLocks noGrp="1"/>
          </p:cNvSpPr>
          <p:nvPr>
            <p:ph type="sldNum" sz="quarter" idx="12"/>
          </p:nvPr>
        </p:nvSpPr>
        <p:spPr/>
        <p:txBody>
          <a:bodyPr/>
          <a:lstStyle/>
          <a:p>
            <a:fld id="{AD3AD722-C68C-4062-BB20-135BAD822FA7}" type="slidenum">
              <a:rPr lang="en-US" smtClean="0"/>
              <a:t>‹#›</a:t>
            </a:fld>
            <a:endParaRPr lang="en-US"/>
          </a:p>
        </p:txBody>
      </p:sp>
    </p:spTree>
    <p:extLst>
      <p:ext uri="{BB962C8B-B14F-4D97-AF65-F5344CB8AC3E}">
        <p14:creationId xmlns:p14="http://schemas.microsoft.com/office/powerpoint/2010/main" val="1752501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16CA27-B157-48D6-A618-B65D83C642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EF427F-4908-4C8E-8E71-36C1AB3421A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F53582-9C23-4B9E-8A01-2E809E4D75EC}"/>
              </a:ext>
            </a:extLst>
          </p:cNvPr>
          <p:cNvSpPr>
            <a:spLocks noGrp="1"/>
          </p:cNvSpPr>
          <p:nvPr>
            <p:ph type="dt" sz="half" idx="10"/>
          </p:nvPr>
        </p:nvSpPr>
        <p:spPr/>
        <p:txBody>
          <a:bodyPr/>
          <a:lstStyle/>
          <a:p>
            <a:fld id="{985316F6-4246-4756-BE41-947F8EDC8CF7}" type="datetime1">
              <a:rPr lang="en-US" smtClean="0"/>
              <a:t>2/24/2019</a:t>
            </a:fld>
            <a:endParaRPr lang="en-US"/>
          </a:p>
        </p:txBody>
      </p:sp>
      <p:sp>
        <p:nvSpPr>
          <p:cNvPr id="5" name="Footer Placeholder 4">
            <a:extLst>
              <a:ext uri="{FF2B5EF4-FFF2-40B4-BE49-F238E27FC236}">
                <a16:creationId xmlns:a16="http://schemas.microsoft.com/office/drawing/2014/main" id="{57B3A96C-5438-4DD0-B219-1F12F21407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9FA9A-4076-4BB5-996C-004D4C3045E7}"/>
              </a:ext>
            </a:extLst>
          </p:cNvPr>
          <p:cNvSpPr>
            <a:spLocks noGrp="1"/>
          </p:cNvSpPr>
          <p:nvPr>
            <p:ph type="sldNum" sz="quarter" idx="12"/>
          </p:nvPr>
        </p:nvSpPr>
        <p:spPr/>
        <p:txBody>
          <a:bodyPr/>
          <a:lstStyle/>
          <a:p>
            <a:fld id="{AD3AD722-C68C-4062-BB20-135BAD822FA7}" type="slidenum">
              <a:rPr lang="en-US" smtClean="0"/>
              <a:t>‹#›</a:t>
            </a:fld>
            <a:endParaRPr lang="en-US"/>
          </a:p>
        </p:txBody>
      </p:sp>
    </p:spTree>
    <p:extLst>
      <p:ext uri="{BB962C8B-B14F-4D97-AF65-F5344CB8AC3E}">
        <p14:creationId xmlns:p14="http://schemas.microsoft.com/office/powerpoint/2010/main" val="3758931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09FB-59BF-48CB-8119-2041644C83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F2CBB4-694E-4FDF-BAD3-A377542276D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475C6A-3112-4541-9B25-460E94422FDB}"/>
              </a:ext>
            </a:extLst>
          </p:cNvPr>
          <p:cNvSpPr>
            <a:spLocks noGrp="1"/>
          </p:cNvSpPr>
          <p:nvPr>
            <p:ph type="dt" sz="half" idx="10"/>
          </p:nvPr>
        </p:nvSpPr>
        <p:spPr/>
        <p:txBody>
          <a:bodyPr/>
          <a:lstStyle/>
          <a:p>
            <a:fld id="{93F05440-C661-4D71-ABE3-4B1BC3FEC3E0}" type="datetime1">
              <a:rPr lang="en-US" smtClean="0"/>
              <a:t>2/24/2019</a:t>
            </a:fld>
            <a:endParaRPr lang="en-US"/>
          </a:p>
        </p:txBody>
      </p:sp>
      <p:sp>
        <p:nvSpPr>
          <p:cNvPr id="5" name="Footer Placeholder 4">
            <a:extLst>
              <a:ext uri="{FF2B5EF4-FFF2-40B4-BE49-F238E27FC236}">
                <a16:creationId xmlns:a16="http://schemas.microsoft.com/office/drawing/2014/main" id="{39AE825E-8D98-4D3C-83F2-CCE7482A23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90F308-7487-4D9A-821A-4C5DDA5C1C38}"/>
              </a:ext>
            </a:extLst>
          </p:cNvPr>
          <p:cNvSpPr>
            <a:spLocks noGrp="1"/>
          </p:cNvSpPr>
          <p:nvPr>
            <p:ph type="sldNum" sz="quarter" idx="12"/>
          </p:nvPr>
        </p:nvSpPr>
        <p:spPr/>
        <p:txBody>
          <a:bodyPr/>
          <a:lstStyle/>
          <a:p>
            <a:fld id="{AD3AD722-C68C-4062-BB20-135BAD822FA7}" type="slidenum">
              <a:rPr lang="en-US" smtClean="0"/>
              <a:pPr/>
              <a:t>‹#›</a:t>
            </a:fld>
            <a:r>
              <a:rPr lang="en-US"/>
              <a:t>/42</a:t>
            </a:r>
            <a:endParaRPr lang="en-US" dirty="0"/>
          </a:p>
        </p:txBody>
      </p:sp>
    </p:spTree>
    <p:extLst>
      <p:ext uri="{BB962C8B-B14F-4D97-AF65-F5344CB8AC3E}">
        <p14:creationId xmlns:p14="http://schemas.microsoft.com/office/powerpoint/2010/main" val="626710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F6316-5CDA-423F-BA99-5C280A93BE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D941883-841C-4E5A-95A5-FB3505195C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01DB17B-E7E6-4493-9029-3A56A5204500}"/>
              </a:ext>
            </a:extLst>
          </p:cNvPr>
          <p:cNvSpPr>
            <a:spLocks noGrp="1"/>
          </p:cNvSpPr>
          <p:nvPr>
            <p:ph type="dt" sz="half" idx="10"/>
          </p:nvPr>
        </p:nvSpPr>
        <p:spPr/>
        <p:txBody>
          <a:bodyPr/>
          <a:lstStyle/>
          <a:p>
            <a:fld id="{82D9BDDF-3FCB-4FBE-A9CC-1D0A8177B816}" type="datetime1">
              <a:rPr lang="en-US" smtClean="0"/>
              <a:t>2/24/2019</a:t>
            </a:fld>
            <a:endParaRPr lang="en-US"/>
          </a:p>
        </p:txBody>
      </p:sp>
      <p:sp>
        <p:nvSpPr>
          <p:cNvPr id="5" name="Footer Placeholder 4">
            <a:extLst>
              <a:ext uri="{FF2B5EF4-FFF2-40B4-BE49-F238E27FC236}">
                <a16:creationId xmlns:a16="http://schemas.microsoft.com/office/drawing/2014/main" id="{19E3D6A4-2CA8-4000-8729-6ADFCEB6F1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50E6FF-C391-4352-A44F-476118306DAA}"/>
              </a:ext>
            </a:extLst>
          </p:cNvPr>
          <p:cNvSpPr>
            <a:spLocks noGrp="1"/>
          </p:cNvSpPr>
          <p:nvPr>
            <p:ph type="sldNum" sz="quarter" idx="12"/>
          </p:nvPr>
        </p:nvSpPr>
        <p:spPr/>
        <p:txBody>
          <a:bodyPr/>
          <a:lstStyle/>
          <a:p>
            <a:fld id="{AD3AD722-C68C-4062-BB20-135BAD822FA7}" type="slidenum">
              <a:rPr lang="en-US" smtClean="0"/>
              <a:t>‹#›</a:t>
            </a:fld>
            <a:endParaRPr lang="en-US"/>
          </a:p>
        </p:txBody>
      </p:sp>
    </p:spTree>
    <p:extLst>
      <p:ext uri="{BB962C8B-B14F-4D97-AF65-F5344CB8AC3E}">
        <p14:creationId xmlns:p14="http://schemas.microsoft.com/office/powerpoint/2010/main" val="3522082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0E2AF-60F8-43D1-844A-E2650FCE26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B9EC52-0473-41DB-A829-4A57D6A210E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FE6CA8-F212-4761-B4EB-D5480AAD126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D98D3D4-65E1-4CB3-A8E5-DF1812EB4067}"/>
              </a:ext>
            </a:extLst>
          </p:cNvPr>
          <p:cNvSpPr>
            <a:spLocks noGrp="1"/>
          </p:cNvSpPr>
          <p:nvPr>
            <p:ph type="dt" sz="half" idx="10"/>
          </p:nvPr>
        </p:nvSpPr>
        <p:spPr/>
        <p:txBody>
          <a:bodyPr/>
          <a:lstStyle/>
          <a:p>
            <a:fld id="{2766C9F5-E8F0-41B1-882F-3BE9A5E1D905}" type="datetime1">
              <a:rPr lang="en-US" smtClean="0"/>
              <a:t>2/24/2019</a:t>
            </a:fld>
            <a:endParaRPr lang="en-US"/>
          </a:p>
        </p:txBody>
      </p:sp>
      <p:sp>
        <p:nvSpPr>
          <p:cNvPr id="6" name="Footer Placeholder 5">
            <a:extLst>
              <a:ext uri="{FF2B5EF4-FFF2-40B4-BE49-F238E27FC236}">
                <a16:creationId xmlns:a16="http://schemas.microsoft.com/office/drawing/2014/main" id="{DA6DCEB5-52B5-4947-9620-AF7EA51685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60626E-2568-46AC-9D10-A11D1747CBA4}"/>
              </a:ext>
            </a:extLst>
          </p:cNvPr>
          <p:cNvSpPr>
            <a:spLocks noGrp="1"/>
          </p:cNvSpPr>
          <p:nvPr>
            <p:ph type="sldNum" sz="quarter" idx="12"/>
          </p:nvPr>
        </p:nvSpPr>
        <p:spPr/>
        <p:txBody>
          <a:bodyPr/>
          <a:lstStyle/>
          <a:p>
            <a:fld id="{AD3AD722-C68C-4062-BB20-135BAD822FA7}" type="slidenum">
              <a:rPr lang="en-US" smtClean="0"/>
              <a:t>‹#›</a:t>
            </a:fld>
            <a:endParaRPr lang="en-US"/>
          </a:p>
        </p:txBody>
      </p:sp>
    </p:spTree>
    <p:extLst>
      <p:ext uri="{BB962C8B-B14F-4D97-AF65-F5344CB8AC3E}">
        <p14:creationId xmlns:p14="http://schemas.microsoft.com/office/powerpoint/2010/main" val="3983706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67D24-CA73-4639-BE5D-52822FDE84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A3459D-FDAD-4426-995C-2BA9D9B2D6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FF85FAC-CA53-454B-982B-48BF359336E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40AFC4-6760-43A2-ADED-BFAAD616E6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5ED5B8B-BB31-482B-A14F-A6DE5C6FB18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B85CA42-98FE-4CFF-BCBD-7847C54BFFAB}"/>
              </a:ext>
            </a:extLst>
          </p:cNvPr>
          <p:cNvSpPr>
            <a:spLocks noGrp="1"/>
          </p:cNvSpPr>
          <p:nvPr>
            <p:ph type="dt" sz="half" idx="10"/>
          </p:nvPr>
        </p:nvSpPr>
        <p:spPr/>
        <p:txBody>
          <a:bodyPr/>
          <a:lstStyle/>
          <a:p>
            <a:fld id="{412A7113-7A67-4A9D-B2B5-E19EE4CEEBE5}" type="datetime1">
              <a:rPr lang="en-US" smtClean="0"/>
              <a:t>2/24/2019</a:t>
            </a:fld>
            <a:endParaRPr lang="en-US"/>
          </a:p>
        </p:txBody>
      </p:sp>
      <p:sp>
        <p:nvSpPr>
          <p:cNvPr id="8" name="Footer Placeholder 7">
            <a:extLst>
              <a:ext uri="{FF2B5EF4-FFF2-40B4-BE49-F238E27FC236}">
                <a16:creationId xmlns:a16="http://schemas.microsoft.com/office/drawing/2014/main" id="{0BF67977-9D8D-4DD3-B427-E55D06F8117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BCAE4DF-EBE7-462D-9CE3-5C22DFCF8085}"/>
              </a:ext>
            </a:extLst>
          </p:cNvPr>
          <p:cNvSpPr>
            <a:spLocks noGrp="1"/>
          </p:cNvSpPr>
          <p:nvPr>
            <p:ph type="sldNum" sz="quarter" idx="12"/>
          </p:nvPr>
        </p:nvSpPr>
        <p:spPr/>
        <p:txBody>
          <a:bodyPr/>
          <a:lstStyle/>
          <a:p>
            <a:fld id="{AD3AD722-C68C-4062-BB20-135BAD822FA7}" type="slidenum">
              <a:rPr lang="en-US" smtClean="0"/>
              <a:t>‹#›</a:t>
            </a:fld>
            <a:endParaRPr lang="en-US"/>
          </a:p>
        </p:txBody>
      </p:sp>
    </p:spTree>
    <p:extLst>
      <p:ext uri="{BB962C8B-B14F-4D97-AF65-F5344CB8AC3E}">
        <p14:creationId xmlns:p14="http://schemas.microsoft.com/office/powerpoint/2010/main" val="4193844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DE92E-558D-4AFA-90F0-0C87D559DC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03CCA2-EDC7-454B-AFC1-B05232672F2B}"/>
              </a:ext>
            </a:extLst>
          </p:cNvPr>
          <p:cNvSpPr>
            <a:spLocks noGrp="1"/>
          </p:cNvSpPr>
          <p:nvPr>
            <p:ph type="dt" sz="half" idx="10"/>
          </p:nvPr>
        </p:nvSpPr>
        <p:spPr/>
        <p:txBody>
          <a:bodyPr/>
          <a:lstStyle/>
          <a:p>
            <a:fld id="{6A0A651F-8464-4071-9663-2BEA03458165}" type="datetime1">
              <a:rPr lang="en-US" smtClean="0"/>
              <a:t>2/24/2019</a:t>
            </a:fld>
            <a:endParaRPr lang="en-US"/>
          </a:p>
        </p:txBody>
      </p:sp>
      <p:sp>
        <p:nvSpPr>
          <p:cNvPr id="4" name="Footer Placeholder 3">
            <a:extLst>
              <a:ext uri="{FF2B5EF4-FFF2-40B4-BE49-F238E27FC236}">
                <a16:creationId xmlns:a16="http://schemas.microsoft.com/office/drawing/2014/main" id="{60072A3B-383C-41B9-9C8B-B2DC9FBD71F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ADD240-FD8E-4A27-88A8-49F7CAFAFE73}"/>
              </a:ext>
            </a:extLst>
          </p:cNvPr>
          <p:cNvSpPr>
            <a:spLocks noGrp="1"/>
          </p:cNvSpPr>
          <p:nvPr>
            <p:ph type="sldNum" sz="quarter" idx="12"/>
          </p:nvPr>
        </p:nvSpPr>
        <p:spPr/>
        <p:txBody>
          <a:bodyPr/>
          <a:lstStyle/>
          <a:p>
            <a:fld id="{AD3AD722-C68C-4062-BB20-135BAD822FA7}" type="slidenum">
              <a:rPr lang="en-US" smtClean="0"/>
              <a:t>‹#›</a:t>
            </a:fld>
            <a:endParaRPr lang="en-US"/>
          </a:p>
        </p:txBody>
      </p:sp>
    </p:spTree>
    <p:extLst>
      <p:ext uri="{BB962C8B-B14F-4D97-AF65-F5344CB8AC3E}">
        <p14:creationId xmlns:p14="http://schemas.microsoft.com/office/powerpoint/2010/main" val="34787870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7D0B99-DF1E-4581-BE43-AF38C895A3F4}"/>
              </a:ext>
            </a:extLst>
          </p:cNvPr>
          <p:cNvSpPr>
            <a:spLocks noGrp="1"/>
          </p:cNvSpPr>
          <p:nvPr>
            <p:ph type="dt" sz="half" idx="10"/>
          </p:nvPr>
        </p:nvSpPr>
        <p:spPr/>
        <p:txBody>
          <a:bodyPr/>
          <a:lstStyle/>
          <a:p>
            <a:fld id="{79D2C211-2FC7-4365-93D8-46613DC6C777}" type="datetime1">
              <a:rPr lang="en-US" smtClean="0"/>
              <a:t>2/24/2019</a:t>
            </a:fld>
            <a:endParaRPr lang="en-US"/>
          </a:p>
        </p:txBody>
      </p:sp>
      <p:sp>
        <p:nvSpPr>
          <p:cNvPr id="3" name="Footer Placeholder 2">
            <a:extLst>
              <a:ext uri="{FF2B5EF4-FFF2-40B4-BE49-F238E27FC236}">
                <a16:creationId xmlns:a16="http://schemas.microsoft.com/office/drawing/2014/main" id="{C7626438-62A4-47E6-9FDA-70040B56C7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6EC090-8046-4A8A-92FB-D8AC17BCBA17}"/>
              </a:ext>
            </a:extLst>
          </p:cNvPr>
          <p:cNvSpPr>
            <a:spLocks noGrp="1"/>
          </p:cNvSpPr>
          <p:nvPr>
            <p:ph type="sldNum" sz="quarter" idx="12"/>
          </p:nvPr>
        </p:nvSpPr>
        <p:spPr/>
        <p:txBody>
          <a:bodyPr/>
          <a:lstStyle/>
          <a:p>
            <a:fld id="{AD3AD722-C68C-4062-BB20-135BAD822FA7}" type="slidenum">
              <a:rPr lang="en-US" smtClean="0"/>
              <a:t>‹#›</a:t>
            </a:fld>
            <a:endParaRPr lang="en-US"/>
          </a:p>
        </p:txBody>
      </p:sp>
    </p:spTree>
    <p:extLst>
      <p:ext uri="{BB962C8B-B14F-4D97-AF65-F5344CB8AC3E}">
        <p14:creationId xmlns:p14="http://schemas.microsoft.com/office/powerpoint/2010/main" val="3455451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DA18B-371A-4D47-A28C-EFE6659276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F0D7AC-F25E-488D-8D47-01ED3E4738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898C67-C823-40AC-9F69-A44B5BA1A3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AF20629-0EE0-4E89-8D35-0320E6DACCC2}"/>
              </a:ext>
            </a:extLst>
          </p:cNvPr>
          <p:cNvSpPr>
            <a:spLocks noGrp="1"/>
          </p:cNvSpPr>
          <p:nvPr>
            <p:ph type="dt" sz="half" idx="10"/>
          </p:nvPr>
        </p:nvSpPr>
        <p:spPr/>
        <p:txBody>
          <a:bodyPr/>
          <a:lstStyle/>
          <a:p>
            <a:fld id="{EA658023-CEA4-4604-B6BB-B95E76B56335}" type="datetime1">
              <a:rPr lang="en-US" smtClean="0"/>
              <a:t>2/24/2019</a:t>
            </a:fld>
            <a:endParaRPr lang="en-US"/>
          </a:p>
        </p:txBody>
      </p:sp>
      <p:sp>
        <p:nvSpPr>
          <p:cNvPr id="6" name="Footer Placeholder 5">
            <a:extLst>
              <a:ext uri="{FF2B5EF4-FFF2-40B4-BE49-F238E27FC236}">
                <a16:creationId xmlns:a16="http://schemas.microsoft.com/office/drawing/2014/main" id="{9CFBC474-B195-4A6F-8C73-3C84A31BDC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6873AB-8EA5-4CD6-B5FC-9A7BEF157B72}"/>
              </a:ext>
            </a:extLst>
          </p:cNvPr>
          <p:cNvSpPr>
            <a:spLocks noGrp="1"/>
          </p:cNvSpPr>
          <p:nvPr>
            <p:ph type="sldNum" sz="quarter" idx="12"/>
          </p:nvPr>
        </p:nvSpPr>
        <p:spPr/>
        <p:txBody>
          <a:bodyPr/>
          <a:lstStyle/>
          <a:p>
            <a:fld id="{AD3AD722-C68C-4062-BB20-135BAD822FA7}" type="slidenum">
              <a:rPr lang="en-US" smtClean="0"/>
              <a:t>‹#›</a:t>
            </a:fld>
            <a:endParaRPr lang="en-US"/>
          </a:p>
        </p:txBody>
      </p:sp>
    </p:spTree>
    <p:extLst>
      <p:ext uri="{BB962C8B-B14F-4D97-AF65-F5344CB8AC3E}">
        <p14:creationId xmlns:p14="http://schemas.microsoft.com/office/powerpoint/2010/main" val="421261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5CD88-99A1-4549-9D6F-8918268A2C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84DD688-809B-499B-BC82-B97BA5DF86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FAACD9-6469-408E-9C4F-2D6D17C620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A5B85DD-078A-475C-9BA6-107D0B291189}"/>
              </a:ext>
            </a:extLst>
          </p:cNvPr>
          <p:cNvSpPr>
            <a:spLocks noGrp="1"/>
          </p:cNvSpPr>
          <p:nvPr>
            <p:ph type="dt" sz="half" idx="10"/>
          </p:nvPr>
        </p:nvSpPr>
        <p:spPr/>
        <p:txBody>
          <a:bodyPr/>
          <a:lstStyle/>
          <a:p>
            <a:fld id="{5AD04E32-1913-4227-AB34-F5A05171D693}" type="datetime1">
              <a:rPr lang="en-US" smtClean="0"/>
              <a:t>2/24/2019</a:t>
            </a:fld>
            <a:endParaRPr lang="en-US"/>
          </a:p>
        </p:txBody>
      </p:sp>
      <p:sp>
        <p:nvSpPr>
          <p:cNvPr id="6" name="Footer Placeholder 5">
            <a:extLst>
              <a:ext uri="{FF2B5EF4-FFF2-40B4-BE49-F238E27FC236}">
                <a16:creationId xmlns:a16="http://schemas.microsoft.com/office/drawing/2014/main" id="{58048592-E681-4F0A-8B94-AFEE0151D9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C04EB0-6512-46DD-97DA-28ED26AEFC41}"/>
              </a:ext>
            </a:extLst>
          </p:cNvPr>
          <p:cNvSpPr>
            <a:spLocks noGrp="1"/>
          </p:cNvSpPr>
          <p:nvPr>
            <p:ph type="sldNum" sz="quarter" idx="12"/>
          </p:nvPr>
        </p:nvSpPr>
        <p:spPr/>
        <p:txBody>
          <a:bodyPr/>
          <a:lstStyle/>
          <a:p>
            <a:fld id="{AD3AD722-C68C-4062-BB20-135BAD822FA7}" type="slidenum">
              <a:rPr lang="en-US" smtClean="0"/>
              <a:t>‹#›</a:t>
            </a:fld>
            <a:endParaRPr lang="en-US"/>
          </a:p>
        </p:txBody>
      </p:sp>
    </p:spTree>
    <p:extLst>
      <p:ext uri="{BB962C8B-B14F-4D97-AF65-F5344CB8AC3E}">
        <p14:creationId xmlns:p14="http://schemas.microsoft.com/office/powerpoint/2010/main" val="39980782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43B4CE-3821-4731-A38C-240B48C7709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31C555C-401E-43E7-88F3-E3590C6A0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19A654-345B-4692-BCFF-FC88EFB32B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C7120-EC61-446A-A16C-5F84D106043C}" type="datetime1">
              <a:rPr lang="en-US" smtClean="0"/>
              <a:t>2/24/2019</a:t>
            </a:fld>
            <a:endParaRPr lang="en-US"/>
          </a:p>
        </p:txBody>
      </p:sp>
      <p:sp>
        <p:nvSpPr>
          <p:cNvPr id="5" name="Footer Placeholder 4">
            <a:extLst>
              <a:ext uri="{FF2B5EF4-FFF2-40B4-BE49-F238E27FC236}">
                <a16:creationId xmlns:a16="http://schemas.microsoft.com/office/drawing/2014/main" id="{58176971-8471-4972-9A71-564F65751F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CBFEF8D-6DA3-4644-A0D9-7C02D4340F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3AD722-C68C-4062-BB20-135BAD822FA7}" type="slidenum">
              <a:rPr lang="en-US" smtClean="0"/>
              <a:pPr/>
              <a:t>‹#›</a:t>
            </a:fld>
            <a:r>
              <a:rPr lang="en-US"/>
              <a:t>/42</a:t>
            </a:r>
            <a:endParaRPr lang="en-US" dirty="0"/>
          </a:p>
        </p:txBody>
      </p:sp>
    </p:spTree>
    <p:extLst>
      <p:ext uri="{BB962C8B-B14F-4D97-AF65-F5344CB8AC3E}">
        <p14:creationId xmlns:p14="http://schemas.microsoft.com/office/powerpoint/2010/main" val="399128670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8.jpg"/><Relationship Id="rId13" Type="http://schemas.openxmlformats.org/officeDocument/2006/relationships/image" Target="../media/image53.jpg"/><Relationship Id="rId3" Type="http://schemas.openxmlformats.org/officeDocument/2006/relationships/image" Target="../media/image43.jpg"/><Relationship Id="rId7" Type="http://schemas.openxmlformats.org/officeDocument/2006/relationships/image" Target="../media/image47.jpg"/><Relationship Id="rId12" Type="http://schemas.openxmlformats.org/officeDocument/2006/relationships/image" Target="../media/image52.jpg"/><Relationship Id="rId2" Type="http://schemas.openxmlformats.org/officeDocument/2006/relationships/image" Target="../media/image42.jpg"/><Relationship Id="rId1" Type="http://schemas.openxmlformats.org/officeDocument/2006/relationships/slideLayout" Target="../slideLayouts/slideLayout2.xml"/><Relationship Id="rId6" Type="http://schemas.openxmlformats.org/officeDocument/2006/relationships/image" Target="../media/image46.jpg"/><Relationship Id="rId11" Type="http://schemas.openxmlformats.org/officeDocument/2006/relationships/image" Target="../media/image51.jpg"/><Relationship Id="rId5" Type="http://schemas.openxmlformats.org/officeDocument/2006/relationships/image" Target="../media/image45.jpg"/><Relationship Id="rId10" Type="http://schemas.openxmlformats.org/officeDocument/2006/relationships/image" Target="../media/image50.jpg"/><Relationship Id="rId4" Type="http://schemas.openxmlformats.org/officeDocument/2006/relationships/image" Target="../media/image44.jpg"/><Relationship Id="rId9" Type="http://schemas.openxmlformats.org/officeDocument/2006/relationships/image" Target="../media/image49.jpg"/></Relationships>
</file>

<file path=ppt/slides/_rels/slide14.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4.png"/></Relationships>
</file>

<file path=ppt/slides/_rels/slide2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2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2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jpeg"/><Relationship Id="rId4" Type="http://schemas.openxmlformats.org/officeDocument/2006/relationships/image" Target="../media/image79.png"/></Relationships>
</file>

<file path=ppt/slides/_rels/slide24.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jpeg"/><Relationship Id="rId4" Type="http://schemas.openxmlformats.org/officeDocument/2006/relationships/image" Target="../media/image83.jpg"/><Relationship Id="rId9" Type="http://schemas.openxmlformats.org/officeDocument/2006/relationships/image" Target="../media/image88.svg"/></Relationships>
</file>

<file path=ppt/slides/_rels/slide2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95.jpg"/><Relationship Id="rId3" Type="http://schemas.openxmlformats.org/officeDocument/2006/relationships/hyperlink" Target="https://www.fourmilab.ch/hotbits/" TargetMode="External"/><Relationship Id="rId7" Type="http://schemas.openxmlformats.org/officeDocument/2006/relationships/image" Target="../media/image94.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jpg"/><Relationship Id="rId9" Type="http://schemas.openxmlformats.org/officeDocument/2006/relationships/image" Target="../media/image96.jpg"/></Relationships>
</file>

<file path=ppt/slides/_rels/slide28.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101.jpg"/><Relationship Id="rId5" Type="http://schemas.openxmlformats.org/officeDocument/2006/relationships/image" Target="../media/image100.jpg"/><Relationship Id="rId4" Type="http://schemas.openxmlformats.org/officeDocument/2006/relationships/image" Target="../media/image99.jpg"/></Relationships>
</file>

<file path=ppt/slides/_rels/slide29.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33.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image" Target="../media/image107.jpg"/><Relationship Id="rId1" Type="http://schemas.openxmlformats.org/officeDocument/2006/relationships/slideLayout" Target="../slideLayouts/slideLayout2.xml"/><Relationship Id="rId4" Type="http://schemas.openxmlformats.org/officeDocument/2006/relationships/image" Target="../media/image109.jp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40.xml.rels><?xml version="1.0" encoding="UTF-8" standalone="yes"?>
<Relationships xmlns="http://schemas.openxmlformats.org/package/2006/relationships"><Relationship Id="rId3" Type="http://schemas.openxmlformats.org/officeDocument/2006/relationships/image" Target="../media/image115.jpg"/><Relationship Id="rId2" Type="http://schemas.openxmlformats.org/officeDocument/2006/relationships/image" Target="../media/image11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7.jpg"/><Relationship Id="rId2" Type="http://schemas.openxmlformats.org/officeDocument/2006/relationships/image" Target="../media/image116.png"/><Relationship Id="rId1" Type="http://schemas.openxmlformats.org/officeDocument/2006/relationships/slideLayout" Target="../slideLayouts/slideLayout6.xml"/><Relationship Id="rId4" Type="http://schemas.openxmlformats.org/officeDocument/2006/relationships/image" Target="../media/image118.png"/></Relationships>
</file>

<file path=ppt/slides/_rels/slide42.xml.rels><?xml version="1.0" encoding="UTF-8" standalone="yes"?>
<Relationships xmlns="http://schemas.openxmlformats.org/package/2006/relationships"><Relationship Id="rId3" Type="http://schemas.openxmlformats.org/officeDocument/2006/relationships/image" Target="../media/image120.jpg"/><Relationship Id="rId2" Type="http://schemas.openxmlformats.org/officeDocument/2006/relationships/image" Target="../media/image119.jpeg"/><Relationship Id="rId1" Type="http://schemas.openxmlformats.org/officeDocument/2006/relationships/slideLayout" Target="../slideLayouts/slideLayout2.xml"/><Relationship Id="rId4" Type="http://schemas.openxmlformats.org/officeDocument/2006/relationships/image" Target="../media/image121.gif"/></Relationships>
</file>

<file path=ppt/slides/_rels/slide5.xml.rels><?xml version="1.0" encoding="UTF-8" standalone="yes"?>
<Relationships xmlns="http://schemas.openxmlformats.org/package/2006/relationships"><Relationship Id="rId8" Type="http://schemas.openxmlformats.org/officeDocument/2006/relationships/image" Target="../media/image10.gif"/><Relationship Id="rId3" Type="http://schemas.openxmlformats.org/officeDocument/2006/relationships/image" Target="../media/image13.jpg"/><Relationship Id="rId7" Type="http://schemas.openxmlformats.org/officeDocument/2006/relationships/image" Target="../media/image6.jpg"/><Relationship Id="rId12"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jpg"/><Relationship Id="rId11" Type="http://schemas.openxmlformats.org/officeDocument/2006/relationships/image" Target="../media/image19.jpg"/><Relationship Id="rId5" Type="http://schemas.openxmlformats.org/officeDocument/2006/relationships/image" Target="../media/image15.jpg"/><Relationship Id="rId10" Type="http://schemas.openxmlformats.org/officeDocument/2006/relationships/image" Target="../media/image18.jpg"/><Relationship Id="rId4" Type="http://schemas.openxmlformats.org/officeDocument/2006/relationships/image" Target="../media/image14.jpg"/><Relationship Id="rId9" Type="http://schemas.openxmlformats.org/officeDocument/2006/relationships/image" Target="../media/image17.jp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6.jp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5DAEF-C3E7-4230-872D-805E8EE5809A}"/>
              </a:ext>
            </a:extLst>
          </p:cNvPr>
          <p:cNvSpPr>
            <a:spLocks noGrp="1"/>
          </p:cNvSpPr>
          <p:nvPr>
            <p:ph type="ctrTitle"/>
          </p:nvPr>
        </p:nvSpPr>
        <p:spPr/>
        <p:txBody>
          <a:bodyPr>
            <a:normAutofit fontScale="90000"/>
          </a:bodyPr>
          <a:lstStyle/>
          <a:p>
            <a:r>
              <a:rPr lang="en-US" dirty="0"/>
              <a:t>COMPUTATION:</a:t>
            </a:r>
            <a:br>
              <a:rPr lang="en-US" dirty="0"/>
            </a:br>
            <a:r>
              <a:rPr lang="en-US" dirty="0"/>
              <a:t>Theory, METHODS, LIMITATIONS, and the Future </a:t>
            </a:r>
            <a:br>
              <a:rPr lang="en-US" dirty="0"/>
            </a:br>
            <a:r>
              <a:rPr lang="en-US" sz="3600" dirty="0"/>
              <a:t>an Introduction to Quantum Computing</a:t>
            </a:r>
            <a:endParaRPr lang="en-US" dirty="0"/>
          </a:p>
        </p:txBody>
      </p:sp>
      <p:sp>
        <p:nvSpPr>
          <p:cNvPr id="3" name="Subtitle 2">
            <a:extLst>
              <a:ext uri="{FF2B5EF4-FFF2-40B4-BE49-F238E27FC236}">
                <a16:creationId xmlns:a16="http://schemas.microsoft.com/office/drawing/2014/main" id="{1D9C96BB-DC6E-4C04-8419-D52B9EC919E2}"/>
              </a:ext>
            </a:extLst>
          </p:cNvPr>
          <p:cNvSpPr>
            <a:spLocks noGrp="1"/>
          </p:cNvSpPr>
          <p:nvPr>
            <p:ph type="subTitle" idx="1"/>
          </p:nvPr>
        </p:nvSpPr>
        <p:spPr/>
        <p:txBody>
          <a:bodyPr/>
          <a:lstStyle/>
          <a:p>
            <a:br>
              <a:rPr lang="en-US" dirty="0"/>
            </a:br>
            <a:r>
              <a:rPr lang="en-US" dirty="0"/>
              <a:t>Chris Lomont, 2019</a:t>
            </a:r>
          </a:p>
        </p:txBody>
      </p:sp>
    </p:spTree>
    <p:extLst>
      <p:ext uri="{BB962C8B-B14F-4D97-AF65-F5344CB8AC3E}">
        <p14:creationId xmlns:p14="http://schemas.microsoft.com/office/powerpoint/2010/main" val="7140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FCC6B-6CA6-4811-9020-7AF51DACC734}"/>
              </a:ext>
            </a:extLst>
          </p:cNvPr>
          <p:cNvSpPr>
            <a:spLocks noGrp="1"/>
          </p:cNvSpPr>
          <p:nvPr>
            <p:ph type="title"/>
          </p:nvPr>
        </p:nvSpPr>
        <p:spPr/>
        <p:txBody>
          <a:bodyPr/>
          <a:lstStyle/>
          <a:p>
            <a:r>
              <a:rPr lang="en-US" dirty="0"/>
              <a:t>The Road to Quantum Computing 1/3</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EF78E522-9766-4F57-AD9B-53D42584723E}"/>
                  </a:ext>
                </a:extLst>
              </p:cNvPr>
              <p:cNvSpPr>
                <a:spLocks noGrp="1"/>
              </p:cNvSpPr>
              <p:nvPr>
                <p:ph idx="1"/>
              </p:nvPr>
            </p:nvSpPr>
            <p:spPr/>
            <p:txBody>
              <a:bodyPr>
                <a:normAutofit lnSpcReduction="10000"/>
              </a:bodyPr>
              <a:lstStyle/>
              <a:p>
                <a:r>
                  <a:rPr lang="en-US" dirty="0"/>
                  <a:t>Feynman: quantum mechanics can be used for </a:t>
                </a:r>
                <a:br>
                  <a:rPr lang="en-US" dirty="0"/>
                </a:br>
                <a:r>
                  <a:rPr lang="en-US" dirty="0"/>
                  <a:t>computation (1959)</a:t>
                </a:r>
              </a:p>
              <a:p>
                <a:pPr lvl="1"/>
                <a:r>
                  <a:rPr lang="en-US" dirty="0"/>
                  <a:t>Pioneer in quantum computing and nanotechnology</a:t>
                </a:r>
              </a:p>
              <a:p>
                <a:pPr lvl="1"/>
                <a:r>
                  <a:rPr lang="en-US" dirty="0"/>
                  <a:t>Quantum state of </a:t>
                </a:r>
                <a14:m>
                  <m:oMath xmlns:m="http://schemas.openxmlformats.org/officeDocument/2006/math">
                    <m:r>
                      <a:rPr lang="en-US" i="1" dirty="0" smtClean="0">
                        <a:latin typeface="Cambria Math" panose="02040503050406030204" pitchFamily="18" charset="0"/>
                      </a:rPr>
                      <m:t>𝑛</m:t>
                    </m:r>
                  </m:oMath>
                </a14:m>
                <a:r>
                  <a:rPr lang="en-US" dirty="0"/>
                  <a:t> particles requires </a:t>
                </a:r>
                <a14:m>
                  <m:oMath xmlns:m="http://schemas.openxmlformats.org/officeDocument/2006/math">
                    <m:sSup>
                      <m:sSupPr>
                        <m:ctrlPr>
                          <a:rPr lang="en-US" i="1" dirty="0" smtClean="0">
                            <a:latin typeface="Cambria Math" panose="02040503050406030204" pitchFamily="18" charset="0"/>
                          </a:rPr>
                        </m:ctrlPr>
                      </m:sSupPr>
                      <m:e>
                        <m:r>
                          <a:rPr lang="en-US" i="1" dirty="0" smtClean="0">
                            <a:latin typeface="Cambria Math" panose="02040503050406030204" pitchFamily="18" charset="0"/>
                          </a:rPr>
                          <m:t>2</m:t>
                        </m:r>
                      </m:e>
                      <m:sup>
                        <m:r>
                          <a:rPr lang="en-US" i="1" dirty="0" smtClean="0">
                            <a:latin typeface="Cambria Math" panose="02040503050406030204" pitchFamily="18" charset="0"/>
                          </a:rPr>
                          <m:t>𝑛</m:t>
                        </m:r>
                      </m:sup>
                    </m:sSup>
                  </m:oMath>
                </a14:m>
                <a:r>
                  <a:rPr lang="en-US" dirty="0"/>
                  <a:t> complex numbers to </a:t>
                </a:r>
                <a:br>
                  <a:rPr lang="en-US" dirty="0"/>
                </a:br>
                <a:r>
                  <a:rPr lang="en-US" dirty="0"/>
                  <a:t>represent</a:t>
                </a:r>
              </a:p>
              <a:p>
                <a:pPr lvl="1"/>
                <a:r>
                  <a:rPr lang="en-US" dirty="0"/>
                  <a:t>Thus QM cannot be simulated on classical machine</a:t>
                </a:r>
              </a:p>
              <a:p>
                <a:r>
                  <a:rPr lang="en-US" dirty="0"/>
                  <a:t>Rise of quantum “algorithms”</a:t>
                </a:r>
              </a:p>
              <a:p>
                <a:pPr lvl="1"/>
                <a:r>
                  <a:rPr lang="en-US" dirty="0"/>
                  <a:t>Deutsch (1985) found efficient quantum problem, not efficient on classical, </a:t>
                </a:r>
                <a:br>
                  <a:rPr lang="en-US" dirty="0"/>
                </a:br>
                <a:r>
                  <a:rPr lang="en-US" dirty="0"/>
                  <a:t>P != EQP</a:t>
                </a:r>
              </a:p>
              <a:p>
                <a:pPr lvl="1"/>
                <a:r>
                  <a:rPr lang="en-US" dirty="0"/>
                  <a:t>Simon (1994), BPP != BQP</a:t>
                </a:r>
              </a:p>
              <a:p>
                <a:pPr lvl="1"/>
                <a:r>
                  <a:rPr lang="en-US" dirty="0"/>
                  <a:t>Shor factoring (1994), breaks RSA – huge deal. Suddenly DoD got interested.</a:t>
                </a:r>
              </a:p>
              <a:p>
                <a:pPr lvl="1"/>
                <a:r>
                  <a:rPr lang="en-US" dirty="0"/>
                  <a:t>Grover (1996) – reduces unstructured search from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
                      <a:rPr lang="en-US" i="1" dirty="0" smtClean="0">
                        <a:latin typeface="Cambria Math" panose="02040503050406030204" pitchFamily="18" charset="0"/>
                      </a:rPr>
                      <m:t>𝑁</m:t>
                    </m:r>
                    <m:r>
                      <a:rPr lang="en-US" i="1" dirty="0" smtClean="0">
                        <a:latin typeface="Cambria Math" panose="02040503050406030204" pitchFamily="18" charset="0"/>
                      </a:rPr>
                      <m:t>)</m:t>
                    </m:r>
                  </m:oMath>
                </a14:m>
                <a:r>
                  <a:rPr lang="en-US" dirty="0"/>
                  <a:t> to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ad>
                      <m:radPr>
                        <m:degHide m:val="on"/>
                        <m:ctrlPr>
                          <a:rPr lang="en-US" i="1" dirty="0" smtClean="0">
                            <a:latin typeface="Cambria Math" panose="02040503050406030204" pitchFamily="18" charset="0"/>
                          </a:rPr>
                        </m:ctrlPr>
                      </m:radPr>
                      <m:deg/>
                      <m:e>
                        <m:r>
                          <a:rPr lang="en-US" b="0" i="1" dirty="0" smtClean="0">
                            <a:latin typeface="Cambria Math" panose="02040503050406030204" pitchFamily="18" charset="0"/>
                          </a:rPr>
                          <m:t>𝑁</m:t>
                        </m:r>
                      </m:e>
                    </m:rad>
                    <m:r>
                      <a:rPr lang="en-US" i="1" dirty="0" smtClean="0">
                        <a:latin typeface="Cambria Math" panose="02040503050406030204" pitchFamily="18" charset="0"/>
                      </a:rPr>
                      <m:t>)</m:t>
                    </m:r>
                  </m:oMath>
                </a14:m>
                <a:endParaRPr lang="en-US" dirty="0"/>
              </a:p>
            </p:txBody>
          </p:sp>
        </mc:Choice>
        <mc:Fallback>
          <p:sp>
            <p:nvSpPr>
              <p:cNvPr id="3" name="Content Placeholder 2">
                <a:extLst>
                  <a:ext uri="{FF2B5EF4-FFF2-40B4-BE49-F238E27FC236}">
                    <a16:creationId xmlns:a16="http://schemas.microsoft.com/office/drawing/2014/main" id="{EF78E522-9766-4F57-AD9B-53D42584723E}"/>
                  </a:ext>
                </a:extLst>
              </p:cNvPr>
              <p:cNvSpPr>
                <a:spLocks noGrp="1" noRot="1" noChangeAspect="1" noMove="1" noResize="1" noEditPoints="1" noAdjustHandles="1" noChangeArrowheads="1" noChangeShapeType="1" noTextEdit="1"/>
              </p:cNvSpPr>
              <p:nvPr>
                <p:ph idx="1"/>
              </p:nvPr>
            </p:nvSpPr>
            <p:spPr>
              <a:blipFill>
                <a:blip r:embed="rId2"/>
                <a:stretch>
                  <a:fillRect l="-1043" t="-3081" b="-3081"/>
                </a:stretch>
              </a:blipFill>
            </p:spPr>
            <p:txBody>
              <a:bodyPr/>
              <a:lstStyle/>
              <a:p>
                <a:r>
                  <a:rPr lang="en-US">
                    <a:noFill/>
                  </a:rPr>
                  <a:t> </a:t>
                </a:r>
              </a:p>
            </p:txBody>
          </p:sp>
        </mc:Fallback>
      </mc:AlternateContent>
      <p:sp>
        <p:nvSpPr>
          <p:cNvPr id="8" name="Slide Number Placeholder 7">
            <a:extLst>
              <a:ext uri="{FF2B5EF4-FFF2-40B4-BE49-F238E27FC236}">
                <a16:creationId xmlns:a16="http://schemas.microsoft.com/office/drawing/2014/main" id="{A2262725-6C3E-401F-A977-77FC1C3A8438}"/>
              </a:ext>
            </a:extLst>
          </p:cNvPr>
          <p:cNvSpPr>
            <a:spLocks noGrp="1"/>
          </p:cNvSpPr>
          <p:nvPr>
            <p:ph type="sldNum" sz="quarter" idx="12"/>
          </p:nvPr>
        </p:nvSpPr>
        <p:spPr/>
        <p:txBody>
          <a:bodyPr/>
          <a:lstStyle/>
          <a:p>
            <a:fld id="{AD3AD722-C68C-4062-BB20-135BAD822FA7}" type="slidenum">
              <a:rPr lang="en-US" smtClean="0"/>
              <a:pPr/>
              <a:t>10</a:t>
            </a:fld>
            <a:r>
              <a:rPr lang="en-US"/>
              <a:t>/42</a:t>
            </a:r>
            <a:endParaRPr lang="en-US" dirty="0"/>
          </a:p>
        </p:txBody>
      </p:sp>
      <p:pic>
        <p:nvPicPr>
          <p:cNvPr id="9" name="Picture 8">
            <a:extLst>
              <a:ext uri="{FF2B5EF4-FFF2-40B4-BE49-F238E27FC236}">
                <a16:creationId xmlns:a16="http://schemas.microsoft.com/office/drawing/2014/main" id="{6016FA5C-F7BB-4CAA-AFF3-2B5DF58CBA71}"/>
              </a:ext>
            </a:extLst>
          </p:cNvPr>
          <p:cNvPicPr>
            <a:picLocks noChangeAspect="1"/>
          </p:cNvPicPr>
          <p:nvPr/>
        </p:nvPicPr>
        <p:blipFill>
          <a:blip r:embed="rId3"/>
          <a:stretch>
            <a:fillRect/>
          </a:stretch>
        </p:blipFill>
        <p:spPr>
          <a:xfrm>
            <a:off x="9656672" y="681037"/>
            <a:ext cx="2019475" cy="3375953"/>
          </a:xfrm>
          <a:prstGeom prst="rect">
            <a:avLst/>
          </a:prstGeom>
        </p:spPr>
      </p:pic>
    </p:spTree>
    <p:extLst>
      <p:ext uri="{BB962C8B-B14F-4D97-AF65-F5344CB8AC3E}">
        <p14:creationId xmlns:p14="http://schemas.microsoft.com/office/powerpoint/2010/main" val="1761891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FCC6B-6CA6-4811-9020-7AF51DACC734}"/>
              </a:ext>
            </a:extLst>
          </p:cNvPr>
          <p:cNvSpPr>
            <a:spLocks noGrp="1"/>
          </p:cNvSpPr>
          <p:nvPr>
            <p:ph type="title"/>
          </p:nvPr>
        </p:nvSpPr>
        <p:spPr/>
        <p:txBody>
          <a:bodyPr/>
          <a:lstStyle/>
          <a:p>
            <a:r>
              <a:rPr lang="en-US" dirty="0"/>
              <a:t>The Road to Quantum Computing 2/3</a:t>
            </a:r>
          </a:p>
        </p:txBody>
      </p:sp>
      <p:sp>
        <p:nvSpPr>
          <p:cNvPr id="3" name="Content Placeholder 2">
            <a:extLst>
              <a:ext uri="{FF2B5EF4-FFF2-40B4-BE49-F238E27FC236}">
                <a16:creationId xmlns:a16="http://schemas.microsoft.com/office/drawing/2014/main" id="{EF78E522-9766-4F57-AD9B-53D42584723E}"/>
              </a:ext>
            </a:extLst>
          </p:cNvPr>
          <p:cNvSpPr>
            <a:spLocks noGrp="1"/>
          </p:cNvSpPr>
          <p:nvPr>
            <p:ph idx="1"/>
          </p:nvPr>
        </p:nvSpPr>
        <p:spPr>
          <a:xfrm>
            <a:off x="1151572" y="1512281"/>
            <a:ext cx="9905999" cy="4278920"/>
          </a:xfrm>
        </p:spPr>
        <p:txBody>
          <a:bodyPr>
            <a:normAutofit fontScale="85000" lnSpcReduction="20000"/>
          </a:bodyPr>
          <a:lstStyle/>
          <a:p>
            <a:r>
              <a:rPr lang="en-US" dirty="0"/>
              <a:t>Moore’s law coming to an end:</a:t>
            </a:r>
          </a:p>
          <a:p>
            <a:r>
              <a:rPr lang="en-US" dirty="0"/>
              <a:t>Transistors </a:t>
            </a:r>
          </a:p>
          <a:p>
            <a:pPr lvl="1"/>
            <a:r>
              <a:rPr lang="en-US" dirty="0"/>
              <a:t>stop shrinking likely &lt; 2030, much slower change now</a:t>
            </a:r>
          </a:p>
          <a:p>
            <a:pPr lvl="1"/>
            <a:r>
              <a:rPr lang="en-US" dirty="0"/>
              <a:t>Limits – quantum tunneling under 7nm =</a:t>
            </a:r>
          </a:p>
          <a:p>
            <a:pPr lvl="1"/>
            <a:r>
              <a:rPr lang="en-US" dirty="0"/>
              <a:t>Currently ~10nm features is cutting edge released</a:t>
            </a:r>
          </a:p>
          <a:p>
            <a:pPr lvl="1"/>
            <a:r>
              <a:rPr lang="en-US" dirty="0"/>
              <a:t>1nm single electron transistor in R&amp;D, hard to say if will be useful</a:t>
            </a:r>
          </a:p>
          <a:p>
            <a:pPr lvl="1"/>
            <a:r>
              <a:rPr lang="en-US" dirty="0"/>
              <a:t>Silicon lattice spacing  ~0.2nm</a:t>
            </a:r>
          </a:p>
          <a:p>
            <a:pPr lvl="1"/>
            <a:r>
              <a:rPr lang="en-US" dirty="0"/>
              <a:t>Source to drain leaking increases</a:t>
            </a:r>
          </a:p>
          <a:p>
            <a:pPr lvl="1"/>
            <a:r>
              <a:rPr lang="en-US" dirty="0"/>
              <a:t>Limited gate metals, channel material to use</a:t>
            </a:r>
          </a:p>
          <a:p>
            <a:r>
              <a:rPr lang="en-US" dirty="0"/>
              <a:t>Heat (current creates into heat destroys materials)</a:t>
            </a:r>
          </a:p>
          <a:p>
            <a:r>
              <a:rPr lang="en-US" dirty="0"/>
              <a:t>Limits of optics (need wavelength small to make </a:t>
            </a:r>
            <a:br>
              <a:rPr lang="en-US" dirty="0"/>
            </a:br>
            <a:r>
              <a:rPr lang="en-US" dirty="0"/>
              <a:t>features, 13.5nm is extreme UV)</a:t>
            </a:r>
          </a:p>
          <a:p>
            <a:r>
              <a:rPr lang="en-US" dirty="0"/>
              <a:t>Materials (diamond 22x better at heat transfer than silicon)</a:t>
            </a:r>
          </a:p>
          <a:p>
            <a:endParaRPr lang="en-US" dirty="0"/>
          </a:p>
        </p:txBody>
      </p:sp>
      <p:sp>
        <p:nvSpPr>
          <p:cNvPr id="7" name="Slide Number Placeholder 6">
            <a:extLst>
              <a:ext uri="{FF2B5EF4-FFF2-40B4-BE49-F238E27FC236}">
                <a16:creationId xmlns:a16="http://schemas.microsoft.com/office/drawing/2014/main" id="{78661E9A-B3CE-44B3-B087-35EF5CFB8B6E}"/>
              </a:ext>
            </a:extLst>
          </p:cNvPr>
          <p:cNvSpPr>
            <a:spLocks noGrp="1"/>
          </p:cNvSpPr>
          <p:nvPr>
            <p:ph type="sldNum" sz="quarter" idx="12"/>
          </p:nvPr>
        </p:nvSpPr>
        <p:spPr/>
        <p:txBody>
          <a:bodyPr/>
          <a:lstStyle/>
          <a:p>
            <a:fld id="{AD3AD722-C68C-4062-BB20-135BAD822FA7}" type="slidenum">
              <a:rPr lang="en-US" smtClean="0"/>
              <a:pPr/>
              <a:t>11</a:t>
            </a:fld>
            <a:r>
              <a:rPr lang="en-US"/>
              <a:t>/42</a:t>
            </a:r>
            <a:endParaRPr lang="en-US" dirty="0"/>
          </a:p>
        </p:txBody>
      </p:sp>
      <p:pic>
        <p:nvPicPr>
          <p:cNvPr id="6" name="Picture 5">
            <a:extLst>
              <a:ext uri="{FF2B5EF4-FFF2-40B4-BE49-F238E27FC236}">
                <a16:creationId xmlns:a16="http://schemas.microsoft.com/office/drawing/2014/main" id="{0DF017DB-9D3D-41A8-8664-D59FFB5435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4440" y="1401621"/>
            <a:ext cx="3194366" cy="1593239"/>
          </a:xfrm>
          <a:prstGeom prst="rect">
            <a:avLst/>
          </a:prstGeom>
        </p:spPr>
      </p:pic>
      <p:pic>
        <p:nvPicPr>
          <p:cNvPr id="9" name="Picture 8">
            <a:extLst>
              <a:ext uri="{FF2B5EF4-FFF2-40B4-BE49-F238E27FC236}">
                <a16:creationId xmlns:a16="http://schemas.microsoft.com/office/drawing/2014/main" id="{28CCE9BE-03DC-45F7-A465-58A835272E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7417" y="3429000"/>
            <a:ext cx="3448411" cy="1470728"/>
          </a:xfrm>
          <a:prstGeom prst="rect">
            <a:avLst/>
          </a:prstGeom>
        </p:spPr>
      </p:pic>
    </p:spTree>
    <p:extLst>
      <p:ext uri="{BB962C8B-B14F-4D97-AF65-F5344CB8AC3E}">
        <p14:creationId xmlns:p14="http://schemas.microsoft.com/office/powerpoint/2010/main" val="2934713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FCC6B-6CA6-4811-9020-7AF51DACC734}"/>
              </a:ext>
            </a:extLst>
          </p:cNvPr>
          <p:cNvSpPr>
            <a:spLocks noGrp="1"/>
          </p:cNvSpPr>
          <p:nvPr>
            <p:ph type="title"/>
          </p:nvPr>
        </p:nvSpPr>
        <p:spPr/>
        <p:txBody>
          <a:bodyPr/>
          <a:lstStyle/>
          <a:p>
            <a:r>
              <a:rPr lang="en-US" dirty="0"/>
              <a:t>The Road to Quantum Computing 3/3</a:t>
            </a:r>
          </a:p>
        </p:txBody>
      </p:sp>
      <p:sp>
        <p:nvSpPr>
          <p:cNvPr id="3" name="Content Placeholder 2">
            <a:extLst>
              <a:ext uri="{FF2B5EF4-FFF2-40B4-BE49-F238E27FC236}">
                <a16:creationId xmlns:a16="http://schemas.microsoft.com/office/drawing/2014/main" id="{EF78E522-9766-4F57-AD9B-53D42584723E}"/>
              </a:ext>
            </a:extLst>
          </p:cNvPr>
          <p:cNvSpPr>
            <a:spLocks noGrp="1"/>
          </p:cNvSpPr>
          <p:nvPr>
            <p:ph idx="1"/>
          </p:nvPr>
        </p:nvSpPr>
        <p:spPr>
          <a:xfrm>
            <a:off x="1151572" y="1512281"/>
            <a:ext cx="9905999" cy="4278920"/>
          </a:xfrm>
        </p:spPr>
        <p:txBody>
          <a:bodyPr>
            <a:normAutofit fontScale="92500" lnSpcReduction="10000"/>
          </a:bodyPr>
          <a:lstStyle/>
          <a:p>
            <a:r>
              <a:rPr lang="en-US" dirty="0"/>
              <a:t>Moore’s Law: </a:t>
            </a:r>
          </a:p>
          <a:p>
            <a:pPr lvl="1"/>
            <a:r>
              <a:rPr lang="en-US" dirty="0"/>
              <a:t>held from 1965-2012 (for some value of doubling </a:t>
            </a:r>
            <a:br>
              <a:rPr lang="en-US" dirty="0"/>
            </a:br>
            <a:r>
              <a:rPr lang="en-US" dirty="0"/>
              <a:t>in 1-3 years)</a:t>
            </a:r>
          </a:p>
          <a:p>
            <a:pPr lvl="1"/>
            <a:r>
              <a:rPr lang="en-US" dirty="0"/>
              <a:t>Since slowed dramatically as transistors hit physical </a:t>
            </a:r>
            <a:br>
              <a:rPr lang="en-US" dirty="0"/>
            </a:br>
            <a:r>
              <a:rPr lang="en-US" dirty="0"/>
              <a:t>QM limits</a:t>
            </a:r>
          </a:p>
          <a:p>
            <a:r>
              <a:rPr lang="en-US" dirty="0"/>
              <a:t>Physical machines are hitting quantum effects </a:t>
            </a:r>
          </a:p>
          <a:p>
            <a:r>
              <a:rPr lang="en-US" dirty="0"/>
              <a:t>Economics limits: </a:t>
            </a:r>
          </a:p>
          <a:p>
            <a:pPr lvl="1"/>
            <a:r>
              <a:rPr lang="en-US" dirty="0"/>
              <a:t>cost to scale each time makes it harder and harder to recoup investment.</a:t>
            </a:r>
          </a:p>
          <a:p>
            <a:r>
              <a:rPr lang="en-US" dirty="0"/>
              <a:t>“A 2011 study in the journal Science showed that the peak of the rate of change of the world's capacity to compute information was in 1998, when the world's technological capacity to compute information on general-purpose computers grew at 88% per year”</a:t>
            </a:r>
          </a:p>
        </p:txBody>
      </p:sp>
      <p:sp>
        <p:nvSpPr>
          <p:cNvPr id="7" name="Slide Number Placeholder 6">
            <a:extLst>
              <a:ext uri="{FF2B5EF4-FFF2-40B4-BE49-F238E27FC236}">
                <a16:creationId xmlns:a16="http://schemas.microsoft.com/office/drawing/2014/main" id="{78661E9A-B3CE-44B3-B087-35EF5CFB8B6E}"/>
              </a:ext>
            </a:extLst>
          </p:cNvPr>
          <p:cNvSpPr>
            <a:spLocks noGrp="1"/>
          </p:cNvSpPr>
          <p:nvPr>
            <p:ph type="sldNum" sz="quarter" idx="12"/>
          </p:nvPr>
        </p:nvSpPr>
        <p:spPr/>
        <p:txBody>
          <a:bodyPr/>
          <a:lstStyle/>
          <a:p>
            <a:fld id="{AD3AD722-C68C-4062-BB20-135BAD822FA7}" type="slidenum">
              <a:rPr lang="en-US" smtClean="0"/>
              <a:pPr/>
              <a:t>12</a:t>
            </a:fld>
            <a:r>
              <a:rPr lang="en-US"/>
              <a:t>/42</a:t>
            </a:r>
            <a:endParaRPr lang="en-US" dirty="0"/>
          </a:p>
        </p:txBody>
      </p:sp>
      <p:pic>
        <p:nvPicPr>
          <p:cNvPr id="8" name="Picture 7">
            <a:extLst>
              <a:ext uri="{FF2B5EF4-FFF2-40B4-BE49-F238E27FC236}">
                <a16:creationId xmlns:a16="http://schemas.microsoft.com/office/drawing/2014/main" id="{66F73829-F751-47F0-B9FB-7212773F97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2246" y="1391760"/>
            <a:ext cx="3381554" cy="2468534"/>
          </a:xfrm>
          <a:prstGeom prst="rect">
            <a:avLst/>
          </a:prstGeom>
        </p:spPr>
      </p:pic>
    </p:spTree>
    <p:extLst>
      <p:ext uri="{BB962C8B-B14F-4D97-AF65-F5344CB8AC3E}">
        <p14:creationId xmlns:p14="http://schemas.microsoft.com/office/powerpoint/2010/main" val="31092614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B9494-578C-475D-A9E6-5604E026B369}"/>
              </a:ext>
            </a:extLst>
          </p:cNvPr>
          <p:cNvSpPr>
            <a:spLocks noGrp="1"/>
          </p:cNvSpPr>
          <p:nvPr>
            <p:ph type="title"/>
          </p:nvPr>
        </p:nvSpPr>
        <p:spPr/>
        <p:txBody>
          <a:bodyPr/>
          <a:lstStyle/>
          <a:p>
            <a:r>
              <a:rPr lang="en-US" dirty="0"/>
              <a:t>Physics 1/2</a:t>
            </a:r>
          </a:p>
        </p:txBody>
      </p:sp>
      <p:sp>
        <p:nvSpPr>
          <p:cNvPr id="3" name="Content Placeholder 2">
            <a:extLst>
              <a:ext uri="{FF2B5EF4-FFF2-40B4-BE49-F238E27FC236}">
                <a16:creationId xmlns:a16="http://schemas.microsoft.com/office/drawing/2014/main" id="{4F82B825-6DA5-4A78-BF0D-025A984D2CF2}"/>
              </a:ext>
            </a:extLst>
          </p:cNvPr>
          <p:cNvSpPr>
            <a:spLocks noGrp="1"/>
          </p:cNvSpPr>
          <p:nvPr>
            <p:ph idx="1"/>
          </p:nvPr>
        </p:nvSpPr>
        <p:spPr/>
        <p:txBody>
          <a:bodyPr>
            <a:normAutofit lnSpcReduction="10000"/>
          </a:bodyPr>
          <a:lstStyle/>
          <a:p>
            <a:r>
              <a:rPr lang="en-US" dirty="0"/>
              <a:t>Underlying all is rules of physics, 2 strands</a:t>
            </a:r>
          </a:p>
          <a:p>
            <a:r>
              <a:rPr lang="en-US" dirty="0"/>
              <a:t>Relativity: Einstein (replaces Newton)</a:t>
            </a:r>
          </a:p>
          <a:p>
            <a:pPr lvl="1"/>
            <a:r>
              <a:rPr lang="en-US" dirty="0"/>
              <a:t>Faster things age slower, shrink</a:t>
            </a:r>
          </a:p>
          <a:p>
            <a:pPr lvl="1"/>
            <a:r>
              <a:rPr lang="en-US" dirty="0"/>
              <a:t>Space and time twisted together and “bendy”</a:t>
            </a:r>
          </a:p>
          <a:p>
            <a:pPr lvl="1"/>
            <a:r>
              <a:rPr lang="en-US" dirty="0"/>
              <a:t>Space tells mass how to move, mass tells space </a:t>
            </a:r>
            <a:br>
              <a:rPr lang="en-US" dirty="0"/>
            </a:br>
            <a:r>
              <a:rPr lang="en-US" dirty="0"/>
              <a:t>how to bend</a:t>
            </a:r>
          </a:p>
          <a:p>
            <a:r>
              <a:rPr lang="en-US" dirty="0"/>
              <a:t>Quantum Mechanics (since replaced with QFTs)</a:t>
            </a:r>
          </a:p>
          <a:p>
            <a:pPr lvl="1"/>
            <a:r>
              <a:rPr lang="en-US" dirty="0"/>
              <a:t>Plank (quantize), Bohr (atoms), Schrodinger </a:t>
            </a:r>
            <a:br>
              <a:rPr lang="en-US" dirty="0"/>
            </a:br>
            <a:r>
              <a:rPr lang="en-US" dirty="0"/>
              <a:t>(time-evolution), Heisenberg (uncertainty), Pauli </a:t>
            </a:r>
            <a:br>
              <a:rPr lang="en-US" dirty="0"/>
            </a:br>
            <a:r>
              <a:rPr lang="en-US" dirty="0"/>
              <a:t>(exclusion), Dirac (spin, positron), de Broglie </a:t>
            </a:r>
            <a:br>
              <a:rPr lang="en-US" dirty="0"/>
            </a:br>
            <a:r>
              <a:rPr lang="en-US" dirty="0"/>
              <a:t>(e- waves), Fermi (stats), von Neumann (lots!)</a:t>
            </a:r>
          </a:p>
        </p:txBody>
      </p:sp>
      <p:sp>
        <p:nvSpPr>
          <p:cNvPr id="7" name="Slide Number Placeholder 6">
            <a:extLst>
              <a:ext uri="{FF2B5EF4-FFF2-40B4-BE49-F238E27FC236}">
                <a16:creationId xmlns:a16="http://schemas.microsoft.com/office/drawing/2014/main" id="{F8007266-FA06-48F0-A7E0-035D0E072ABB}"/>
              </a:ext>
            </a:extLst>
          </p:cNvPr>
          <p:cNvSpPr>
            <a:spLocks noGrp="1"/>
          </p:cNvSpPr>
          <p:nvPr>
            <p:ph type="sldNum" sz="quarter" idx="12"/>
          </p:nvPr>
        </p:nvSpPr>
        <p:spPr/>
        <p:txBody>
          <a:bodyPr/>
          <a:lstStyle/>
          <a:p>
            <a:fld id="{AD3AD722-C68C-4062-BB20-135BAD822FA7}" type="slidenum">
              <a:rPr lang="en-US" smtClean="0"/>
              <a:pPr/>
              <a:t>13</a:t>
            </a:fld>
            <a:r>
              <a:rPr lang="en-US"/>
              <a:t>/42</a:t>
            </a:r>
            <a:endParaRPr lang="en-US" dirty="0"/>
          </a:p>
        </p:txBody>
      </p:sp>
      <p:grpSp>
        <p:nvGrpSpPr>
          <p:cNvPr id="37" name="Group 36">
            <a:extLst>
              <a:ext uri="{FF2B5EF4-FFF2-40B4-BE49-F238E27FC236}">
                <a16:creationId xmlns:a16="http://schemas.microsoft.com/office/drawing/2014/main" id="{7A20F0C4-957A-4A14-BE7D-F076461CFD34}"/>
              </a:ext>
            </a:extLst>
          </p:cNvPr>
          <p:cNvGrpSpPr/>
          <p:nvPr/>
        </p:nvGrpSpPr>
        <p:grpSpPr>
          <a:xfrm>
            <a:off x="8059792" y="955480"/>
            <a:ext cx="3614918" cy="4788095"/>
            <a:chOff x="7274160" y="279205"/>
            <a:chExt cx="4371975" cy="5790845"/>
          </a:xfrm>
        </p:grpSpPr>
        <p:pic>
          <p:nvPicPr>
            <p:cNvPr id="38" name="Picture 37">
              <a:extLst>
                <a:ext uri="{FF2B5EF4-FFF2-40B4-BE49-F238E27FC236}">
                  <a16:creationId xmlns:a16="http://schemas.microsoft.com/office/drawing/2014/main" id="{9D3E9826-AEDA-4C3E-AD37-62D41EF8F1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4160" y="279205"/>
              <a:ext cx="2251438" cy="1362120"/>
            </a:xfrm>
            <a:prstGeom prst="rect">
              <a:avLst/>
            </a:prstGeom>
          </p:spPr>
        </p:pic>
        <p:pic>
          <p:nvPicPr>
            <p:cNvPr id="39" name="Picture 38">
              <a:extLst>
                <a:ext uri="{FF2B5EF4-FFF2-40B4-BE49-F238E27FC236}">
                  <a16:creationId xmlns:a16="http://schemas.microsoft.com/office/drawing/2014/main" id="{ECDAE9D0-35C6-4273-91E5-899866504C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3060" y="4717479"/>
              <a:ext cx="1742736" cy="1352571"/>
            </a:xfrm>
            <a:prstGeom prst="rect">
              <a:avLst/>
            </a:prstGeom>
          </p:spPr>
        </p:pic>
        <p:pic>
          <p:nvPicPr>
            <p:cNvPr id="40" name="Picture 39">
              <a:extLst>
                <a:ext uri="{FF2B5EF4-FFF2-40B4-BE49-F238E27FC236}">
                  <a16:creationId xmlns:a16="http://schemas.microsoft.com/office/drawing/2014/main" id="{8CDA8C03-E168-4F85-A19C-EB17F5BE48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92890" y="279205"/>
              <a:ext cx="1153245" cy="1355919"/>
            </a:xfrm>
            <a:prstGeom prst="rect">
              <a:avLst/>
            </a:prstGeom>
          </p:spPr>
        </p:pic>
        <p:pic>
          <p:nvPicPr>
            <p:cNvPr id="41" name="Picture 40">
              <a:extLst>
                <a:ext uri="{FF2B5EF4-FFF2-40B4-BE49-F238E27FC236}">
                  <a16:creationId xmlns:a16="http://schemas.microsoft.com/office/drawing/2014/main" id="{A406AFD9-B489-49AF-8072-28D892569C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66555" y="279205"/>
              <a:ext cx="885378" cy="1362120"/>
            </a:xfrm>
            <a:prstGeom prst="rect">
              <a:avLst/>
            </a:prstGeom>
          </p:spPr>
        </p:pic>
        <p:pic>
          <p:nvPicPr>
            <p:cNvPr id="42" name="Picture 41">
              <a:extLst>
                <a:ext uri="{FF2B5EF4-FFF2-40B4-BE49-F238E27FC236}">
                  <a16:creationId xmlns:a16="http://schemas.microsoft.com/office/drawing/2014/main" id="{33BA5778-BA0D-4556-A054-F53FE0D1F4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74160" y="1763669"/>
              <a:ext cx="1790942" cy="1355918"/>
            </a:xfrm>
            <a:prstGeom prst="rect">
              <a:avLst/>
            </a:prstGeom>
          </p:spPr>
        </p:pic>
        <p:pic>
          <p:nvPicPr>
            <p:cNvPr id="43" name="Picture 42">
              <a:extLst>
                <a:ext uri="{FF2B5EF4-FFF2-40B4-BE49-F238E27FC236}">
                  <a16:creationId xmlns:a16="http://schemas.microsoft.com/office/drawing/2014/main" id="{7208686F-1930-4FF6-87CC-79FDE2FF9E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67011" y="1763459"/>
              <a:ext cx="1061422" cy="1356128"/>
            </a:xfrm>
            <a:prstGeom prst="rect">
              <a:avLst/>
            </a:prstGeom>
          </p:spPr>
        </p:pic>
        <p:pic>
          <p:nvPicPr>
            <p:cNvPr id="44" name="Picture 43">
              <a:extLst>
                <a:ext uri="{FF2B5EF4-FFF2-40B4-BE49-F238E27FC236}">
                  <a16:creationId xmlns:a16="http://schemas.microsoft.com/office/drawing/2014/main" id="{B739D97D-A3C1-46BF-B935-02F2A71D61C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52194" y="1764164"/>
              <a:ext cx="1363603" cy="1355423"/>
            </a:xfrm>
            <a:prstGeom prst="rect">
              <a:avLst/>
            </a:prstGeom>
          </p:spPr>
        </p:pic>
        <p:pic>
          <p:nvPicPr>
            <p:cNvPr id="45" name="Picture 44">
              <a:extLst>
                <a:ext uri="{FF2B5EF4-FFF2-40B4-BE49-F238E27FC236}">
                  <a16:creationId xmlns:a16="http://schemas.microsoft.com/office/drawing/2014/main" id="{33EF0381-448B-42EE-8E61-DA4452DF064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74160" y="3241931"/>
              <a:ext cx="1025182" cy="1352571"/>
            </a:xfrm>
            <a:prstGeom prst="rect">
              <a:avLst/>
            </a:prstGeom>
          </p:spPr>
        </p:pic>
        <p:pic>
          <p:nvPicPr>
            <p:cNvPr id="46" name="Picture 45">
              <a:extLst>
                <a:ext uri="{FF2B5EF4-FFF2-40B4-BE49-F238E27FC236}">
                  <a16:creationId xmlns:a16="http://schemas.microsoft.com/office/drawing/2014/main" id="{34665E3B-A32C-49B3-AC98-2678A4FF532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74160" y="4716846"/>
              <a:ext cx="1951185" cy="1346004"/>
            </a:xfrm>
            <a:prstGeom prst="rect">
              <a:avLst/>
            </a:prstGeom>
          </p:spPr>
        </p:pic>
        <p:pic>
          <p:nvPicPr>
            <p:cNvPr id="47" name="Picture 46">
              <a:extLst>
                <a:ext uri="{FF2B5EF4-FFF2-40B4-BE49-F238E27FC236}">
                  <a16:creationId xmlns:a16="http://schemas.microsoft.com/office/drawing/2014/main" id="{8E2EA82D-E284-4B43-AE76-EF395FD042F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64349" y="3249155"/>
              <a:ext cx="922208" cy="1352571"/>
            </a:xfrm>
            <a:prstGeom prst="rect">
              <a:avLst/>
            </a:prstGeom>
          </p:spPr>
        </p:pic>
        <p:pic>
          <p:nvPicPr>
            <p:cNvPr id="48" name="Picture 47">
              <a:extLst>
                <a:ext uri="{FF2B5EF4-FFF2-40B4-BE49-F238E27FC236}">
                  <a16:creationId xmlns:a16="http://schemas.microsoft.com/office/drawing/2014/main" id="{D6DA786D-891D-4108-9AC0-D88FE61C1A4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406913" y="3253145"/>
              <a:ext cx="906921" cy="1348581"/>
            </a:xfrm>
            <a:prstGeom prst="rect">
              <a:avLst/>
            </a:prstGeom>
          </p:spPr>
        </p:pic>
        <p:pic>
          <p:nvPicPr>
            <p:cNvPr id="49" name="Picture 48">
              <a:extLst>
                <a:ext uri="{FF2B5EF4-FFF2-40B4-BE49-F238E27FC236}">
                  <a16:creationId xmlns:a16="http://schemas.microsoft.com/office/drawing/2014/main" id="{7C2FC779-EFA6-49B5-9061-6F562CF0BB0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381549" y="3253145"/>
              <a:ext cx="908045" cy="1348581"/>
            </a:xfrm>
            <a:prstGeom prst="rect">
              <a:avLst/>
            </a:prstGeom>
          </p:spPr>
        </p:pic>
      </p:grpSp>
    </p:spTree>
    <p:extLst>
      <p:ext uri="{BB962C8B-B14F-4D97-AF65-F5344CB8AC3E}">
        <p14:creationId xmlns:p14="http://schemas.microsoft.com/office/powerpoint/2010/main" val="324826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B9494-578C-475D-A9E6-5604E026B369}"/>
              </a:ext>
            </a:extLst>
          </p:cNvPr>
          <p:cNvSpPr>
            <a:spLocks noGrp="1"/>
          </p:cNvSpPr>
          <p:nvPr>
            <p:ph type="title"/>
          </p:nvPr>
        </p:nvSpPr>
        <p:spPr/>
        <p:txBody>
          <a:bodyPr/>
          <a:lstStyle/>
          <a:p>
            <a:r>
              <a:rPr lang="en-US" dirty="0"/>
              <a:t>Physics 2/2</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F82B825-6DA5-4A78-BF0D-025A984D2CF2}"/>
                  </a:ext>
                </a:extLst>
              </p:cNvPr>
              <p:cNvSpPr>
                <a:spLocks noGrp="1"/>
              </p:cNvSpPr>
              <p:nvPr>
                <p:ph idx="1"/>
              </p:nvPr>
            </p:nvSpPr>
            <p:spPr/>
            <p:txBody>
              <a:bodyPr>
                <a:normAutofit fontScale="92500" lnSpcReduction="20000"/>
              </a:bodyPr>
              <a:lstStyle/>
              <a:p>
                <a:r>
                  <a:rPr lang="en-US" dirty="0"/>
                  <a:t>Quantum evolution given by Schrodinger</a:t>
                </a:r>
              </a:p>
              <a:p>
                <a:pPr lvl="1"/>
                <a:r>
                  <a:rPr lang="en-US" dirty="0"/>
                  <a:t>Tells how a state </a:t>
                </a:r>
                <a14:m>
                  <m:oMath xmlns:m="http://schemas.openxmlformats.org/officeDocument/2006/math">
                    <m:r>
                      <m:rPr>
                        <m:sty m:val="p"/>
                      </m:rPr>
                      <a:rPr lang="en-US" b="0" i="0" smtClean="0">
                        <a:latin typeface="Cambria Math" panose="02040503050406030204" pitchFamily="18" charset="0"/>
                      </a:rPr>
                      <m:t>Ψ</m:t>
                    </m:r>
                  </m:oMath>
                </a14:m>
                <a:r>
                  <a:rPr lang="en-US" dirty="0"/>
                  <a:t> evolves (mixing of observables)</a:t>
                </a:r>
              </a:p>
              <a:p>
                <a:pPr lvl="1"/>
                <a:r>
                  <a:rPr lang="en-US" dirty="0"/>
                  <a:t>Hamiltonian </a:t>
                </a:r>
                <a14:m>
                  <m:oMath xmlns:m="http://schemas.openxmlformats.org/officeDocument/2006/math">
                    <m:r>
                      <a:rPr lang="en-US" i="1" dirty="0" smtClean="0">
                        <a:latin typeface="Cambria Math" panose="02040503050406030204" pitchFamily="18" charset="0"/>
                      </a:rPr>
                      <m:t>𝐻</m:t>
                    </m:r>
                  </m:oMath>
                </a14:m>
                <a:r>
                  <a:rPr lang="en-US" dirty="0"/>
                  <a:t> describes time evolution</a:t>
                </a:r>
              </a:p>
              <a:p>
                <a:pPr lvl="1"/>
                <a:r>
                  <a:rPr lang="en-US" dirty="0"/>
                  <a:t>Complex # wedded to reality</a:t>
                </a:r>
              </a:p>
              <a:p>
                <a:r>
                  <a:rPr lang="en-US" dirty="0"/>
                  <a:t>Quantum effects learned from many experiments, many defy common intuition.</a:t>
                </a:r>
              </a:p>
              <a:p>
                <a:pPr lvl="1"/>
                <a:r>
                  <a:rPr lang="en-US" dirty="0"/>
                  <a:t>State is a sum of observables, with phase and amplitudes giving probability of observation</a:t>
                </a:r>
              </a:p>
              <a:p>
                <a:pPr lvl="1"/>
                <a:r>
                  <a:rPr lang="en-US" dirty="0"/>
                  <a:t>Bell theorem: “No physical theory of local hidden variables can ever reproduce all of the predictions of quantum mechanics.”</a:t>
                </a:r>
              </a:p>
              <a:p>
                <a:r>
                  <a:rPr lang="en-US" dirty="0"/>
                  <a:t>Heisenberg Uncertainty related to Fourier Transform:</a:t>
                </a:r>
              </a:p>
              <a:p>
                <a:pPr lvl="1"/>
                <a:r>
                  <a:rPr lang="en-US" dirty="0"/>
                  <a:t>Faster sampling rate means less known about direction, and </a:t>
                </a:r>
                <a:br>
                  <a:rPr lang="en-US" dirty="0"/>
                </a:br>
                <a:r>
                  <a:rPr lang="en-US" dirty="0"/>
                  <a:t>vice versa</a:t>
                </a:r>
              </a:p>
              <a:p>
                <a:pPr lvl="1"/>
                <a:r>
                  <a:rPr lang="en-US" dirty="0"/>
                  <a:t>Frequency resolution versus time resolution tradeoff</a:t>
                </a:r>
              </a:p>
            </p:txBody>
          </p:sp>
        </mc:Choice>
        <mc:Fallback>
          <p:sp>
            <p:nvSpPr>
              <p:cNvPr id="3" name="Content Placeholder 2">
                <a:extLst>
                  <a:ext uri="{FF2B5EF4-FFF2-40B4-BE49-F238E27FC236}">
                    <a16:creationId xmlns:a16="http://schemas.microsoft.com/office/drawing/2014/main" id="{4F82B825-6DA5-4A78-BF0D-025A984D2CF2}"/>
                  </a:ext>
                </a:extLst>
              </p:cNvPr>
              <p:cNvSpPr>
                <a:spLocks noGrp="1" noRot="1" noChangeAspect="1" noMove="1" noResize="1" noEditPoints="1" noAdjustHandles="1" noChangeArrowheads="1" noChangeShapeType="1" noTextEdit="1"/>
              </p:cNvSpPr>
              <p:nvPr>
                <p:ph idx="1"/>
              </p:nvPr>
            </p:nvSpPr>
            <p:spPr>
              <a:blipFill>
                <a:blip r:embed="rId2"/>
                <a:stretch>
                  <a:fillRect l="-928" t="-3501" b="-840"/>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55076367-57C3-4CEE-ABDE-98940627CB0D}"/>
              </a:ext>
            </a:extLst>
          </p:cNvPr>
          <p:cNvSpPr>
            <a:spLocks noGrp="1"/>
          </p:cNvSpPr>
          <p:nvPr>
            <p:ph type="sldNum" sz="quarter" idx="12"/>
          </p:nvPr>
        </p:nvSpPr>
        <p:spPr/>
        <p:txBody>
          <a:bodyPr/>
          <a:lstStyle/>
          <a:p>
            <a:fld id="{AD3AD722-C68C-4062-BB20-135BAD822FA7}" type="slidenum">
              <a:rPr lang="en-US" smtClean="0"/>
              <a:pPr/>
              <a:t>14</a:t>
            </a:fld>
            <a:r>
              <a:rPr lang="en-US"/>
              <a:t>/42</a:t>
            </a:r>
            <a:endParaRPr lang="en-US" dirty="0"/>
          </a:p>
        </p:txBody>
      </p:sp>
      <p:pic>
        <p:nvPicPr>
          <p:cNvPr id="6" name="Picture 5">
            <a:extLst>
              <a:ext uri="{FF2B5EF4-FFF2-40B4-BE49-F238E27FC236}">
                <a16:creationId xmlns:a16="http://schemas.microsoft.com/office/drawing/2014/main" id="{BE47E2CC-9EB9-4C57-B9F7-928A6AF35C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0286" y="1512281"/>
            <a:ext cx="2486614" cy="1172825"/>
          </a:xfrm>
          <a:prstGeom prst="rect">
            <a:avLst/>
          </a:prstGeom>
        </p:spPr>
      </p:pic>
      <p:pic>
        <p:nvPicPr>
          <p:cNvPr id="7" name="Picture 6">
            <a:extLst>
              <a:ext uri="{FF2B5EF4-FFF2-40B4-BE49-F238E27FC236}">
                <a16:creationId xmlns:a16="http://schemas.microsoft.com/office/drawing/2014/main" id="{C300E955-AFCE-4CEC-AE55-99F898D877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0518" y="4510675"/>
            <a:ext cx="3679816" cy="1172825"/>
          </a:xfrm>
          <a:prstGeom prst="rect">
            <a:avLst/>
          </a:prstGeom>
        </p:spPr>
      </p:pic>
    </p:spTree>
    <p:extLst>
      <p:ext uri="{BB962C8B-B14F-4D97-AF65-F5344CB8AC3E}">
        <p14:creationId xmlns:p14="http://schemas.microsoft.com/office/powerpoint/2010/main" val="2160956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B9494-578C-475D-A9E6-5604E026B369}"/>
              </a:ext>
            </a:extLst>
          </p:cNvPr>
          <p:cNvSpPr>
            <a:spLocks noGrp="1"/>
          </p:cNvSpPr>
          <p:nvPr>
            <p:ph type="title"/>
          </p:nvPr>
        </p:nvSpPr>
        <p:spPr/>
        <p:txBody>
          <a:bodyPr/>
          <a:lstStyle/>
          <a:p>
            <a:r>
              <a:rPr lang="en-US" dirty="0"/>
              <a:t>Quantum Computing Basics 1/7</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F82B825-6DA5-4A78-BF0D-025A984D2CF2}"/>
                  </a:ext>
                </a:extLst>
              </p:cNvPr>
              <p:cNvSpPr>
                <a:spLocks noGrp="1"/>
              </p:cNvSpPr>
              <p:nvPr>
                <p:ph idx="1"/>
              </p:nvPr>
            </p:nvSpPr>
            <p:spPr/>
            <p:txBody>
              <a:bodyPr>
                <a:normAutofit/>
              </a:bodyPr>
              <a:lstStyle/>
              <a:p>
                <a:r>
                  <a:rPr lang="en-US" dirty="0"/>
                  <a:t>Classical bit</a:t>
                </a:r>
              </a:p>
              <a:p>
                <a:pPr lvl="1"/>
                <a:r>
                  <a:rPr lang="en-US" dirty="0"/>
                  <a:t>state is one of 0 or 1</a:t>
                </a:r>
              </a:p>
              <a:p>
                <a:pPr lvl="1"/>
                <a:r>
                  <a:rPr lang="en-US" dirty="0"/>
                  <a:t>Bit is exactly one of these at a time</a:t>
                </a:r>
              </a:p>
              <a:p>
                <a:r>
                  <a:rPr lang="en-US" dirty="0"/>
                  <a:t>Quantum bit (qubit)</a:t>
                </a:r>
              </a:p>
              <a:p>
                <a:pPr lvl="1"/>
                <a:r>
                  <a:rPr lang="en-US" dirty="0"/>
                  <a:t>two </a:t>
                </a:r>
                <a:r>
                  <a:rPr lang="en-US" b="1" dirty="0"/>
                  <a:t>basis</a:t>
                </a:r>
                <a:r>
                  <a:rPr lang="en-US" dirty="0"/>
                  <a:t> states, called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e>
                    </m:d>
                  </m:oMath>
                </a14:m>
                <a:r>
                  <a:rPr lang="en-US" dirty="0"/>
                  <a:t> or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b="0" i="1" smtClean="0">
                                <a:latin typeface="Cambria Math" panose="02040503050406030204" pitchFamily="18" charset="0"/>
                              </a:rPr>
                              <m:t>1</m:t>
                            </m:r>
                          </m:e>
                        </m:d>
                      </m:e>
                    </m:d>
                  </m:oMath>
                </a14:m>
                <a:endParaRPr lang="en-US" dirty="0"/>
              </a:p>
              <a:p>
                <a:pPr lvl="2"/>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e>
                    </m:d>
                  </m:oMath>
                </a14:m>
                <a:r>
                  <a:rPr lang="en-US" dirty="0"/>
                  <a:t> ,</a:t>
                </a:r>
                <a14:m>
                  <m:oMath xmlns:m="http://schemas.openxmlformats.org/officeDocument/2006/math">
                    <m:r>
                      <a:rPr lang="en-US" b="0" i="0" smtClean="0">
                        <a:latin typeface="Cambria Math" panose="02040503050406030204" pitchFamily="18" charset="0"/>
                      </a:rPr>
                      <m:t>   </m:t>
                    </m:r>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1</m:t>
                            </m:r>
                          </m:e>
                        </m:d>
                      </m:e>
                    </m:d>
                  </m:oMath>
                </a14:m>
                <a:r>
                  <a:rPr lang="en-US" dirty="0"/>
                  <a:t> = photon state in cavity, or electron spin up/down, or energy state low/high, etc.</a:t>
                </a:r>
              </a:p>
              <a:p>
                <a:pPr lvl="1"/>
                <a:r>
                  <a:rPr lang="en-US" dirty="0"/>
                  <a:t>A </a:t>
                </a:r>
                <a:r>
                  <a:rPr lang="en-US" b="1" dirty="0"/>
                  <a:t>qubit</a:t>
                </a:r>
                <a:r>
                  <a:rPr lang="en-US" dirty="0"/>
                  <a:t> can be a combination of these, each with some probability</a:t>
                </a:r>
              </a:p>
              <a:p>
                <a:pPr lvl="1"/>
                <a:r>
                  <a:rPr lang="en-US" dirty="0"/>
                  <a:t>Experiments force these to behave as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0</m:t>
                        </m:r>
                      </m:sub>
                    </m:sSub>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e>
                    </m:d>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1</m:t>
                        </m:r>
                      </m:sub>
                    </m:sSub>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b="0" i="1" smtClean="0">
                                <a:latin typeface="Cambria Math" panose="02040503050406030204" pitchFamily="18" charset="0"/>
                              </a:rPr>
                              <m:t>1</m:t>
                            </m:r>
                          </m:e>
                        </m:d>
                      </m:e>
                    </m:d>
                  </m:oMath>
                </a14:m>
                <a:r>
                  <a:rPr lang="en-US" dirty="0"/>
                  <a:t>, where the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𝛼</m:t>
                        </m:r>
                      </m:e>
                      <m:sub>
                        <m:r>
                          <a:rPr lang="en-US" b="0" i="1" smtClean="0">
                            <a:latin typeface="Cambria Math" panose="02040503050406030204" pitchFamily="18" charset="0"/>
                          </a:rPr>
                          <m:t>𝑖</m:t>
                        </m:r>
                      </m:sub>
                    </m:sSub>
                  </m:oMath>
                </a14:m>
                <a:r>
                  <a:rPr lang="en-US" dirty="0"/>
                  <a:t> are complex numbers</a:t>
                </a:r>
              </a:p>
              <a:p>
                <a:pPr lvl="1"/>
                <a:r>
                  <a:rPr lang="en-US" dirty="0"/>
                  <a:t>When measured, this results in outcome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e>
                    </m:d>
                  </m:oMath>
                </a14:m>
                <a:r>
                  <a:rPr lang="en-US" dirty="0"/>
                  <a:t> with probability </a:t>
                </a:r>
                <a14:m>
                  <m:oMath xmlns:m="http://schemas.openxmlformats.org/officeDocument/2006/math">
                    <m:sSup>
                      <m:sSupPr>
                        <m:ctrlPr>
                          <a:rPr lang="en-US" b="0" i="1" smtClean="0">
                            <a:latin typeface="Cambria Math" panose="02040503050406030204" pitchFamily="18" charset="0"/>
                          </a:rPr>
                        </m:ctrlPr>
                      </m:sSupPr>
                      <m:e>
                        <m:d>
                          <m:dPr>
                            <m:begChr m:val="|"/>
                            <m:endChr m:val="|"/>
                            <m:ctrlPr>
                              <a:rPr lang="en-US" b="0" i="1" smtClean="0">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0</m:t>
                                </m:r>
                              </m:sub>
                            </m:sSub>
                          </m:e>
                        </m:d>
                      </m:e>
                      <m:sup>
                        <m:r>
                          <a:rPr lang="en-US" b="0" i="1" smtClean="0">
                            <a:latin typeface="Cambria Math" panose="02040503050406030204" pitchFamily="18" charset="0"/>
                          </a:rPr>
                          <m:t>2</m:t>
                        </m:r>
                      </m:sup>
                    </m:sSup>
                  </m:oMath>
                </a14:m>
                <a:r>
                  <a:rPr lang="en-US" dirty="0"/>
                  <a:t>, similarly for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b="0" i="1" smtClean="0">
                                <a:latin typeface="Cambria Math" panose="02040503050406030204" pitchFamily="18" charset="0"/>
                              </a:rPr>
                              <m:t>1</m:t>
                            </m:r>
                          </m:e>
                        </m:d>
                      </m:e>
                    </m:d>
                  </m:oMath>
                </a14:m>
                <a:endParaRPr lang="en-US" dirty="0"/>
              </a:p>
            </p:txBody>
          </p:sp>
        </mc:Choice>
        <mc:Fallback>
          <p:sp>
            <p:nvSpPr>
              <p:cNvPr id="3" name="Content Placeholder 2">
                <a:extLst>
                  <a:ext uri="{FF2B5EF4-FFF2-40B4-BE49-F238E27FC236}">
                    <a16:creationId xmlns:a16="http://schemas.microsoft.com/office/drawing/2014/main" id="{4F82B825-6DA5-4A78-BF0D-025A984D2CF2}"/>
                  </a:ext>
                </a:extLst>
              </p:cNvPr>
              <p:cNvSpPr>
                <a:spLocks noGrp="1" noRot="1" noChangeAspect="1" noMove="1" noResize="1" noEditPoints="1" noAdjustHandles="1" noChangeArrowheads="1" noChangeShapeType="1" noTextEdit="1"/>
              </p:cNvSpPr>
              <p:nvPr>
                <p:ph idx="1"/>
              </p:nvPr>
            </p:nvSpPr>
            <p:spPr>
              <a:blipFill>
                <a:blip r:embed="rId3"/>
                <a:stretch>
                  <a:fillRect l="-1043" t="-2241" r="-58" b="-20588"/>
                </a:stretch>
              </a:blipFill>
            </p:spPr>
            <p:txBody>
              <a:bodyPr/>
              <a:lstStyle/>
              <a:p>
                <a:r>
                  <a:rPr lang="en-US">
                    <a:noFill/>
                  </a:rPr>
                  <a:t> </a:t>
                </a:r>
              </a:p>
            </p:txBody>
          </p:sp>
        </mc:Fallback>
      </mc:AlternateContent>
      <p:sp>
        <p:nvSpPr>
          <p:cNvPr id="7" name="Slide Number Placeholder 6">
            <a:extLst>
              <a:ext uri="{FF2B5EF4-FFF2-40B4-BE49-F238E27FC236}">
                <a16:creationId xmlns:a16="http://schemas.microsoft.com/office/drawing/2014/main" id="{B7139FC3-F5AB-46BB-B251-B644145FF06B}"/>
              </a:ext>
            </a:extLst>
          </p:cNvPr>
          <p:cNvSpPr>
            <a:spLocks noGrp="1"/>
          </p:cNvSpPr>
          <p:nvPr>
            <p:ph type="sldNum" sz="quarter" idx="12"/>
          </p:nvPr>
        </p:nvSpPr>
        <p:spPr/>
        <p:txBody>
          <a:bodyPr/>
          <a:lstStyle/>
          <a:p>
            <a:fld id="{AD3AD722-C68C-4062-BB20-135BAD822FA7}" type="slidenum">
              <a:rPr lang="en-US" smtClean="0"/>
              <a:pPr/>
              <a:t>15</a:t>
            </a:fld>
            <a:r>
              <a:rPr lang="en-US"/>
              <a:t>/42</a:t>
            </a:r>
            <a:endParaRPr lang="en-US" dirty="0"/>
          </a:p>
        </p:txBody>
      </p:sp>
      <p:pic>
        <p:nvPicPr>
          <p:cNvPr id="5" name="Picture 4">
            <a:extLst>
              <a:ext uri="{FF2B5EF4-FFF2-40B4-BE49-F238E27FC236}">
                <a16:creationId xmlns:a16="http://schemas.microsoft.com/office/drawing/2014/main" id="{2DAA41BA-8E01-4F0D-A0A1-24275D7F5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62441" y="732266"/>
            <a:ext cx="2095500" cy="2228850"/>
          </a:xfrm>
          <a:prstGeom prst="rect">
            <a:avLst/>
          </a:prstGeom>
        </p:spPr>
      </p:pic>
    </p:spTree>
    <p:extLst>
      <p:ext uri="{BB962C8B-B14F-4D97-AF65-F5344CB8AC3E}">
        <p14:creationId xmlns:p14="http://schemas.microsoft.com/office/powerpoint/2010/main" val="2825883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B9494-578C-475D-A9E6-5604E026B369}"/>
              </a:ext>
            </a:extLst>
          </p:cNvPr>
          <p:cNvSpPr>
            <a:spLocks noGrp="1"/>
          </p:cNvSpPr>
          <p:nvPr>
            <p:ph type="title"/>
          </p:nvPr>
        </p:nvSpPr>
        <p:spPr/>
        <p:txBody>
          <a:bodyPr/>
          <a:lstStyle/>
          <a:p>
            <a:r>
              <a:rPr lang="en-US" dirty="0"/>
              <a:t>Quantum Computing Basics 2/7</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F82B825-6DA5-4A78-BF0D-025A984D2CF2}"/>
                  </a:ext>
                </a:extLst>
              </p:cNvPr>
              <p:cNvSpPr>
                <a:spLocks noGrp="1"/>
              </p:cNvSpPr>
              <p:nvPr>
                <p:ph idx="1"/>
              </p:nvPr>
            </p:nvSpPr>
            <p:spPr/>
            <p:txBody>
              <a:bodyPr>
                <a:normAutofit fontScale="92500"/>
              </a:bodyPr>
              <a:lstStyle/>
              <a:p>
                <a:r>
                  <a:rPr lang="en-US" dirty="0"/>
                  <a:t>Superposition: concatenate two qubits</a:t>
                </a:r>
              </a:p>
              <a:p>
                <a:pPr marL="457200" lvl="1" indent="0">
                  <a:buNone/>
                </a:pPr>
                <a14:m>
                  <m:oMathPara xmlns:m="http://schemas.openxmlformats.org/officeDocument/2006/math">
                    <m:oMathParaPr>
                      <m:jc m:val="centerGroup"/>
                    </m:oMathParaPr>
                    <m:oMath xmlns:m="http://schemas.openxmlformats.org/officeDocument/2006/math">
                      <m:d>
                        <m:dPr>
                          <m:ctrlPr>
                            <a:rPr lang="en-US" i="1" smtClean="0">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0</m:t>
                              </m:r>
                            </m:sub>
                          </m:sSub>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1</m:t>
                              </m:r>
                            </m:sub>
                          </m:sSub>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1</m:t>
                                  </m:r>
                                </m:e>
                              </m:d>
                            </m:e>
                          </m:d>
                        </m:e>
                      </m:d>
                      <m:d>
                        <m:dPr>
                          <m:ctrlPr>
                            <a:rPr lang="en-US" i="1">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0</m:t>
                              </m:r>
                            </m:sub>
                          </m:sSub>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b="0" i="1" smtClean="0">
                                  <a:latin typeface="Cambria Math" panose="02040503050406030204" pitchFamily="18" charset="0"/>
                                </a:rPr>
                                <m:t>1</m:t>
                              </m:r>
                            </m:sub>
                          </m:sSub>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1</m:t>
                                  </m:r>
                                </m:e>
                              </m:d>
                            </m:e>
                          </m:d>
                        </m:e>
                      </m:d>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0</m:t>
                          </m:r>
                        </m:sub>
                      </m:sSub>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0</m:t>
                              </m:r>
                            </m:sub>
                          </m:sSub>
                          <m:d>
                            <m:dPr>
                              <m:begChr m:val="|"/>
                              <m:endChr m:val=""/>
                              <m:ctrlPr>
                                <a:rPr lang="en-US" i="1">
                                  <a:latin typeface="Cambria Math" panose="02040503050406030204" pitchFamily="18" charset="0"/>
                                </a:rPr>
                              </m:ctrlPr>
                            </m:dPr>
                            <m:e>
                              <m:r>
                                <a:rPr lang="en-US" i="1">
                                  <a:latin typeface="Cambria Math" panose="02040503050406030204" pitchFamily="18" charset="0"/>
                                </a:rPr>
                                <m:t>00</m:t>
                              </m:r>
                            </m:e>
                          </m:d>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0</m:t>
                          </m:r>
                        </m:sub>
                      </m:sSub>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1</m:t>
                          </m:r>
                        </m:sub>
                      </m:sSub>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01</m:t>
                              </m:r>
                            </m:e>
                          </m:d>
                        </m:e>
                      </m:d>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1</m:t>
                          </m:r>
                        </m:sub>
                      </m:sSub>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0</m:t>
                              </m:r>
                            </m:sub>
                          </m:sSub>
                          <m:d>
                            <m:dPr>
                              <m:begChr m:val="|"/>
                              <m:endChr m:val=""/>
                              <m:ctrlPr>
                                <a:rPr lang="en-US" i="1">
                                  <a:latin typeface="Cambria Math" panose="02040503050406030204" pitchFamily="18" charset="0"/>
                                </a:rPr>
                              </m:ctrlPr>
                            </m:dPr>
                            <m:e>
                              <m:r>
                                <a:rPr lang="en-US" b="0" i="1" smtClean="0">
                                  <a:latin typeface="Cambria Math" panose="02040503050406030204" pitchFamily="18" charset="0"/>
                                </a:rPr>
                                <m:t>1</m:t>
                              </m:r>
                              <m:r>
                                <a:rPr lang="en-US" i="1">
                                  <a:latin typeface="Cambria Math" panose="02040503050406030204" pitchFamily="18" charset="0"/>
                                </a:rPr>
                                <m:t>0</m:t>
                              </m:r>
                            </m:e>
                          </m:d>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1</m:t>
                          </m:r>
                        </m:sub>
                      </m:sSub>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1</m:t>
                          </m:r>
                        </m:sub>
                      </m:sSub>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b="0" i="1" smtClean="0">
                                  <a:latin typeface="Cambria Math" panose="02040503050406030204" pitchFamily="18" charset="0"/>
                                </a:rPr>
                                <m:t>1</m:t>
                              </m:r>
                              <m:r>
                                <a:rPr lang="en-US" i="1">
                                  <a:latin typeface="Cambria Math" panose="02040503050406030204" pitchFamily="18" charset="0"/>
                                </a:rPr>
                                <m:t>1</m:t>
                              </m:r>
                            </m:e>
                          </m:d>
                        </m:e>
                      </m:d>
                    </m:oMath>
                  </m:oMathPara>
                </a14:m>
                <a:endParaRPr lang="en-US" dirty="0"/>
              </a:p>
              <a:p>
                <a:pPr lvl="1"/>
                <a:r>
                  <a:rPr lang="en-US" dirty="0"/>
                  <a:t>Now have 4 basis states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r>
                          <a:rPr lang="en-US" b="0" i="1" smtClean="0">
                            <a:latin typeface="Cambria Math" panose="02040503050406030204" pitchFamily="18" charset="0"/>
                          </a:rPr>
                          <m:t>0</m:t>
                        </m:r>
                      </m:e>
                    </m:d>
                    <m:r>
                      <a:rPr lang="en-US" b="0" i="1" smtClean="0">
                        <a:latin typeface="Cambria Math" panose="02040503050406030204" pitchFamily="18" charset="0"/>
                      </a:rPr>
                      <m:t>,</m:t>
                    </m:r>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r>
                          <a:rPr lang="en-US" b="0" i="1" smtClean="0">
                            <a:latin typeface="Cambria Math" panose="02040503050406030204" pitchFamily="18" charset="0"/>
                          </a:rPr>
                          <m:t>1</m:t>
                        </m:r>
                      </m:e>
                    </m:d>
                  </m:oMath>
                </a14:m>
                <a:r>
                  <a:rPr lang="en-US" dirty="0"/>
                  <a:t>,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b="0" i="1" smtClean="0">
                                <a:latin typeface="Cambria Math" panose="02040503050406030204" pitchFamily="18" charset="0"/>
                              </a:rPr>
                              <m:t>1</m:t>
                            </m:r>
                            <m:r>
                              <a:rPr lang="en-US" i="1">
                                <a:latin typeface="Cambria Math" panose="02040503050406030204" pitchFamily="18" charset="0"/>
                              </a:rPr>
                              <m:t>0</m:t>
                            </m:r>
                          </m:e>
                        </m:d>
                      </m:e>
                    </m:d>
                  </m:oMath>
                </a14:m>
                <a:r>
                  <a:rPr lang="en-US" dirty="0"/>
                  <a:t>,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b="0" i="1" smtClean="0">
                                <a:latin typeface="Cambria Math" panose="02040503050406030204" pitchFamily="18" charset="0"/>
                              </a:rPr>
                              <m:t>11</m:t>
                            </m:r>
                          </m:e>
                        </m:d>
                      </m:e>
                    </m:d>
                  </m:oMath>
                </a14:m>
                <a:endParaRPr lang="en-US" dirty="0"/>
              </a:p>
              <a:p>
                <a:pPr lvl="1"/>
                <a14:m>
                  <m:oMath xmlns:m="http://schemas.openxmlformats.org/officeDocument/2006/math">
                    <m:r>
                      <a:rPr lang="en-US" b="0" i="1" smtClean="0">
                        <a:latin typeface="Cambria Math" panose="02040503050406030204" pitchFamily="18" charset="0"/>
                      </a:rPr>
                      <m:t>𝑁</m:t>
                    </m:r>
                  </m:oMath>
                </a14:m>
                <a:r>
                  <a:rPr lang="en-US" dirty="0"/>
                  <a:t> qubits need </a:t>
                </a:r>
                <a14:m>
                  <m:oMath xmlns:m="http://schemas.openxmlformats.org/officeDocument/2006/math">
                    <m:sSup>
                      <m:sSupPr>
                        <m:ctrlPr>
                          <a:rPr lang="en-US" b="0" i="1" dirty="0" smtClean="0">
                            <a:latin typeface="Cambria Math" panose="02040503050406030204" pitchFamily="18" charset="0"/>
                          </a:rPr>
                        </m:ctrlPr>
                      </m:sSupPr>
                      <m:e>
                        <m:r>
                          <a:rPr lang="en-US" i="1" dirty="0" smtClean="0">
                            <a:latin typeface="Cambria Math" panose="02040503050406030204" pitchFamily="18" charset="0"/>
                          </a:rPr>
                          <m:t>2</m:t>
                        </m:r>
                      </m:e>
                      <m:sup>
                        <m:r>
                          <a:rPr lang="en-US" b="0" i="1" dirty="0" smtClean="0">
                            <a:latin typeface="Cambria Math" panose="02040503050406030204" pitchFamily="18" charset="0"/>
                          </a:rPr>
                          <m:t>𝑁</m:t>
                        </m:r>
                      </m:sup>
                    </m:sSup>
                  </m:oMath>
                </a14:m>
                <a:r>
                  <a:rPr lang="en-US" dirty="0"/>
                  <a:t> complex numbers</a:t>
                </a:r>
              </a:p>
              <a:p>
                <a:pPr lvl="1"/>
                <a:r>
                  <a:rPr lang="en-US" dirty="0"/>
                  <a:t>In general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0</m:t>
                        </m:r>
                        <m:r>
                          <a:rPr lang="en-US" b="0" i="1" smtClean="0">
                            <a:latin typeface="Cambria Math" panose="02040503050406030204" pitchFamily="18" charset="0"/>
                          </a:rPr>
                          <m:t>0</m:t>
                        </m:r>
                      </m:sub>
                    </m:sSub>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00</m:t>
                            </m:r>
                          </m:e>
                        </m:d>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0</m:t>
                        </m:r>
                        <m:r>
                          <a:rPr lang="en-US" b="0" i="1" smtClean="0">
                            <a:latin typeface="Cambria Math" panose="02040503050406030204" pitchFamily="18" charset="0"/>
                          </a:rPr>
                          <m:t>1</m:t>
                        </m:r>
                      </m:sub>
                    </m:sSub>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01</m:t>
                            </m:r>
                          </m:e>
                        </m:d>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i="1">
                            <a:latin typeface="Cambria Math" panose="02040503050406030204" pitchFamily="18" charset="0"/>
                          </a:rPr>
                          <m:t>1</m:t>
                        </m:r>
                        <m:r>
                          <a:rPr lang="en-US" b="0" i="1" smtClean="0">
                            <a:latin typeface="Cambria Math" panose="02040503050406030204" pitchFamily="18" charset="0"/>
                          </a:rPr>
                          <m:t>0</m:t>
                        </m:r>
                      </m:sub>
                    </m:sSub>
                    <m:d>
                      <m:dPr>
                        <m:begChr m:val=""/>
                        <m:endChr m:val="⟩"/>
                        <m:ctrlPr>
                          <a:rPr lang="en-US" i="1" smtClean="0">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10</m:t>
                            </m:r>
                          </m:e>
                        </m:d>
                      </m:e>
                    </m:d>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1</m:t>
                        </m:r>
                        <m:r>
                          <a:rPr lang="en-US" i="1">
                            <a:latin typeface="Cambria Math" panose="02040503050406030204" pitchFamily="18" charset="0"/>
                          </a:rPr>
                          <m:t>1</m:t>
                        </m:r>
                      </m:sub>
                    </m:sSub>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11</m:t>
                            </m:r>
                          </m:e>
                        </m:d>
                      </m:e>
                    </m:d>
                  </m:oMath>
                </a14:m>
                <a:r>
                  <a:rPr lang="en-US" dirty="0"/>
                  <a:t>, probability of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b="0" i="1" smtClean="0">
                                <a:latin typeface="Cambria Math" panose="02040503050406030204" pitchFamily="18" charset="0"/>
                              </a:rPr>
                              <m:t>𝑖𝑗</m:t>
                            </m:r>
                          </m:e>
                        </m:d>
                      </m:e>
                    </m:d>
                  </m:oMath>
                </a14:m>
                <a:r>
                  <a:rPr lang="en-US" dirty="0"/>
                  <a:t> is </a:t>
                </a:r>
                <a14:m>
                  <m:oMath xmlns:m="http://schemas.openxmlformats.org/officeDocument/2006/math">
                    <m:sSup>
                      <m:sSupPr>
                        <m:ctrlPr>
                          <a:rPr lang="en-US" i="1">
                            <a:latin typeface="Cambria Math" panose="02040503050406030204" pitchFamily="18" charset="0"/>
                          </a:rPr>
                        </m:ctrlPr>
                      </m:sSupPr>
                      <m:e>
                        <m:d>
                          <m:dPr>
                            <m:begChr m:val="|"/>
                            <m:endChr m:val="|"/>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𝛼</m:t>
                                </m:r>
                              </m:e>
                              <m:sub>
                                <m:r>
                                  <a:rPr lang="en-US" b="0" i="1" smtClean="0">
                                    <a:latin typeface="Cambria Math" panose="02040503050406030204" pitchFamily="18" charset="0"/>
                                  </a:rPr>
                                  <m:t>𝑖𝑗</m:t>
                                </m:r>
                              </m:sub>
                            </m:sSub>
                          </m:e>
                        </m:d>
                      </m:e>
                      <m:sup>
                        <m:r>
                          <a:rPr lang="en-US" i="1">
                            <a:latin typeface="Cambria Math" panose="02040503050406030204" pitchFamily="18" charset="0"/>
                          </a:rPr>
                          <m:t>2</m:t>
                        </m:r>
                      </m:sup>
                    </m:sSup>
                  </m:oMath>
                </a14:m>
                <a:endParaRPr lang="en-US" dirty="0"/>
              </a:p>
              <a:p>
                <a:r>
                  <a:rPr lang="en-US" dirty="0"/>
                  <a:t>Entanglement: content of one qubit influences others</a:t>
                </a:r>
              </a:p>
              <a:p>
                <a:pPr lvl="1"/>
                <a:r>
                  <a:rPr lang="en-US" dirty="0"/>
                  <a:t>quantum mechanics allows the coefficients to be anything (satisfying the probability requirements), including values which do not factor into 2 distinct qubits</a:t>
                </a:r>
              </a:p>
              <a:p>
                <a:pPr lvl="1"/>
                <a:r>
                  <a:rPr lang="en-US" dirty="0"/>
                  <a:t>Example: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den>
                    </m:f>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00</m:t>
                            </m:r>
                          </m:e>
                        </m:d>
                      </m:e>
                    </m:d>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b="0" i="1" smtClean="0">
                                <a:latin typeface="Cambria Math" panose="02040503050406030204" pitchFamily="18" charset="0"/>
                              </a:rPr>
                              <m:t>1</m:t>
                            </m:r>
                            <m:r>
                              <a:rPr lang="en-US" i="1">
                                <a:latin typeface="Cambria Math" panose="02040503050406030204" pitchFamily="18" charset="0"/>
                              </a:rPr>
                              <m:t>1</m:t>
                            </m:r>
                          </m:e>
                        </m:d>
                      </m:e>
                    </m:d>
                  </m:oMath>
                </a14:m>
                <a:endParaRPr lang="en-US" dirty="0"/>
              </a:p>
            </p:txBody>
          </p:sp>
        </mc:Choice>
        <mc:Fallback>
          <p:sp>
            <p:nvSpPr>
              <p:cNvPr id="3" name="Content Placeholder 2">
                <a:extLst>
                  <a:ext uri="{FF2B5EF4-FFF2-40B4-BE49-F238E27FC236}">
                    <a16:creationId xmlns:a16="http://schemas.microsoft.com/office/drawing/2014/main" id="{4F82B825-6DA5-4A78-BF0D-025A984D2CF2}"/>
                  </a:ext>
                </a:extLst>
              </p:cNvPr>
              <p:cNvSpPr>
                <a:spLocks noGrp="1" noRot="1" noChangeAspect="1" noMove="1" noResize="1" noEditPoints="1" noAdjustHandles="1" noChangeArrowheads="1" noChangeShapeType="1" noTextEdit="1"/>
              </p:cNvSpPr>
              <p:nvPr>
                <p:ph idx="1"/>
              </p:nvPr>
            </p:nvSpPr>
            <p:spPr>
              <a:blipFill>
                <a:blip r:embed="rId2"/>
                <a:stretch>
                  <a:fillRect l="-928" t="-5182" r="-174"/>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A1F71580-1125-4E63-98E4-738C41E61FCA}"/>
              </a:ext>
            </a:extLst>
          </p:cNvPr>
          <p:cNvSpPr>
            <a:spLocks noGrp="1"/>
          </p:cNvSpPr>
          <p:nvPr>
            <p:ph type="sldNum" sz="quarter" idx="12"/>
          </p:nvPr>
        </p:nvSpPr>
        <p:spPr/>
        <p:txBody>
          <a:bodyPr/>
          <a:lstStyle/>
          <a:p>
            <a:fld id="{AD3AD722-C68C-4062-BB20-135BAD822FA7}" type="slidenum">
              <a:rPr lang="en-US" smtClean="0"/>
              <a:pPr/>
              <a:t>16</a:t>
            </a:fld>
            <a:r>
              <a:rPr lang="en-US"/>
              <a:t>/42</a:t>
            </a:r>
            <a:endParaRPr lang="en-US" dirty="0"/>
          </a:p>
        </p:txBody>
      </p:sp>
    </p:spTree>
    <p:extLst>
      <p:ext uri="{BB962C8B-B14F-4D97-AF65-F5344CB8AC3E}">
        <p14:creationId xmlns:p14="http://schemas.microsoft.com/office/powerpoint/2010/main" val="24070957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B9494-578C-475D-A9E6-5604E026B369}"/>
              </a:ext>
            </a:extLst>
          </p:cNvPr>
          <p:cNvSpPr>
            <a:spLocks noGrp="1"/>
          </p:cNvSpPr>
          <p:nvPr>
            <p:ph type="title"/>
          </p:nvPr>
        </p:nvSpPr>
        <p:spPr/>
        <p:txBody>
          <a:bodyPr/>
          <a:lstStyle/>
          <a:p>
            <a:r>
              <a:rPr lang="en-US" dirty="0"/>
              <a:t>Quantum Computing Basics 3/7</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F82B825-6DA5-4A78-BF0D-025A984D2CF2}"/>
                  </a:ext>
                </a:extLst>
              </p:cNvPr>
              <p:cNvSpPr>
                <a:spLocks noGrp="1"/>
              </p:cNvSpPr>
              <p:nvPr>
                <p:ph idx="1"/>
              </p:nvPr>
            </p:nvSpPr>
            <p:spPr/>
            <p:txBody>
              <a:bodyPr>
                <a:normAutofit/>
              </a:bodyPr>
              <a:lstStyle/>
              <a:p>
                <a:r>
                  <a:rPr lang="en-US" dirty="0"/>
                  <a:t>Time evolution: </a:t>
                </a:r>
              </a:p>
              <a:p>
                <a:pPr lvl="1"/>
                <a:r>
                  <a:rPr lang="en-US" dirty="0"/>
                  <a:t>Must conserve total probability</a:t>
                </a:r>
              </a:p>
              <a:p>
                <a:pPr lvl="1"/>
                <a:r>
                  <a:rPr lang="en-US" dirty="0"/>
                  <a:t>Treat states as vectors,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0</m:t>
                            </m:r>
                          </m:den>
                        </m:f>
                      </m:e>
                    </m:d>
                  </m:oMath>
                </a14:m>
                <a:r>
                  <a:rPr lang="en-US" dirty="0"/>
                  <a:t> and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1</m:t>
                            </m:r>
                          </m:e>
                        </m:d>
                      </m:e>
                    </m:d>
                    <m:r>
                      <a:rPr lang="en-US" i="1">
                        <a:latin typeface="Cambria Math" panose="02040503050406030204" pitchFamily="18" charset="0"/>
                      </a:rPr>
                      <m:t>=</m:t>
                    </m:r>
                    <m:d>
                      <m:dPr>
                        <m:ctrlPr>
                          <a:rPr lang="en-US" i="1">
                            <a:latin typeface="Cambria Math" panose="02040503050406030204" pitchFamily="18" charset="0"/>
                          </a:rPr>
                        </m:ctrlPr>
                      </m:dPr>
                      <m:e>
                        <m:f>
                          <m:fPr>
                            <m:type m:val="noBar"/>
                            <m:ctrlPr>
                              <a:rPr lang="en-US" i="1">
                                <a:latin typeface="Cambria Math" panose="02040503050406030204" pitchFamily="18" charset="0"/>
                              </a:rPr>
                            </m:ctrlPr>
                          </m:fPr>
                          <m:num>
                            <m:r>
                              <a:rPr lang="en-US" i="1">
                                <a:latin typeface="Cambria Math" panose="02040503050406030204" pitchFamily="18" charset="0"/>
                              </a:rPr>
                              <m:t>0</m:t>
                            </m:r>
                          </m:num>
                          <m:den>
                            <m:r>
                              <a:rPr lang="en-US" i="1">
                                <a:latin typeface="Cambria Math" panose="02040503050406030204" pitchFamily="18" charset="0"/>
                              </a:rPr>
                              <m:t>1</m:t>
                            </m:r>
                          </m:den>
                        </m:f>
                      </m:e>
                    </m:d>
                  </m:oMath>
                </a14:m>
                <a:endParaRPr lang="en-US" dirty="0"/>
              </a:p>
              <a:p>
                <a:pPr lvl="1"/>
                <a:r>
                  <a:rPr lang="en-US" dirty="0"/>
                  <a:t>Evolution is multiplying by a 2x2 complex valued matrix</a:t>
                </a:r>
              </a:p>
              <a:p>
                <a:pPr lvl="1"/>
                <a:r>
                  <a:rPr lang="en-US" dirty="0"/>
                  <a:t>Unitary: all operations on states are reversible,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𝑈</m:t>
                        </m:r>
                      </m:e>
                      <m:sup>
                        <m:r>
                          <a:rPr lang="en-US" b="0" i="1" smtClean="0">
                            <a:latin typeface="Cambria Math" panose="02040503050406030204" pitchFamily="18" charset="0"/>
                          </a:rPr>
                          <m:t>∗</m:t>
                        </m:r>
                      </m:sup>
                    </m:sSup>
                    <m:r>
                      <a:rPr lang="en-US" b="0" i="1" smtClean="0">
                        <a:latin typeface="Cambria Math" panose="02040503050406030204" pitchFamily="18" charset="0"/>
                      </a:rPr>
                      <m:t>𝑈</m:t>
                    </m:r>
                    <m:r>
                      <a:rPr lang="en-US" b="0" i="1" smtClean="0">
                        <a:latin typeface="Cambria Math" panose="02040503050406030204" pitchFamily="18" charset="0"/>
                      </a:rPr>
                      <m:t>=</m:t>
                    </m:r>
                    <m:r>
                      <a:rPr lang="en-US" b="0" i="1" smtClean="0">
                        <a:latin typeface="Cambria Math" panose="02040503050406030204" pitchFamily="18" charset="0"/>
                      </a:rPr>
                      <m:t>𝑈</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𝑈</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𝐼</m:t>
                    </m:r>
                  </m:oMath>
                </a14:m>
                <a:endParaRPr lang="en-US" b="0" dirty="0"/>
              </a:p>
              <a:p>
                <a:pPr lvl="1"/>
                <a:endParaRPr lang="en-US" dirty="0"/>
              </a:p>
              <a:p>
                <a:r>
                  <a:rPr lang="en-US" dirty="0"/>
                  <a:t>Measurement: collapse state into the one returned</a:t>
                </a:r>
              </a:p>
              <a:p>
                <a:endParaRPr lang="en-US" dirty="0"/>
              </a:p>
              <a:p>
                <a:endParaRPr lang="en-US" dirty="0"/>
              </a:p>
            </p:txBody>
          </p:sp>
        </mc:Choice>
        <mc:Fallback>
          <p:sp>
            <p:nvSpPr>
              <p:cNvPr id="3" name="Content Placeholder 2">
                <a:extLst>
                  <a:ext uri="{FF2B5EF4-FFF2-40B4-BE49-F238E27FC236}">
                    <a16:creationId xmlns:a16="http://schemas.microsoft.com/office/drawing/2014/main" id="{4F82B825-6DA5-4A78-BF0D-025A984D2CF2}"/>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
        <p:nvSpPr>
          <p:cNvPr id="7" name="Slide Number Placeholder 6">
            <a:extLst>
              <a:ext uri="{FF2B5EF4-FFF2-40B4-BE49-F238E27FC236}">
                <a16:creationId xmlns:a16="http://schemas.microsoft.com/office/drawing/2014/main" id="{68B78EE6-2B6A-455C-971C-C2ECCF503E42}"/>
              </a:ext>
            </a:extLst>
          </p:cNvPr>
          <p:cNvSpPr>
            <a:spLocks noGrp="1"/>
          </p:cNvSpPr>
          <p:nvPr>
            <p:ph type="sldNum" sz="quarter" idx="12"/>
          </p:nvPr>
        </p:nvSpPr>
        <p:spPr/>
        <p:txBody>
          <a:bodyPr/>
          <a:lstStyle/>
          <a:p>
            <a:fld id="{AD3AD722-C68C-4062-BB20-135BAD822FA7}" type="slidenum">
              <a:rPr lang="en-US" smtClean="0"/>
              <a:pPr/>
              <a:t>17</a:t>
            </a:fld>
            <a:r>
              <a:rPr lang="en-US"/>
              <a:t>/42</a:t>
            </a:r>
            <a:endParaRPr lang="en-US" dirty="0"/>
          </a:p>
        </p:txBody>
      </p:sp>
    </p:spTree>
    <p:extLst>
      <p:ext uri="{BB962C8B-B14F-4D97-AF65-F5344CB8AC3E}">
        <p14:creationId xmlns:p14="http://schemas.microsoft.com/office/powerpoint/2010/main" val="14833253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B9494-578C-475D-A9E6-5604E026B369}"/>
              </a:ext>
            </a:extLst>
          </p:cNvPr>
          <p:cNvSpPr>
            <a:spLocks noGrp="1"/>
          </p:cNvSpPr>
          <p:nvPr>
            <p:ph type="title"/>
          </p:nvPr>
        </p:nvSpPr>
        <p:spPr/>
        <p:txBody>
          <a:bodyPr/>
          <a:lstStyle/>
          <a:p>
            <a:r>
              <a:rPr lang="en-US" dirty="0"/>
              <a:t>Quantum Computing Basics 4/7</a:t>
            </a:r>
          </a:p>
        </p:txBody>
      </p:sp>
      <p:sp>
        <p:nvSpPr>
          <p:cNvPr id="3" name="Content Placeholder 2">
            <a:extLst>
              <a:ext uri="{FF2B5EF4-FFF2-40B4-BE49-F238E27FC236}">
                <a16:creationId xmlns:a16="http://schemas.microsoft.com/office/drawing/2014/main" id="{4F82B825-6DA5-4A78-BF0D-025A984D2CF2}"/>
              </a:ext>
            </a:extLst>
          </p:cNvPr>
          <p:cNvSpPr>
            <a:spLocks noGrp="1"/>
          </p:cNvSpPr>
          <p:nvPr>
            <p:ph idx="1"/>
          </p:nvPr>
        </p:nvSpPr>
        <p:spPr/>
        <p:txBody>
          <a:bodyPr>
            <a:normAutofit lnSpcReduction="10000"/>
          </a:bodyPr>
          <a:lstStyle/>
          <a:p>
            <a:r>
              <a:rPr lang="en-US" dirty="0"/>
              <a:t>Partial measurements: measure some bits out of entangled state</a:t>
            </a:r>
          </a:p>
          <a:p>
            <a:r>
              <a:rPr lang="en-US" dirty="0"/>
              <a:t>Quantum vs classical computing</a:t>
            </a:r>
          </a:p>
          <a:p>
            <a:r>
              <a:rPr lang="en-US" dirty="0"/>
              <a:t>Classical vs quantum: copy, erase, changed by measure, can be partially measured</a:t>
            </a:r>
          </a:p>
          <a:p>
            <a:r>
              <a:rPr lang="en-US" dirty="0"/>
              <a:t>Oddities</a:t>
            </a:r>
          </a:p>
          <a:p>
            <a:pPr lvl="1"/>
            <a:r>
              <a:rPr lang="en-US" dirty="0"/>
              <a:t>States cannot be cloned (no-cloning theorem, basically would lose information, not unitary)</a:t>
            </a:r>
          </a:p>
          <a:p>
            <a:pPr lvl="1"/>
            <a:r>
              <a:rPr lang="en-US" dirty="0"/>
              <a:t>Environmental interference (decoherence)</a:t>
            </a:r>
          </a:p>
          <a:p>
            <a:pPr lvl="2"/>
            <a:r>
              <a:rPr lang="en-US" dirty="0"/>
              <a:t> measurements collapse waveform, hard to not be “measured”</a:t>
            </a:r>
          </a:p>
          <a:p>
            <a:pPr lvl="2"/>
            <a:r>
              <a:rPr lang="en-US" dirty="0"/>
              <a:t>States fragile, collapse. Record length now ~40 minutes, but most systems last incredibly short times</a:t>
            </a:r>
          </a:p>
        </p:txBody>
      </p:sp>
      <p:sp>
        <p:nvSpPr>
          <p:cNvPr id="5" name="Slide Number Placeholder 4">
            <a:extLst>
              <a:ext uri="{FF2B5EF4-FFF2-40B4-BE49-F238E27FC236}">
                <a16:creationId xmlns:a16="http://schemas.microsoft.com/office/drawing/2014/main" id="{FB12FCF6-C806-4022-AE06-54AB4782E78C}"/>
              </a:ext>
            </a:extLst>
          </p:cNvPr>
          <p:cNvSpPr>
            <a:spLocks noGrp="1"/>
          </p:cNvSpPr>
          <p:nvPr>
            <p:ph type="sldNum" sz="quarter" idx="12"/>
          </p:nvPr>
        </p:nvSpPr>
        <p:spPr/>
        <p:txBody>
          <a:bodyPr/>
          <a:lstStyle/>
          <a:p>
            <a:fld id="{AD3AD722-C68C-4062-BB20-135BAD822FA7}" type="slidenum">
              <a:rPr lang="en-US" smtClean="0"/>
              <a:pPr/>
              <a:t>18</a:t>
            </a:fld>
            <a:r>
              <a:rPr lang="en-US"/>
              <a:t>/42</a:t>
            </a:r>
            <a:endParaRPr lang="en-US" dirty="0"/>
          </a:p>
        </p:txBody>
      </p:sp>
    </p:spTree>
    <p:extLst>
      <p:ext uri="{BB962C8B-B14F-4D97-AF65-F5344CB8AC3E}">
        <p14:creationId xmlns:p14="http://schemas.microsoft.com/office/powerpoint/2010/main" val="2508490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B9494-578C-475D-A9E6-5604E026B369}"/>
              </a:ext>
            </a:extLst>
          </p:cNvPr>
          <p:cNvSpPr>
            <a:spLocks noGrp="1"/>
          </p:cNvSpPr>
          <p:nvPr>
            <p:ph type="title"/>
          </p:nvPr>
        </p:nvSpPr>
        <p:spPr/>
        <p:txBody>
          <a:bodyPr/>
          <a:lstStyle/>
          <a:p>
            <a:r>
              <a:rPr lang="en-US" dirty="0"/>
              <a:t>Quantum Computing Basics 5/7</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F82B825-6DA5-4A78-BF0D-025A984D2CF2}"/>
                  </a:ext>
                </a:extLst>
              </p:cNvPr>
              <p:cNvSpPr>
                <a:spLocks noGrp="1"/>
              </p:cNvSpPr>
              <p:nvPr>
                <p:ph idx="1"/>
              </p:nvPr>
            </p:nvSpPr>
            <p:spPr/>
            <p:txBody>
              <a:bodyPr>
                <a:normAutofit fontScale="92500"/>
              </a:bodyPr>
              <a:lstStyle/>
              <a:p>
                <a:r>
                  <a:rPr lang="en-US" dirty="0"/>
                  <a:t>Hadamard gate: takes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e>
                    </m:d>
                  </m:oMath>
                </a14:m>
                <a:r>
                  <a:rPr lang="en-US" dirty="0"/>
                  <a:t> to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e>
                    </m:d>
                    <m:r>
                      <a:rPr lang="en-US" i="1">
                        <a:latin typeface="Cambria Math" panose="02040503050406030204" pitchFamily="18" charset="0"/>
                      </a:rPr>
                      <m:t> </m:t>
                    </m:r>
                  </m:oMath>
                </a14:m>
                <a:r>
                  <a:rPr lang="en-US" dirty="0"/>
                  <a:t>+</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1</m:t>
                            </m:r>
                          </m:e>
                        </m:d>
                      </m:e>
                    </m:d>
                    <m:r>
                      <a:rPr lang="en-US" b="0" i="1" smtClean="0">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oMath>
                </a14:m>
                <a:r>
                  <a:rPr lang="en-US" dirty="0"/>
                  <a:t> and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b="0" i="1" smtClean="0">
                                <a:latin typeface="Cambria Math" panose="02040503050406030204" pitchFamily="18" charset="0"/>
                              </a:rPr>
                              <m:t>1</m:t>
                            </m:r>
                          </m:e>
                        </m:d>
                      </m:e>
                    </m:d>
                  </m:oMath>
                </a14:m>
                <a:r>
                  <a:rPr lang="en-US" dirty="0"/>
                  <a:t> to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e>
                    </m:d>
                    <m:r>
                      <a:rPr lang="en-US" i="1">
                        <a:latin typeface="Cambria Math" panose="02040503050406030204" pitchFamily="18" charset="0"/>
                      </a:rPr>
                      <m:t> </m:t>
                    </m:r>
                  </m:oMath>
                </a14:m>
                <a:r>
                  <a:rPr lang="en-US" dirty="0"/>
                  <a:t>-</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1</m:t>
                            </m:r>
                          </m:e>
                        </m:d>
                      </m:e>
                    </m:d>
                    <m:r>
                      <a:rPr lang="en-US" i="1">
                        <a:latin typeface="Cambria Math" panose="02040503050406030204" pitchFamily="18" charset="0"/>
                      </a:rPr>
                      <m:t>)/</m:t>
                    </m:r>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oMath>
                </a14:m>
                <a:endParaRPr lang="en-US" dirty="0"/>
              </a:p>
              <a:p>
                <a:pPr lvl="1"/>
                <a:r>
                  <a:rPr lang="en-US" dirty="0"/>
                  <a:t>Let </a:t>
                </a:r>
                <a14:m>
                  <m:oMath xmlns:m="http://schemas.openxmlformats.org/officeDocument/2006/math">
                    <m:d>
                      <m:dPr>
                        <m:begChr m:val=""/>
                        <m:endChr m:val="⟩"/>
                        <m:ctrlPr>
                          <a:rPr lang="en-US" i="1" smtClean="0">
                            <a:latin typeface="Cambria Math" panose="02040503050406030204" pitchFamily="18" charset="0"/>
                          </a:rPr>
                        </m:ctrlPr>
                      </m:dPr>
                      <m:e>
                        <m:d>
                          <m:dPr>
                            <m:begChr m:val="|"/>
                            <m:endChr m:val=""/>
                            <m:ctrlPr>
                              <a:rPr lang="en-US" i="1">
                                <a:latin typeface="Cambria Math" panose="02040503050406030204" pitchFamily="18" charset="0"/>
                              </a:rPr>
                            </m:ctrlPr>
                          </m:dPr>
                          <m:e>
                            <m:r>
                              <a:rPr lang="en-US" i="1">
                                <a:latin typeface="Cambria Math" panose="02040503050406030204" pitchFamily="18" charset="0"/>
                              </a:rPr>
                              <m:t>0</m:t>
                            </m:r>
                          </m:e>
                        </m:d>
                      </m:e>
                    </m:d>
                    <m:r>
                      <a:rPr lang="en-US" b="0" i="1" smtClean="0">
                        <a:latin typeface="Cambria Math" panose="02040503050406030204" pitchFamily="18" charset="0"/>
                      </a:rPr>
                      <m:t>=</m:t>
                    </m:r>
                    <m:d>
                      <m:dPr>
                        <m:ctrlPr>
                          <a:rPr lang="en-US" b="0" i="1" smtClean="0">
                            <a:latin typeface="Cambria Math" panose="02040503050406030204" pitchFamily="18" charset="0"/>
                          </a:rPr>
                        </m:ctrlPr>
                      </m:dPr>
                      <m:e>
                        <m:m>
                          <m:mPr>
                            <m:mcs>
                              <m:mc>
                                <m:mcPr>
                                  <m:count m:val="1"/>
                                  <m:mcJc m:val="center"/>
                                </m:mcPr>
                              </m:mc>
                            </m:mcs>
                            <m:ctrlPr>
                              <a:rPr lang="en-US" i="1">
                                <a:latin typeface="Cambria Math" panose="02040503050406030204" pitchFamily="18" charset="0"/>
                              </a:rPr>
                            </m:ctrlPr>
                          </m:mPr>
                          <m:mr>
                            <m:e>
                              <m:r>
                                <m:rPr>
                                  <m:brk m:alnAt="7"/>
                                </m:rPr>
                                <a:rPr lang="en-US" b="0" i="1" smtClean="0">
                                  <a:latin typeface="Cambria Math" panose="02040503050406030204" pitchFamily="18" charset="0"/>
                                </a:rPr>
                                <m:t>1</m:t>
                              </m:r>
                            </m:e>
                          </m:mr>
                          <m:mr>
                            <m:e>
                              <m:r>
                                <a:rPr lang="en-US" b="0" i="1" smtClean="0">
                                  <a:latin typeface="Cambria Math" panose="02040503050406030204" pitchFamily="18" charset="0"/>
                                </a:rPr>
                                <m:t>0</m:t>
                              </m:r>
                            </m:e>
                          </m:mr>
                        </m:m>
                      </m:e>
                    </m:d>
                  </m:oMath>
                </a14:m>
                <a:r>
                  <a:rPr lang="en-US" dirty="0"/>
                  <a:t> , </a:t>
                </a:r>
                <a14:m>
                  <m:oMath xmlns:m="http://schemas.openxmlformats.org/officeDocument/2006/math">
                    <m:d>
                      <m:dPr>
                        <m:begChr m:val=""/>
                        <m:endChr m:val="⟩"/>
                        <m:ctrlPr>
                          <a:rPr lang="en-US" i="1">
                            <a:latin typeface="Cambria Math" panose="02040503050406030204" pitchFamily="18" charset="0"/>
                          </a:rPr>
                        </m:ctrlPr>
                      </m:dPr>
                      <m:e>
                        <m:d>
                          <m:dPr>
                            <m:begChr m:val="|"/>
                            <m:endChr m:val=""/>
                            <m:ctrlPr>
                              <a:rPr lang="en-US" i="1">
                                <a:latin typeface="Cambria Math" panose="02040503050406030204" pitchFamily="18" charset="0"/>
                              </a:rPr>
                            </m:ctrlPr>
                          </m:dPr>
                          <m:e>
                            <m:r>
                              <a:rPr lang="en-US" b="0" i="1" smtClean="0">
                                <a:latin typeface="Cambria Math" panose="02040503050406030204" pitchFamily="18" charset="0"/>
                              </a:rPr>
                              <m:t>1</m:t>
                            </m:r>
                          </m:e>
                        </m:d>
                      </m:e>
                    </m:d>
                    <m:r>
                      <a:rPr lang="en-US" i="1">
                        <a:latin typeface="Cambria Math" panose="02040503050406030204" pitchFamily="18" charset="0"/>
                      </a:rPr>
                      <m:t>=</m:t>
                    </m:r>
                    <m:d>
                      <m:dPr>
                        <m:ctrlPr>
                          <a:rPr lang="en-US" i="1">
                            <a:latin typeface="Cambria Math" panose="02040503050406030204" pitchFamily="18" charset="0"/>
                          </a:rPr>
                        </m:ctrlPr>
                      </m:dPr>
                      <m:e>
                        <m:m>
                          <m:mPr>
                            <m:mcs>
                              <m:mc>
                                <m:mcPr>
                                  <m:count m:val="1"/>
                                  <m:mcJc m:val="center"/>
                                </m:mcPr>
                              </m:mc>
                            </m:mcs>
                            <m:ctrlPr>
                              <a:rPr lang="en-US" i="1">
                                <a:latin typeface="Cambria Math" panose="02040503050406030204" pitchFamily="18" charset="0"/>
                              </a:rPr>
                            </m:ctrlPr>
                          </m:mPr>
                          <m:mr>
                            <m:e>
                              <m:r>
                                <m:rPr>
                                  <m:brk m:alnAt="7"/>
                                </m:rPr>
                                <a:rPr lang="en-US" b="0" i="1" smtClean="0">
                                  <a:latin typeface="Cambria Math" panose="02040503050406030204" pitchFamily="18" charset="0"/>
                                </a:rPr>
                                <m:t>0</m:t>
                              </m:r>
                            </m:e>
                          </m:mr>
                          <m:mr>
                            <m:e>
                              <m:r>
                                <a:rPr lang="en-US" b="0" i="1" smtClean="0">
                                  <a:latin typeface="Cambria Math" panose="02040503050406030204" pitchFamily="18" charset="0"/>
                                </a:rPr>
                                <m:t>1</m:t>
                              </m:r>
                            </m:e>
                          </m:mr>
                        </m:m>
                      </m:e>
                    </m:d>
                  </m:oMath>
                </a14:m>
                <a:r>
                  <a:rPr lang="en-US" dirty="0"/>
                  <a:t> as vectors, then </a:t>
                </a:r>
                <a14:m>
                  <m:oMath xmlns:m="http://schemas.openxmlformats.org/officeDocument/2006/math">
                    <m:r>
                      <a:rPr lang="en-US" i="1" dirty="0" smtClean="0">
                        <a:latin typeface="Cambria Math" panose="02040503050406030204" pitchFamily="18" charset="0"/>
                      </a:rPr>
                      <m:t>𝐻</m:t>
                    </m:r>
                    <m:r>
                      <a:rPr lang="en-US" i="1" dirty="0" smtClean="0">
                        <a:latin typeface="Cambria Math" panose="02040503050406030204" pitchFamily="18" charset="0"/>
                      </a:rPr>
                      <m:t> =</m:t>
                    </m:r>
                    <m:f>
                      <m:fPr>
                        <m:ctrlPr>
                          <a:rPr lang="en-US" i="1">
                            <a:latin typeface="Cambria Math" panose="02040503050406030204" pitchFamily="18" charset="0"/>
                          </a:rPr>
                        </m:ctrlPr>
                      </m:fPr>
                      <m:num>
                        <m:r>
                          <a:rPr lang="en-US" i="1">
                            <a:latin typeface="Cambria Math" panose="02040503050406030204" pitchFamily="18" charset="0"/>
                          </a:rPr>
                          <m:t>1</m:t>
                        </m:r>
                      </m:num>
                      <m:den>
                        <m:rad>
                          <m:radPr>
                            <m:degHide m:val="on"/>
                            <m:ctrlPr>
                              <a:rPr lang="en-US" i="1" smtClean="0">
                                <a:latin typeface="Cambria Math" panose="02040503050406030204" pitchFamily="18" charset="0"/>
                              </a:rPr>
                            </m:ctrlPr>
                          </m:radPr>
                          <m:deg/>
                          <m:e>
                            <m:r>
                              <a:rPr lang="en-US" b="0" i="1" smtClean="0">
                                <a:latin typeface="Cambria Math" panose="02040503050406030204" pitchFamily="18" charset="0"/>
                              </a:rPr>
                              <m:t>2</m:t>
                            </m:r>
                          </m:e>
                        </m:rad>
                      </m:den>
                    </m:f>
                    <m:d>
                      <m:dPr>
                        <m:begChr m:val="["/>
                        <m:endChr m:val="]"/>
                        <m:ctrlPr>
                          <a:rPr lang="en-US" i="1">
                            <a:latin typeface="Cambria Math" panose="02040503050406030204" pitchFamily="18" charset="0"/>
                          </a:rPr>
                        </m:ctrlPr>
                      </m:dPr>
                      <m:e>
                        <m:m>
                          <m:mPr>
                            <m:mcs>
                              <m:mc>
                                <m:mcPr>
                                  <m:count m:val="2"/>
                                  <m:mcJc m:val="center"/>
                                </m:mcPr>
                              </m:mc>
                            </m:mcs>
                            <m:ctrlPr>
                              <a:rPr lang="en-US" i="1">
                                <a:latin typeface="Cambria Math" panose="02040503050406030204" pitchFamily="18" charset="0"/>
                              </a:rPr>
                            </m:ctrlPr>
                          </m:mPr>
                          <m:mr>
                            <m:e>
                              <m:r>
                                <m:rPr>
                                  <m:brk m:alnAt="7"/>
                                </m:rPr>
                                <a:rPr lang="en-US" i="1">
                                  <a:latin typeface="Cambria Math" panose="02040503050406030204" pitchFamily="18" charset="0"/>
                                </a:rPr>
                                <m:t>1</m:t>
                              </m:r>
                            </m:e>
                            <m:e>
                              <m:r>
                                <a:rPr lang="en-US" i="1">
                                  <a:latin typeface="Cambria Math" panose="02040503050406030204" pitchFamily="18" charset="0"/>
                                </a:rPr>
                                <m:t>1</m:t>
                              </m:r>
                            </m:e>
                          </m:mr>
                          <m:mr>
                            <m:e>
                              <m:r>
                                <a:rPr lang="en-US" i="1">
                                  <a:latin typeface="Cambria Math" panose="02040503050406030204" pitchFamily="18" charset="0"/>
                                </a:rPr>
                                <m:t>1</m:t>
                              </m:r>
                            </m:e>
                            <m:e>
                              <m:r>
                                <a:rPr lang="en-US" b="0" i="1" smtClean="0">
                                  <a:latin typeface="Cambria Math" panose="02040503050406030204" pitchFamily="18" charset="0"/>
                                </a:rPr>
                                <m:t>−1</m:t>
                              </m:r>
                            </m:e>
                          </m:mr>
                        </m:m>
                      </m:e>
                    </m:d>
                  </m:oMath>
                </a14:m>
                <a:endParaRPr lang="en-US" dirty="0"/>
              </a:p>
              <a:p>
                <a:pPr lvl="1"/>
                <a:r>
                  <a:rPr lang="en-US" dirty="0"/>
                  <a:t>Mixes (or unmixes) states</a:t>
                </a:r>
              </a:p>
              <a:p>
                <a:pPr lvl="1"/>
                <a:endParaRPr lang="en-US" dirty="0"/>
              </a:p>
              <a:p>
                <a:r>
                  <a:rPr lang="en-US" dirty="0"/>
                  <a:t>Phase shift gate</a:t>
                </a:r>
              </a:p>
              <a:p>
                <a:endParaRPr lang="en-US" dirty="0"/>
              </a:p>
              <a:p>
                <a:r>
                  <a:rPr lang="en-US" dirty="0"/>
                  <a:t>Controlled NOT (CNOT) gate</a:t>
                </a:r>
              </a:p>
              <a:p>
                <a:endParaRPr lang="en-US" dirty="0"/>
              </a:p>
              <a:p>
                <a:r>
                  <a:rPr lang="en-US" dirty="0"/>
                  <a:t>Classical operations are simply permutation matrices – permute columns</a:t>
                </a:r>
              </a:p>
              <a:p>
                <a:pPr marL="0" indent="0">
                  <a:buNone/>
                </a:pPr>
                <a:endParaRPr lang="en-US" dirty="0"/>
              </a:p>
              <a:p>
                <a:endParaRPr lang="en-US" dirty="0"/>
              </a:p>
            </p:txBody>
          </p:sp>
        </mc:Choice>
        <mc:Fallback>
          <p:sp>
            <p:nvSpPr>
              <p:cNvPr id="3" name="Content Placeholder 2">
                <a:extLst>
                  <a:ext uri="{FF2B5EF4-FFF2-40B4-BE49-F238E27FC236}">
                    <a16:creationId xmlns:a16="http://schemas.microsoft.com/office/drawing/2014/main" id="{4F82B825-6DA5-4A78-BF0D-025A984D2CF2}"/>
                  </a:ext>
                </a:extLst>
              </p:cNvPr>
              <p:cNvSpPr>
                <a:spLocks noGrp="1" noRot="1" noChangeAspect="1" noMove="1" noResize="1" noEditPoints="1" noAdjustHandles="1" noChangeArrowheads="1" noChangeShapeType="1" noTextEdit="1"/>
              </p:cNvSpPr>
              <p:nvPr>
                <p:ph idx="1"/>
              </p:nvPr>
            </p:nvSpPr>
            <p:spPr>
              <a:blipFill>
                <a:blip r:embed="rId2"/>
                <a:stretch>
                  <a:fillRect l="-928" t="-1261" b="-140"/>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FABF71BA-9351-4810-8079-0F08A9886041}"/>
              </a:ext>
            </a:extLst>
          </p:cNvPr>
          <p:cNvSpPr>
            <a:spLocks noGrp="1"/>
          </p:cNvSpPr>
          <p:nvPr>
            <p:ph type="sldNum" sz="quarter" idx="12"/>
          </p:nvPr>
        </p:nvSpPr>
        <p:spPr/>
        <p:txBody>
          <a:bodyPr/>
          <a:lstStyle/>
          <a:p>
            <a:fld id="{AD3AD722-C68C-4062-BB20-135BAD822FA7}" type="slidenum">
              <a:rPr lang="en-US" smtClean="0"/>
              <a:pPr/>
              <a:t>19</a:t>
            </a:fld>
            <a:r>
              <a:rPr lang="en-US"/>
              <a:t>/42</a:t>
            </a:r>
            <a:endParaRPr lang="en-US" dirty="0"/>
          </a:p>
        </p:txBody>
      </p:sp>
      <p:pic>
        <p:nvPicPr>
          <p:cNvPr id="8" name="Picture 7">
            <a:extLst>
              <a:ext uri="{FF2B5EF4-FFF2-40B4-BE49-F238E27FC236}">
                <a16:creationId xmlns:a16="http://schemas.microsoft.com/office/drawing/2014/main" id="{898DF632-3B6C-4DDF-AA0A-86740455E477}"/>
              </a:ext>
            </a:extLst>
          </p:cNvPr>
          <p:cNvPicPr>
            <a:picLocks noChangeAspect="1"/>
          </p:cNvPicPr>
          <p:nvPr/>
        </p:nvPicPr>
        <p:blipFill>
          <a:blip r:embed="rId3"/>
          <a:stretch>
            <a:fillRect/>
          </a:stretch>
        </p:blipFill>
        <p:spPr>
          <a:xfrm>
            <a:off x="9887644" y="2334669"/>
            <a:ext cx="1310754" cy="548688"/>
          </a:xfrm>
          <a:prstGeom prst="rect">
            <a:avLst/>
          </a:prstGeom>
        </p:spPr>
      </p:pic>
      <p:pic>
        <p:nvPicPr>
          <p:cNvPr id="11" name="Picture 10">
            <a:extLst>
              <a:ext uri="{FF2B5EF4-FFF2-40B4-BE49-F238E27FC236}">
                <a16:creationId xmlns:a16="http://schemas.microsoft.com/office/drawing/2014/main" id="{5FEB85B2-7986-43CB-BC47-A492E4848006}"/>
              </a:ext>
            </a:extLst>
          </p:cNvPr>
          <p:cNvPicPr>
            <a:picLocks noChangeAspect="1"/>
          </p:cNvPicPr>
          <p:nvPr/>
        </p:nvPicPr>
        <p:blipFill>
          <a:blip r:embed="rId4"/>
          <a:stretch>
            <a:fillRect/>
          </a:stretch>
        </p:blipFill>
        <p:spPr>
          <a:xfrm>
            <a:off x="5829876" y="3197035"/>
            <a:ext cx="1249788" cy="518205"/>
          </a:xfrm>
          <a:prstGeom prst="rect">
            <a:avLst/>
          </a:prstGeom>
        </p:spPr>
      </p:pic>
      <p:pic>
        <p:nvPicPr>
          <p:cNvPr id="12" name="Picture 11">
            <a:extLst>
              <a:ext uri="{FF2B5EF4-FFF2-40B4-BE49-F238E27FC236}">
                <a16:creationId xmlns:a16="http://schemas.microsoft.com/office/drawing/2014/main" id="{C8006EB0-37E9-45D1-BC52-9D5B5E5A32AD}"/>
              </a:ext>
            </a:extLst>
          </p:cNvPr>
          <p:cNvPicPr>
            <a:picLocks noChangeAspect="1"/>
          </p:cNvPicPr>
          <p:nvPr/>
        </p:nvPicPr>
        <p:blipFill>
          <a:blip r:embed="rId5"/>
          <a:stretch>
            <a:fillRect/>
          </a:stretch>
        </p:blipFill>
        <p:spPr>
          <a:xfrm>
            <a:off x="5004656" y="3894627"/>
            <a:ext cx="2179509" cy="906859"/>
          </a:xfrm>
          <a:prstGeom prst="rect">
            <a:avLst/>
          </a:prstGeom>
        </p:spPr>
      </p:pic>
      <p:pic>
        <p:nvPicPr>
          <p:cNvPr id="14" name="Picture 13">
            <a:extLst>
              <a:ext uri="{FF2B5EF4-FFF2-40B4-BE49-F238E27FC236}">
                <a16:creationId xmlns:a16="http://schemas.microsoft.com/office/drawing/2014/main" id="{8CEEC117-AD64-4F8A-8066-BD910D1BF91E}"/>
              </a:ext>
            </a:extLst>
          </p:cNvPr>
          <p:cNvPicPr>
            <a:picLocks noChangeAspect="1"/>
          </p:cNvPicPr>
          <p:nvPr/>
        </p:nvPicPr>
        <p:blipFill>
          <a:blip r:embed="rId6"/>
          <a:stretch>
            <a:fillRect/>
          </a:stretch>
        </p:blipFill>
        <p:spPr>
          <a:xfrm>
            <a:off x="8792486" y="3974643"/>
            <a:ext cx="1287892" cy="746825"/>
          </a:xfrm>
          <a:prstGeom prst="rect">
            <a:avLst/>
          </a:prstGeom>
        </p:spPr>
      </p:pic>
    </p:spTree>
    <p:extLst>
      <p:ext uri="{BB962C8B-B14F-4D97-AF65-F5344CB8AC3E}">
        <p14:creationId xmlns:p14="http://schemas.microsoft.com/office/powerpoint/2010/main" val="4161752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014C2-4D90-449B-AB66-73A8857F1802}"/>
              </a:ext>
            </a:extLst>
          </p:cNvPr>
          <p:cNvSpPr>
            <a:spLocks noGrp="1"/>
          </p:cNvSpPr>
          <p:nvPr>
            <p:ph type="title"/>
          </p:nvPr>
        </p:nvSpPr>
        <p:spPr/>
        <p:txBody>
          <a:bodyPr/>
          <a:lstStyle/>
          <a:p>
            <a:r>
              <a:rPr lang="en-US" dirty="0"/>
              <a:t>Intro</a:t>
            </a:r>
          </a:p>
        </p:txBody>
      </p:sp>
      <p:sp>
        <p:nvSpPr>
          <p:cNvPr id="3" name="Content Placeholder 2">
            <a:extLst>
              <a:ext uri="{FF2B5EF4-FFF2-40B4-BE49-F238E27FC236}">
                <a16:creationId xmlns:a16="http://schemas.microsoft.com/office/drawing/2014/main" id="{46AF3F54-FABB-49E3-ABDE-C78F1D300993}"/>
              </a:ext>
            </a:extLst>
          </p:cNvPr>
          <p:cNvSpPr>
            <a:spLocks noGrp="1"/>
          </p:cNvSpPr>
          <p:nvPr>
            <p:ph idx="1"/>
          </p:nvPr>
        </p:nvSpPr>
        <p:spPr/>
        <p:txBody>
          <a:bodyPr>
            <a:normAutofit fontScale="92500" lnSpcReduction="20000"/>
          </a:bodyPr>
          <a:lstStyle/>
          <a:p>
            <a:r>
              <a:rPr lang="en-US" dirty="0"/>
              <a:t>Quantum Computing is </a:t>
            </a:r>
            <a:r>
              <a:rPr lang="en-US" b="1" dirty="0"/>
              <a:t>NOT</a:t>
            </a:r>
          </a:p>
          <a:p>
            <a:pPr lvl="1"/>
            <a:r>
              <a:rPr lang="en-US" dirty="0"/>
              <a:t>faster at everything</a:t>
            </a:r>
          </a:p>
          <a:p>
            <a:pPr lvl="1"/>
            <a:r>
              <a:rPr lang="en-US" dirty="0"/>
              <a:t>able to crack all codes</a:t>
            </a:r>
          </a:p>
          <a:p>
            <a:pPr lvl="1"/>
            <a:r>
              <a:rPr lang="en-US" dirty="0"/>
              <a:t>able to send information faster than light</a:t>
            </a:r>
          </a:p>
          <a:p>
            <a:pPr lvl="1"/>
            <a:r>
              <a:rPr lang="en-US" dirty="0"/>
              <a:t>able to save Moore’s Law</a:t>
            </a:r>
          </a:p>
          <a:p>
            <a:pPr lvl="1"/>
            <a:r>
              <a:rPr lang="en-US" dirty="0"/>
              <a:t>able to solve problems classical computers cannot</a:t>
            </a:r>
          </a:p>
          <a:p>
            <a:pPr lvl="1"/>
            <a:endParaRPr lang="en-US" dirty="0"/>
          </a:p>
          <a:p>
            <a:r>
              <a:rPr lang="en-US" dirty="0"/>
              <a:t>Quantum Computing is</a:t>
            </a:r>
          </a:p>
          <a:p>
            <a:pPr lvl="1"/>
            <a:r>
              <a:rPr lang="en-US" dirty="0"/>
              <a:t>able to do a very few problems </a:t>
            </a:r>
            <a:br>
              <a:rPr lang="en-US" dirty="0"/>
            </a:br>
            <a:r>
              <a:rPr lang="en-US" dirty="0"/>
              <a:t>exponentially faster than </a:t>
            </a:r>
            <a:br>
              <a:rPr lang="en-US" dirty="0"/>
            </a:br>
            <a:r>
              <a:rPr lang="en-US" dirty="0"/>
              <a:t>classical computers</a:t>
            </a:r>
          </a:p>
          <a:p>
            <a:pPr lvl="1"/>
            <a:endParaRPr lang="en-US" dirty="0"/>
          </a:p>
          <a:p>
            <a:r>
              <a:rPr lang="en-US" dirty="0"/>
              <a:t>Implications on nature of reality…..</a:t>
            </a:r>
          </a:p>
        </p:txBody>
      </p:sp>
      <p:sp>
        <p:nvSpPr>
          <p:cNvPr id="9" name="Slide Number Placeholder 8">
            <a:extLst>
              <a:ext uri="{FF2B5EF4-FFF2-40B4-BE49-F238E27FC236}">
                <a16:creationId xmlns:a16="http://schemas.microsoft.com/office/drawing/2014/main" id="{7C8EF0C8-8A0A-45E3-B45B-36CAA849F715}"/>
              </a:ext>
            </a:extLst>
          </p:cNvPr>
          <p:cNvSpPr>
            <a:spLocks noGrp="1"/>
          </p:cNvSpPr>
          <p:nvPr>
            <p:ph type="sldNum" sz="quarter" idx="12"/>
          </p:nvPr>
        </p:nvSpPr>
        <p:spPr/>
        <p:txBody>
          <a:bodyPr/>
          <a:lstStyle/>
          <a:p>
            <a:fld id="{AD3AD722-C68C-4062-BB20-135BAD822FA7}" type="slidenum">
              <a:rPr lang="en-US" smtClean="0"/>
              <a:pPr/>
              <a:t>2</a:t>
            </a:fld>
            <a:r>
              <a:rPr lang="en-US"/>
              <a:t>/42</a:t>
            </a:r>
            <a:endParaRPr lang="en-US" dirty="0"/>
          </a:p>
        </p:txBody>
      </p:sp>
      <p:pic>
        <p:nvPicPr>
          <p:cNvPr id="11" name="Picture 1" descr="https://www.ias.edu/sites/default/files/styles/grid_feature_teaser/public/images/featured-thumbnails/ideas/dt_c120417.jpg?itok=_AqJ9MtK">
            <a:extLst>
              <a:ext uri="{FF2B5EF4-FFF2-40B4-BE49-F238E27FC236}">
                <a16:creationId xmlns:a16="http://schemas.microsoft.com/office/drawing/2014/main" id="{6F847A98-49EC-4B72-9091-9485A4E3DA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0755" y="3787416"/>
            <a:ext cx="5305958" cy="1652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B87BC581-5AFC-4A13-B835-31F463F8A0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0755" y="338660"/>
            <a:ext cx="5305958" cy="2072640"/>
          </a:xfrm>
          <a:prstGeom prst="rect">
            <a:avLst/>
          </a:prstGeom>
        </p:spPr>
      </p:pic>
    </p:spTree>
    <p:extLst>
      <p:ext uri="{BB962C8B-B14F-4D97-AF65-F5344CB8AC3E}">
        <p14:creationId xmlns:p14="http://schemas.microsoft.com/office/powerpoint/2010/main" val="3889680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B9494-578C-475D-A9E6-5604E026B369}"/>
              </a:ext>
            </a:extLst>
          </p:cNvPr>
          <p:cNvSpPr>
            <a:spLocks noGrp="1"/>
          </p:cNvSpPr>
          <p:nvPr>
            <p:ph type="title"/>
          </p:nvPr>
        </p:nvSpPr>
        <p:spPr/>
        <p:txBody>
          <a:bodyPr/>
          <a:lstStyle/>
          <a:p>
            <a:r>
              <a:rPr lang="en-US" dirty="0"/>
              <a:t>Quantum Computing Basics 6/7</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F82B825-6DA5-4A78-BF0D-025A984D2CF2}"/>
                  </a:ext>
                </a:extLst>
              </p:cNvPr>
              <p:cNvSpPr>
                <a:spLocks noGrp="1"/>
              </p:cNvSpPr>
              <p:nvPr>
                <p:ph idx="1"/>
              </p:nvPr>
            </p:nvSpPr>
            <p:spPr/>
            <p:txBody>
              <a:bodyPr>
                <a:normAutofit/>
              </a:bodyPr>
              <a:lstStyle/>
              <a:p>
                <a:r>
                  <a:rPr lang="en-US" dirty="0"/>
                  <a:t>Toffoli (CCNOT – Controlled-controlled NOT) </a:t>
                </a:r>
              </a:p>
              <a:p>
                <a:pPr lvl="1"/>
                <a:r>
                  <a:rPr lang="en-US" dirty="0"/>
                  <a:t>can represent any classical Boolean function</a:t>
                </a:r>
              </a:p>
              <a:p>
                <a:r>
                  <a:rPr lang="en-US" dirty="0"/>
                  <a:t>Square root of NOT =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m:t>
                        </m:r>
                      </m:num>
                      <m:den>
                        <m:r>
                          <a:rPr lang="en-US" i="1">
                            <a:latin typeface="Cambria Math" panose="02040503050406030204" pitchFamily="18" charset="0"/>
                          </a:rPr>
                          <m:t>2</m:t>
                        </m:r>
                      </m:den>
                    </m:f>
                    <m:d>
                      <m:dPr>
                        <m:begChr m:val="["/>
                        <m:endChr m:val="]"/>
                        <m:ctrlPr>
                          <a:rPr lang="en-US" i="1">
                            <a:latin typeface="Cambria Math" panose="02040503050406030204" pitchFamily="18" charset="0"/>
                          </a:rPr>
                        </m:ctrlPr>
                      </m:dPr>
                      <m:e>
                        <m:m>
                          <m:mPr>
                            <m:mcs>
                              <m:mc>
                                <m:mcPr>
                                  <m:count m:val="2"/>
                                  <m:mcJc m:val="center"/>
                                </m:mcPr>
                              </m:mc>
                            </m:mcs>
                            <m:ctrlPr>
                              <a:rPr lang="en-US" i="1">
                                <a:latin typeface="Cambria Math" panose="02040503050406030204" pitchFamily="18" charset="0"/>
                              </a:rPr>
                            </m:ctrlPr>
                          </m:mPr>
                          <m:mr>
                            <m:e>
                              <m:r>
                                <m:rPr>
                                  <m:brk m:alnAt="7"/>
                                </m:rPr>
                                <a:rPr lang="en-US" i="1">
                                  <a:latin typeface="Cambria Math" panose="02040503050406030204" pitchFamily="18" charset="0"/>
                                </a:rPr>
                                <m:t>1</m:t>
                              </m:r>
                              <m:r>
                                <a:rPr lang="en-US" i="1">
                                  <a:latin typeface="Cambria Math" panose="02040503050406030204" pitchFamily="18" charset="0"/>
                                </a:rPr>
                                <m:t>+</m:t>
                              </m:r>
                              <m:r>
                                <a:rPr lang="en-US" i="1">
                                  <a:latin typeface="Cambria Math" panose="02040503050406030204" pitchFamily="18" charset="0"/>
                                </a:rPr>
                                <m:t>𝑖</m:t>
                              </m:r>
                            </m:e>
                            <m:e>
                              <m:r>
                                <a:rPr lang="en-US" i="1">
                                  <a:latin typeface="Cambria Math" panose="02040503050406030204" pitchFamily="18" charset="0"/>
                                </a:rPr>
                                <m:t>1−</m:t>
                              </m:r>
                              <m:r>
                                <a:rPr lang="en-US" i="1">
                                  <a:latin typeface="Cambria Math" panose="02040503050406030204" pitchFamily="18" charset="0"/>
                                </a:rPr>
                                <m:t>𝑖</m:t>
                              </m:r>
                            </m:e>
                          </m:mr>
                          <m:mr>
                            <m:e>
                              <m:r>
                                <a:rPr lang="en-US" i="1">
                                  <a:latin typeface="Cambria Math" panose="02040503050406030204" pitchFamily="18" charset="0"/>
                                </a:rPr>
                                <m:t>1−</m:t>
                              </m:r>
                              <m:r>
                                <a:rPr lang="en-US" i="1">
                                  <a:latin typeface="Cambria Math" panose="02040503050406030204" pitchFamily="18" charset="0"/>
                                </a:rPr>
                                <m:t>𝑖</m:t>
                              </m:r>
                            </m:e>
                            <m:e>
                              <m:r>
                                <a:rPr lang="en-US" i="1">
                                  <a:latin typeface="Cambria Math" panose="02040503050406030204" pitchFamily="18" charset="0"/>
                                </a:rPr>
                                <m:t>1+</m:t>
                              </m:r>
                              <m:r>
                                <a:rPr lang="en-US" i="1">
                                  <a:latin typeface="Cambria Math" panose="02040503050406030204" pitchFamily="18" charset="0"/>
                                </a:rPr>
                                <m:t>𝑖</m:t>
                              </m:r>
                            </m:e>
                          </m:mr>
                        </m:m>
                      </m:e>
                    </m:d>
                  </m:oMath>
                </a14:m>
                <a:r>
                  <a:rPr lang="en-US" dirty="0"/>
                  <a:t> </a:t>
                </a:r>
              </a:p>
              <a:p>
                <a:pPr lvl="1"/>
                <a:r>
                  <a:rPr lang="en-US" dirty="0"/>
                  <a:t>Not possible classically</a:t>
                </a:r>
              </a:p>
              <a:p>
                <a:endParaRPr lang="en-US" dirty="0"/>
              </a:p>
              <a:p>
                <a:r>
                  <a:rPr lang="en-US" dirty="0"/>
                  <a:t>Elementary gates – can build any quantum function</a:t>
                </a:r>
              </a:p>
              <a:p>
                <a:pPr lvl="1"/>
                <a:r>
                  <a:rPr lang="en-US" dirty="0"/>
                  <a:t>One universal 2-qubit set is Hadamard</a:t>
                </a:r>
                <a14:m>
                  <m:oMath xmlns:m="http://schemas.openxmlformats.org/officeDocument/2006/math">
                    <m:r>
                      <a:rPr lang="en-US" b="0" i="0" smtClean="0">
                        <a:latin typeface="Cambria Math" panose="02040503050406030204" pitchFamily="18" charset="0"/>
                      </a:rPr>
                      <m:t> </m:t>
                    </m:r>
                    <m:r>
                      <a:rPr lang="en-US" b="0" i="1" smtClean="0">
                        <a:latin typeface="Cambria Math" panose="02040503050406030204" pitchFamily="18" charset="0"/>
                      </a:rPr>
                      <m:t>𝐻</m:t>
                    </m:r>
                  </m:oMath>
                </a14:m>
                <a:r>
                  <a:rPr lang="en-US" dirty="0"/>
                  <a:t>, phase rotation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𝑅</m:t>
                        </m:r>
                      </m:e>
                      <m:sub>
                        <m:f>
                          <m:fPr>
                            <m:ctrlPr>
                              <a:rPr lang="en-US" b="0" i="1" smtClean="0">
                                <a:latin typeface="Cambria Math" panose="02040503050406030204" pitchFamily="18" charset="0"/>
                              </a:rPr>
                            </m:ctrlPr>
                          </m:fPr>
                          <m:num>
                            <m:r>
                              <a:rPr lang="en-US" b="0" i="1" smtClean="0">
                                <a:latin typeface="Cambria Math" panose="02040503050406030204" pitchFamily="18" charset="0"/>
                              </a:rPr>
                              <m:t>𝜋</m:t>
                            </m:r>
                          </m:num>
                          <m:den>
                            <m:r>
                              <a:rPr lang="en-US" b="0" i="1" smtClean="0">
                                <a:latin typeface="Cambria Math" panose="02040503050406030204" pitchFamily="18" charset="0"/>
                              </a:rPr>
                              <m:t>4</m:t>
                            </m:r>
                          </m:den>
                        </m:f>
                      </m:sub>
                    </m:sSub>
                  </m:oMath>
                </a14:m>
                <a:r>
                  <a:rPr lang="en-US" dirty="0"/>
                  <a:t>, controlled NOT</a:t>
                </a:r>
              </a:p>
              <a:p>
                <a:pPr lvl="1"/>
                <a:r>
                  <a:rPr lang="en-US" dirty="0"/>
                  <a:t>Used to engineer physical quantum computers</a:t>
                </a:r>
              </a:p>
              <a:p>
                <a:pPr marL="0" indent="0">
                  <a:buNone/>
                </a:pPr>
                <a:endParaRPr lang="en-US" dirty="0"/>
              </a:p>
              <a:p>
                <a:endParaRPr lang="en-US" dirty="0"/>
              </a:p>
            </p:txBody>
          </p:sp>
        </mc:Choice>
        <mc:Fallback>
          <p:sp>
            <p:nvSpPr>
              <p:cNvPr id="3" name="Content Placeholder 2">
                <a:extLst>
                  <a:ext uri="{FF2B5EF4-FFF2-40B4-BE49-F238E27FC236}">
                    <a16:creationId xmlns:a16="http://schemas.microsoft.com/office/drawing/2014/main" id="{4F82B825-6DA5-4A78-BF0D-025A984D2CF2}"/>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FABF71BA-9351-4810-8079-0F08A9886041}"/>
              </a:ext>
            </a:extLst>
          </p:cNvPr>
          <p:cNvSpPr>
            <a:spLocks noGrp="1"/>
          </p:cNvSpPr>
          <p:nvPr>
            <p:ph type="sldNum" sz="quarter" idx="12"/>
          </p:nvPr>
        </p:nvSpPr>
        <p:spPr/>
        <p:txBody>
          <a:bodyPr/>
          <a:lstStyle/>
          <a:p>
            <a:fld id="{AD3AD722-C68C-4062-BB20-135BAD822FA7}" type="slidenum">
              <a:rPr lang="en-US" smtClean="0"/>
              <a:pPr/>
              <a:t>20</a:t>
            </a:fld>
            <a:r>
              <a:rPr lang="en-US"/>
              <a:t>/42</a:t>
            </a:r>
            <a:endParaRPr lang="en-US" dirty="0"/>
          </a:p>
        </p:txBody>
      </p:sp>
      <p:pic>
        <p:nvPicPr>
          <p:cNvPr id="7" name="Picture 6">
            <a:extLst>
              <a:ext uri="{FF2B5EF4-FFF2-40B4-BE49-F238E27FC236}">
                <a16:creationId xmlns:a16="http://schemas.microsoft.com/office/drawing/2014/main" id="{507BEDB1-EBA5-4BD5-A9D1-3FE399D74F48}"/>
              </a:ext>
            </a:extLst>
          </p:cNvPr>
          <p:cNvPicPr>
            <a:picLocks noChangeAspect="1"/>
          </p:cNvPicPr>
          <p:nvPr/>
        </p:nvPicPr>
        <p:blipFill>
          <a:blip r:embed="rId3"/>
          <a:stretch>
            <a:fillRect/>
          </a:stretch>
        </p:blipFill>
        <p:spPr>
          <a:xfrm>
            <a:off x="10010298" y="1440990"/>
            <a:ext cx="1303133" cy="1112616"/>
          </a:xfrm>
          <a:prstGeom prst="rect">
            <a:avLst/>
          </a:prstGeom>
        </p:spPr>
      </p:pic>
      <p:pic>
        <p:nvPicPr>
          <p:cNvPr id="12" name="Picture 11">
            <a:extLst>
              <a:ext uri="{FF2B5EF4-FFF2-40B4-BE49-F238E27FC236}">
                <a16:creationId xmlns:a16="http://schemas.microsoft.com/office/drawing/2014/main" id="{C8006EB0-37E9-45D1-BC52-9D5B5E5A32AD}"/>
              </a:ext>
            </a:extLst>
          </p:cNvPr>
          <p:cNvPicPr>
            <a:picLocks noChangeAspect="1"/>
          </p:cNvPicPr>
          <p:nvPr/>
        </p:nvPicPr>
        <p:blipFill>
          <a:blip r:embed="rId4"/>
          <a:stretch>
            <a:fillRect/>
          </a:stretch>
        </p:blipFill>
        <p:spPr>
          <a:xfrm>
            <a:off x="7390271" y="1523826"/>
            <a:ext cx="2179509" cy="906859"/>
          </a:xfrm>
          <a:prstGeom prst="rect">
            <a:avLst/>
          </a:prstGeom>
        </p:spPr>
      </p:pic>
      <p:pic>
        <p:nvPicPr>
          <p:cNvPr id="13" name="Picture 12">
            <a:extLst>
              <a:ext uri="{FF2B5EF4-FFF2-40B4-BE49-F238E27FC236}">
                <a16:creationId xmlns:a16="http://schemas.microsoft.com/office/drawing/2014/main" id="{964F64A5-0796-46FF-B774-4FC9579571E4}"/>
              </a:ext>
            </a:extLst>
          </p:cNvPr>
          <p:cNvPicPr>
            <a:picLocks noChangeAspect="1"/>
          </p:cNvPicPr>
          <p:nvPr/>
        </p:nvPicPr>
        <p:blipFill>
          <a:blip r:embed="rId5"/>
          <a:stretch>
            <a:fillRect/>
          </a:stretch>
        </p:blipFill>
        <p:spPr>
          <a:xfrm>
            <a:off x="8274268" y="2948898"/>
            <a:ext cx="1295512" cy="480102"/>
          </a:xfrm>
          <a:prstGeom prst="rect">
            <a:avLst/>
          </a:prstGeom>
        </p:spPr>
      </p:pic>
    </p:spTree>
    <p:extLst>
      <p:ext uri="{BB962C8B-B14F-4D97-AF65-F5344CB8AC3E}">
        <p14:creationId xmlns:p14="http://schemas.microsoft.com/office/powerpoint/2010/main" val="23750424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B9494-578C-475D-A9E6-5604E026B369}"/>
              </a:ext>
            </a:extLst>
          </p:cNvPr>
          <p:cNvSpPr>
            <a:spLocks noGrp="1"/>
          </p:cNvSpPr>
          <p:nvPr>
            <p:ph type="title"/>
          </p:nvPr>
        </p:nvSpPr>
        <p:spPr/>
        <p:txBody>
          <a:bodyPr/>
          <a:lstStyle/>
          <a:p>
            <a:r>
              <a:rPr lang="en-US" dirty="0"/>
              <a:t>Quantum Computing Basics 7/7</a:t>
            </a:r>
          </a:p>
        </p:txBody>
      </p:sp>
      <p:sp>
        <p:nvSpPr>
          <p:cNvPr id="3" name="Content Placeholder 2">
            <a:extLst>
              <a:ext uri="{FF2B5EF4-FFF2-40B4-BE49-F238E27FC236}">
                <a16:creationId xmlns:a16="http://schemas.microsoft.com/office/drawing/2014/main" id="{4F82B825-6DA5-4A78-BF0D-025A984D2CF2}"/>
              </a:ext>
            </a:extLst>
          </p:cNvPr>
          <p:cNvSpPr>
            <a:spLocks noGrp="1"/>
          </p:cNvSpPr>
          <p:nvPr>
            <p:ph idx="1"/>
          </p:nvPr>
        </p:nvSpPr>
        <p:spPr/>
        <p:txBody>
          <a:bodyPr>
            <a:normAutofit/>
          </a:bodyPr>
          <a:lstStyle/>
          <a:p>
            <a:r>
              <a:rPr lang="en-US" dirty="0"/>
              <a:t>Example: </a:t>
            </a:r>
          </a:p>
          <a:p>
            <a:pPr lvl="1"/>
            <a:r>
              <a:rPr lang="en-US" dirty="0"/>
              <a:t>classical adder </a:t>
            </a:r>
          </a:p>
          <a:p>
            <a:pPr lvl="1"/>
            <a:r>
              <a:rPr lang="en-US" dirty="0"/>
              <a:t>quantum adder</a:t>
            </a:r>
          </a:p>
          <a:p>
            <a:r>
              <a:rPr lang="en-US" dirty="0"/>
              <a:t>Example: QFT</a:t>
            </a:r>
          </a:p>
          <a:p>
            <a:pPr lvl="1"/>
            <a:r>
              <a:rPr lang="en-US" dirty="0"/>
              <a:t>Quantum Fourier Transform </a:t>
            </a:r>
          </a:p>
          <a:p>
            <a:pPr lvl="1"/>
            <a:r>
              <a:rPr lang="en-US" dirty="0"/>
              <a:t>Hadamard and phase </a:t>
            </a:r>
            <a:br>
              <a:rPr lang="en-US" dirty="0"/>
            </a:br>
            <a:r>
              <a:rPr lang="en-US" dirty="0"/>
              <a:t>gates to mix states</a:t>
            </a:r>
          </a:p>
          <a:p>
            <a:pPr lvl="1"/>
            <a:r>
              <a:rPr lang="en-US" dirty="0"/>
              <a:t>State is complex superposition </a:t>
            </a:r>
            <a:br>
              <a:rPr lang="en-US" dirty="0"/>
            </a:br>
            <a:r>
              <a:rPr lang="en-US" dirty="0"/>
              <a:t>of all binary strings</a:t>
            </a:r>
          </a:p>
          <a:p>
            <a:pPr lvl="1"/>
            <a:r>
              <a:rPr lang="en-US" dirty="0"/>
              <a:t>Foundational to QC</a:t>
            </a:r>
          </a:p>
          <a:p>
            <a:endParaRPr lang="en-US" dirty="0"/>
          </a:p>
        </p:txBody>
      </p:sp>
      <p:sp>
        <p:nvSpPr>
          <p:cNvPr id="7" name="Slide Number Placeholder 6">
            <a:extLst>
              <a:ext uri="{FF2B5EF4-FFF2-40B4-BE49-F238E27FC236}">
                <a16:creationId xmlns:a16="http://schemas.microsoft.com/office/drawing/2014/main" id="{7F69C0C3-73DC-44D2-BF18-CD7C17525AC5}"/>
              </a:ext>
            </a:extLst>
          </p:cNvPr>
          <p:cNvSpPr>
            <a:spLocks noGrp="1"/>
          </p:cNvSpPr>
          <p:nvPr>
            <p:ph type="sldNum" sz="quarter" idx="12"/>
          </p:nvPr>
        </p:nvSpPr>
        <p:spPr/>
        <p:txBody>
          <a:bodyPr/>
          <a:lstStyle/>
          <a:p>
            <a:fld id="{AD3AD722-C68C-4062-BB20-135BAD822FA7}" type="slidenum">
              <a:rPr lang="en-US" smtClean="0"/>
              <a:pPr/>
              <a:t>21</a:t>
            </a:fld>
            <a:r>
              <a:rPr lang="en-US"/>
              <a:t>/42</a:t>
            </a:r>
            <a:endParaRPr lang="en-US" dirty="0"/>
          </a:p>
        </p:txBody>
      </p:sp>
      <p:grpSp>
        <p:nvGrpSpPr>
          <p:cNvPr id="6" name="Group 5">
            <a:extLst>
              <a:ext uri="{FF2B5EF4-FFF2-40B4-BE49-F238E27FC236}">
                <a16:creationId xmlns:a16="http://schemas.microsoft.com/office/drawing/2014/main" id="{D707B23F-65BE-4FF5-B8C5-50F70FC6FE8F}"/>
              </a:ext>
            </a:extLst>
          </p:cNvPr>
          <p:cNvGrpSpPr/>
          <p:nvPr/>
        </p:nvGrpSpPr>
        <p:grpSpPr>
          <a:xfrm>
            <a:off x="5156037" y="1427391"/>
            <a:ext cx="5926965" cy="4322961"/>
            <a:chOff x="4848127" y="1427391"/>
            <a:chExt cx="5926965" cy="4322961"/>
          </a:xfrm>
        </p:grpSpPr>
        <p:pic>
          <p:nvPicPr>
            <p:cNvPr id="4" name="Picture 3">
              <a:extLst>
                <a:ext uri="{FF2B5EF4-FFF2-40B4-BE49-F238E27FC236}">
                  <a16:creationId xmlns:a16="http://schemas.microsoft.com/office/drawing/2014/main" id="{19C956B1-BBAF-4491-9616-1C8F1701FFC0}"/>
                </a:ext>
              </a:extLst>
            </p:cNvPr>
            <p:cNvPicPr>
              <a:picLocks noChangeAspect="1"/>
            </p:cNvPicPr>
            <p:nvPr/>
          </p:nvPicPr>
          <p:blipFill>
            <a:blip r:embed="rId2"/>
            <a:stretch>
              <a:fillRect/>
            </a:stretch>
          </p:blipFill>
          <p:spPr>
            <a:xfrm>
              <a:off x="4848127" y="1427391"/>
              <a:ext cx="1950486" cy="2217740"/>
            </a:xfrm>
            <a:prstGeom prst="rect">
              <a:avLst/>
            </a:prstGeom>
          </p:spPr>
        </p:pic>
        <p:pic>
          <p:nvPicPr>
            <p:cNvPr id="5" name="Picture 4">
              <a:extLst>
                <a:ext uri="{FF2B5EF4-FFF2-40B4-BE49-F238E27FC236}">
                  <a16:creationId xmlns:a16="http://schemas.microsoft.com/office/drawing/2014/main" id="{70799A45-E1F7-455B-AA93-E4507EF26E33}"/>
                </a:ext>
              </a:extLst>
            </p:cNvPr>
            <p:cNvPicPr>
              <a:picLocks noChangeAspect="1"/>
            </p:cNvPicPr>
            <p:nvPr/>
          </p:nvPicPr>
          <p:blipFill>
            <a:blip r:embed="rId3"/>
            <a:stretch>
              <a:fillRect/>
            </a:stretch>
          </p:blipFill>
          <p:spPr>
            <a:xfrm>
              <a:off x="7179986" y="1428750"/>
              <a:ext cx="3595106" cy="2216381"/>
            </a:xfrm>
            <a:prstGeom prst="rect">
              <a:avLst/>
            </a:prstGeom>
          </p:spPr>
        </p:pic>
        <p:pic>
          <p:nvPicPr>
            <p:cNvPr id="9" name="Picture 8">
              <a:extLst>
                <a:ext uri="{FF2B5EF4-FFF2-40B4-BE49-F238E27FC236}">
                  <a16:creationId xmlns:a16="http://schemas.microsoft.com/office/drawing/2014/main" id="{3BD262AE-F997-4100-BE60-AFB1A9A647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8127" y="3774699"/>
              <a:ext cx="5926965" cy="1975653"/>
            </a:xfrm>
            <a:prstGeom prst="rect">
              <a:avLst/>
            </a:prstGeom>
          </p:spPr>
        </p:pic>
      </p:grpSp>
    </p:spTree>
    <p:extLst>
      <p:ext uri="{BB962C8B-B14F-4D97-AF65-F5344CB8AC3E}">
        <p14:creationId xmlns:p14="http://schemas.microsoft.com/office/powerpoint/2010/main" val="3168650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BF183-8F76-4A3E-A55C-86B995DB3737}"/>
              </a:ext>
            </a:extLst>
          </p:cNvPr>
          <p:cNvSpPr>
            <a:spLocks noGrp="1"/>
          </p:cNvSpPr>
          <p:nvPr>
            <p:ph type="title"/>
          </p:nvPr>
        </p:nvSpPr>
        <p:spPr/>
        <p:txBody>
          <a:bodyPr/>
          <a:lstStyle/>
          <a:p>
            <a:r>
              <a:rPr lang="en-US" dirty="0"/>
              <a:t>Quantum Algorithms 1/6</a:t>
            </a:r>
          </a:p>
        </p:txBody>
      </p:sp>
      <p:sp>
        <p:nvSpPr>
          <p:cNvPr id="3" name="Content Placeholder 2">
            <a:extLst>
              <a:ext uri="{FF2B5EF4-FFF2-40B4-BE49-F238E27FC236}">
                <a16:creationId xmlns:a16="http://schemas.microsoft.com/office/drawing/2014/main" id="{10993C8C-8C3F-4382-92E3-40B3D81C92F9}"/>
              </a:ext>
            </a:extLst>
          </p:cNvPr>
          <p:cNvSpPr>
            <a:spLocks noGrp="1"/>
          </p:cNvSpPr>
          <p:nvPr>
            <p:ph idx="1"/>
          </p:nvPr>
        </p:nvSpPr>
        <p:spPr/>
        <p:txBody>
          <a:bodyPr/>
          <a:lstStyle/>
          <a:p>
            <a:r>
              <a:rPr lang="en-US" dirty="0"/>
              <a:t>Use exponentially many parallel computations to perform something</a:t>
            </a:r>
          </a:p>
          <a:p>
            <a:r>
              <a:rPr lang="en-US" dirty="0"/>
              <a:t>Deutsch (1985), separates classes P and EQP</a:t>
            </a:r>
          </a:p>
          <a:p>
            <a:pPr lvl="1"/>
            <a:r>
              <a:rPr lang="en-US" dirty="0"/>
              <a:t>Was trying to derive Church-Turing thesis from physics</a:t>
            </a:r>
          </a:p>
          <a:p>
            <a:pPr lvl="1"/>
            <a:endParaRPr lang="en-US" dirty="0"/>
          </a:p>
        </p:txBody>
      </p:sp>
      <p:sp>
        <p:nvSpPr>
          <p:cNvPr id="5" name="Slide Number Placeholder 4">
            <a:extLst>
              <a:ext uri="{FF2B5EF4-FFF2-40B4-BE49-F238E27FC236}">
                <a16:creationId xmlns:a16="http://schemas.microsoft.com/office/drawing/2014/main" id="{B01A6F4C-DEEB-4ABC-B3A6-48612B26C380}"/>
              </a:ext>
            </a:extLst>
          </p:cNvPr>
          <p:cNvSpPr>
            <a:spLocks noGrp="1"/>
          </p:cNvSpPr>
          <p:nvPr>
            <p:ph type="sldNum" sz="quarter" idx="12"/>
          </p:nvPr>
        </p:nvSpPr>
        <p:spPr/>
        <p:txBody>
          <a:bodyPr/>
          <a:lstStyle/>
          <a:p>
            <a:fld id="{AD3AD722-C68C-4062-BB20-135BAD822FA7}" type="slidenum">
              <a:rPr lang="en-US" smtClean="0"/>
              <a:pPr/>
              <a:t>22</a:t>
            </a:fld>
            <a:r>
              <a:rPr lang="en-US"/>
              <a:t>/42</a:t>
            </a:r>
            <a:endParaRPr lang="en-US" dirty="0"/>
          </a:p>
        </p:txBody>
      </p:sp>
      <p:pic>
        <p:nvPicPr>
          <p:cNvPr id="6" name="Picture 5">
            <a:extLst>
              <a:ext uri="{FF2B5EF4-FFF2-40B4-BE49-F238E27FC236}">
                <a16:creationId xmlns:a16="http://schemas.microsoft.com/office/drawing/2014/main" id="{4C47417B-B18B-4F9E-AA08-184EDE72A4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9745" y="2228156"/>
            <a:ext cx="1906879" cy="1738540"/>
          </a:xfrm>
          <a:prstGeom prst="rect">
            <a:avLst/>
          </a:prstGeom>
        </p:spPr>
      </p:pic>
      <p:grpSp>
        <p:nvGrpSpPr>
          <p:cNvPr id="4" name="Group 3">
            <a:extLst>
              <a:ext uri="{FF2B5EF4-FFF2-40B4-BE49-F238E27FC236}">
                <a16:creationId xmlns:a16="http://schemas.microsoft.com/office/drawing/2014/main" id="{27D57A3F-F743-46C1-BED4-23DCBAD3783A}"/>
              </a:ext>
            </a:extLst>
          </p:cNvPr>
          <p:cNvGrpSpPr/>
          <p:nvPr/>
        </p:nvGrpSpPr>
        <p:grpSpPr>
          <a:xfrm>
            <a:off x="710358" y="3320365"/>
            <a:ext cx="3312160" cy="2707214"/>
            <a:chOff x="609600" y="2997200"/>
            <a:chExt cx="3312160" cy="2707214"/>
          </a:xfrm>
        </p:grpSpPr>
        <p:pic>
          <p:nvPicPr>
            <p:cNvPr id="7" name="Picture 6">
              <a:extLst>
                <a:ext uri="{FF2B5EF4-FFF2-40B4-BE49-F238E27FC236}">
                  <a16:creationId xmlns:a16="http://schemas.microsoft.com/office/drawing/2014/main" id="{8B7E872F-0535-4F11-9275-FEA7FC2958B2}"/>
                </a:ext>
              </a:extLst>
            </p:cNvPr>
            <p:cNvPicPr>
              <a:picLocks noChangeAspect="1"/>
            </p:cNvPicPr>
            <p:nvPr/>
          </p:nvPicPr>
          <p:blipFill>
            <a:blip r:embed="rId3"/>
            <a:stretch>
              <a:fillRect/>
            </a:stretch>
          </p:blipFill>
          <p:spPr>
            <a:xfrm>
              <a:off x="990193" y="4561315"/>
              <a:ext cx="2019475" cy="1143099"/>
            </a:xfrm>
            <a:prstGeom prst="rect">
              <a:avLst/>
            </a:prstGeom>
          </p:spPr>
        </p:pic>
        <p:sp>
          <p:nvSpPr>
            <p:cNvPr id="8" name="TextBox 7">
              <a:extLst>
                <a:ext uri="{FF2B5EF4-FFF2-40B4-BE49-F238E27FC236}">
                  <a16:creationId xmlns:a16="http://schemas.microsoft.com/office/drawing/2014/main" id="{E1098D9C-CED1-45B4-9961-0AC6AC2C8183}"/>
                </a:ext>
              </a:extLst>
            </p:cNvPr>
            <p:cNvSpPr txBox="1"/>
            <p:nvPr/>
          </p:nvSpPr>
          <p:spPr>
            <a:xfrm>
              <a:off x="609600" y="2997200"/>
              <a:ext cx="3312160" cy="1477328"/>
            </a:xfrm>
            <a:prstGeom prst="rect">
              <a:avLst/>
            </a:prstGeom>
            <a:noFill/>
          </p:spPr>
          <p:txBody>
            <a:bodyPr wrap="square" rtlCol="0">
              <a:spAutoFit/>
            </a:bodyPr>
            <a:lstStyle/>
            <a:p>
              <a:r>
                <a:rPr lang="en-US" dirty="0"/>
                <a:t>1. Given a black box that takes 0 or 1 as input and outputs 0 or 1 deterministically, decide if the box outputs the same value for different inputs</a:t>
              </a:r>
            </a:p>
          </p:txBody>
        </p:sp>
      </p:grpSp>
      <p:grpSp>
        <p:nvGrpSpPr>
          <p:cNvPr id="13" name="Group 12">
            <a:extLst>
              <a:ext uri="{FF2B5EF4-FFF2-40B4-BE49-F238E27FC236}">
                <a16:creationId xmlns:a16="http://schemas.microsoft.com/office/drawing/2014/main" id="{45C059F1-9F77-47FB-BFC4-5AF11F0E9280}"/>
              </a:ext>
            </a:extLst>
          </p:cNvPr>
          <p:cNvGrpSpPr/>
          <p:nvPr/>
        </p:nvGrpSpPr>
        <p:grpSpPr>
          <a:xfrm>
            <a:off x="4264922" y="3320365"/>
            <a:ext cx="2681974" cy="2840038"/>
            <a:chOff x="4441823" y="2997200"/>
            <a:chExt cx="2681974" cy="2840038"/>
          </a:xfrm>
        </p:grpSpPr>
        <p:pic>
          <p:nvPicPr>
            <p:cNvPr id="9" name="Picture 8">
              <a:extLst>
                <a:ext uri="{FF2B5EF4-FFF2-40B4-BE49-F238E27FC236}">
                  <a16:creationId xmlns:a16="http://schemas.microsoft.com/office/drawing/2014/main" id="{989AD8D7-47AA-4604-86B6-23DC34C70489}"/>
                </a:ext>
              </a:extLst>
            </p:cNvPr>
            <p:cNvPicPr>
              <a:picLocks noChangeAspect="1"/>
            </p:cNvPicPr>
            <p:nvPr/>
          </p:nvPicPr>
          <p:blipFill>
            <a:blip r:embed="rId4"/>
            <a:stretch>
              <a:fillRect/>
            </a:stretch>
          </p:blipFill>
          <p:spPr>
            <a:xfrm>
              <a:off x="4630589" y="3947314"/>
              <a:ext cx="2034716" cy="1889924"/>
            </a:xfrm>
            <a:prstGeom prst="rect">
              <a:avLst/>
            </a:prstGeom>
          </p:spPr>
        </p:pic>
        <p:sp>
          <p:nvSpPr>
            <p:cNvPr id="10" name="TextBox 9">
              <a:extLst>
                <a:ext uri="{FF2B5EF4-FFF2-40B4-BE49-F238E27FC236}">
                  <a16:creationId xmlns:a16="http://schemas.microsoft.com/office/drawing/2014/main" id="{588218E3-9A55-4460-A077-E621913F3FDC}"/>
                </a:ext>
              </a:extLst>
            </p:cNvPr>
            <p:cNvSpPr txBox="1"/>
            <p:nvPr/>
          </p:nvSpPr>
          <p:spPr>
            <a:xfrm>
              <a:off x="4441823" y="2997200"/>
              <a:ext cx="2681974" cy="646331"/>
            </a:xfrm>
            <a:prstGeom prst="rect">
              <a:avLst/>
            </a:prstGeom>
            <a:noFill/>
          </p:spPr>
          <p:txBody>
            <a:bodyPr wrap="square" rtlCol="0">
              <a:spAutoFit/>
            </a:bodyPr>
            <a:lstStyle/>
            <a:p>
              <a:r>
                <a:rPr lang="en-US" dirty="0"/>
                <a:t>2. Classically, this box needs interrogated twice</a:t>
              </a:r>
            </a:p>
          </p:txBody>
        </p:sp>
      </p:grpSp>
      <p:grpSp>
        <p:nvGrpSpPr>
          <p:cNvPr id="14" name="Group 13">
            <a:extLst>
              <a:ext uri="{FF2B5EF4-FFF2-40B4-BE49-F238E27FC236}">
                <a16:creationId xmlns:a16="http://schemas.microsoft.com/office/drawing/2014/main" id="{BC282033-DCFD-4B3C-B981-095A5455E00C}"/>
              </a:ext>
            </a:extLst>
          </p:cNvPr>
          <p:cNvGrpSpPr/>
          <p:nvPr/>
        </p:nvGrpSpPr>
        <p:grpSpPr>
          <a:xfrm>
            <a:off x="7212710" y="3868961"/>
            <a:ext cx="3066739" cy="2101374"/>
            <a:chOff x="7322989" y="3735864"/>
            <a:chExt cx="3066739" cy="2101374"/>
          </a:xfrm>
        </p:grpSpPr>
        <p:sp>
          <p:nvSpPr>
            <p:cNvPr id="11" name="TextBox 10">
              <a:extLst>
                <a:ext uri="{FF2B5EF4-FFF2-40B4-BE49-F238E27FC236}">
                  <a16:creationId xmlns:a16="http://schemas.microsoft.com/office/drawing/2014/main" id="{7C69FF6B-3149-4F37-B841-4BED7EDDE976}"/>
                </a:ext>
              </a:extLst>
            </p:cNvPr>
            <p:cNvSpPr txBox="1"/>
            <p:nvPr/>
          </p:nvSpPr>
          <p:spPr>
            <a:xfrm>
              <a:off x="7322989" y="3735864"/>
              <a:ext cx="3066739" cy="1200329"/>
            </a:xfrm>
            <a:prstGeom prst="rect">
              <a:avLst/>
            </a:prstGeom>
            <a:noFill/>
          </p:spPr>
          <p:txBody>
            <a:bodyPr wrap="square" rtlCol="0">
              <a:spAutoFit/>
            </a:bodyPr>
            <a:lstStyle/>
            <a:p>
              <a:r>
                <a:rPr lang="en-US" dirty="0"/>
                <a:t>3. If it is a quantum box, handling superpositions of states, it only needs interrogated once</a:t>
              </a:r>
            </a:p>
          </p:txBody>
        </p:sp>
        <p:pic>
          <p:nvPicPr>
            <p:cNvPr id="12" name="Picture 11">
              <a:extLst>
                <a:ext uri="{FF2B5EF4-FFF2-40B4-BE49-F238E27FC236}">
                  <a16:creationId xmlns:a16="http://schemas.microsoft.com/office/drawing/2014/main" id="{712386B9-2EE6-4E41-879D-2C9368A0E918}"/>
                </a:ext>
              </a:extLst>
            </p:cNvPr>
            <p:cNvPicPr>
              <a:picLocks noChangeAspect="1"/>
            </p:cNvPicPr>
            <p:nvPr/>
          </p:nvPicPr>
          <p:blipFill>
            <a:blip r:embed="rId5"/>
            <a:stretch>
              <a:fillRect/>
            </a:stretch>
          </p:blipFill>
          <p:spPr>
            <a:xfrm>
              <a:off x="7377950" y="5029448"/>
              <a:ext cx="2956816" cy="807790"/>
            </a:xfrm>
            <a:prstGeom prst="rect">
              <a:avLst/>
            </a:prstGeom>
          </p:spPr>
        </p:pic>
      </p:grpSp>
      <p:pic>
        <p:nvPicPr>
          <p:cNvPr id="16" name="Picture 15">
            <a:extLst>
              <a:ext uri="{FF2B5EF4-FFF2-40B4-BE49-F238E27FC236}">
                <a16:creationId xmlns:a16="http://schemas.microsoft.com/office/drawing/2014/main" id="{B9691328-A454-4FA3-9D5D-7A54293162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15635" y="124503"/>
            <a:ext cx="3166075" cy="1543461"/>
          </a:xfrm>
          <a:prstGeom prst="rect">
            <a:avLst/>
          </a:prstGeom>
        </p:spPr>
      </p:pic>
    </p:spTree>
    <p:extLst>
      <p:ext uri="{BB962C8B-B14F-4D97-AF65-F5344CB8AC3E}">
        <p14:creationId xmlns:p14="http://schemas.microsoft.com/office/powerpoint/2010/main" val="838462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BF183-8F76-4A3E-A55C-86B995DB3737}"/>
              </a:ext>
            </a:extLst>
          </p:cNvPr>
          <p:cNvSpPr>
            <a:spLocks noGrp="1"/>
          </p:cNvSpPr>
          <p:nvPr>
            <p:ph type="title"/>
          </p:nvPr>
        </p:nvSpPr>
        <p:spPr/>
        <p:txBody>
          <a:bodyPr/>
          <a:lstStyle/>
          <a:p>
            <a:r>
              <a:rPr lang="en-US" dirty="0"/>
              <a:t>Quantum Algorithms 2/6</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0993C8C-8C3F-4382-92E3-40B3D81C92F9}"/>
                  </a:ext>
                </a:extLst>
              </p:cNvPr>
              <p:cNvSpPr>
                <a:spLocks noGrp="1"/>
              </p:cNvSpPr>
              <p:nvPr>
                <p:ph idx="1"/>
              </p:nvPr>
            </p:nvSpPr>
            <p:spPr/>
            <p:txBody>
              <a:bodyPr>
                <a:normAutofit/>
              </a:bodyPr>
              <a:lstStyle/>
              <a:p>
                <a:r>
                  <a:rPr lang="en-US" dirty="0"/>
                  <a:t>Simon (1994)</a:t>
                </a:r>
              </a:p>
              <a:p>
                <a:pPr lvl="1"/>
                <a:r>
                  <a:rPr lang="en-US" dirty="0"/>
                  <a:t>Took Deutsch idea to </a:t>
                </a:r>
                <a14:m>
                  <m:oMath xmlns:m="http://schemas.openxmlformats.org/officeDocument/2006/math">
                    <m:r>
                      <a:rPr lang="en-US" i="1" dirty="0" smtClean="0">
                        <a:latin typeface="Cambria Math" panose="02040503050406030204" pitchFamily="18" charset="0"/>
                      </a:rPr>
                      <m:t>𝑛</m:t>
                    </m:r>
                  </m:oMath>
                </a14:m>
                <a:r>
                  <a:rPr lang="en-US" dirty="0"/>
                  <a:t> qubits, found problem that</a:t>
                </a:r>
                <a:br>
                  <a:rPr lang="en-US" dirty="0"/>
                </a:br>
                <a:r>
                  <a:rPr lang="en-US" dirty="0"/>
                  <a:t>a quantum computer uses exponentially less queries </a:t>
                </a:r>
                <a:br>
                  <a:rPr lang="en-US" dirty="0"/>
                </a:br>
                <a:r>
                  <a:rPr lang="en-US" dirty="0"/>
                  <a:t>than a classical computer</a:t>
                </a:r>
              </a:p>
              <a:p>
                <a:pPr lvl="1"/>
                <a:r>
                  <a:rPr lang="en-US" dirty="0"/>
                  <a:t>Separates classes BPP and BQP</a:t>
                </a:r>
              </a:p>
              <a:p>
                <a:pPr lvl="1"/>
                <a:r>
                  <a:rPr lang="en-US" dirty="0"/>
                  <a:t>Inspired Shor factoring in 1994</a:t>
                </a:r>
              </a:p>
              <a:p>
                <a:endParaRPr lang="en-US" dirty="0"/>
              </a:p>
              <a:p>
                <a:r>
                  <a:rPr lang="en-US" dirty="0"/>
                  <a:t>Grover (1996)</a:t>
                </a:r>
              </a:p>
              <a:p>
                <a:pPr lvl="1"/>
                <a:r>
                  <a:rPr lang="en-US" dirty="0"/>
                  <a:t>Can search unstructured N items in O(</a:t>
                </a:r>
                <a:r>
                  <a:rPr lang="en-US" dirty="0" err="1"/>
                  <a:t>sqrtN</a:t>
                </a:r>
                <a:r>
                  <a:rPr lang="en-US" dirty="0"/>
                  <a:t>)</a:t>
                </a:r>
              </a:p>
            </p:txBody>
          </p:sp>
        </mc:Choice>
        <mc:Fallback>
          <p:sp>
            <p:nvSpPr>
              <p:cNvPr id="3" name="Content Placeholder 2">
                <a:extLst>
                  <a:ext uri="{FF2B5EF4-FFF2-40B4-BE49-F238E27FC236}">
                    <a16:creationId xmlns:a16="http://schemas.microsoft.com/office/drawing/2014/main" id="{10993C8C-8C3F-4382-92E3-40B3D81C92F9}"/>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331D12E6-92EF-40C5-BF50-0957F26888B3}"/>
              </a:ext>
            </a:extLst>
          </p:cNvPr>
          <p:cNvSpPr>
            <a:spLocks noGrp="1"/>
          </p:cNvSpPr>
          <p:nvPr>
            <p:ph type="sldNum" sz="quarter" idx="12"/>
          </p:nvPr>
        </p:nvSpPr>
        <p:spPr/>
        <p:txBody>
          <a:bodyPr/>
          <a:lstStyle/>
          <a:p>
            <a:fld id="{AD3AD722-C68C-4062-BB20-135BAD822FA7}" type="slidenum">
              <a:rPr lang="en-US" smtClean="0"/>
              <a:pPr/>
              <a:t>23</a:t>
            </a:fld>
            <a:r>
              <a:rPr lang="en-US"/>
              <a:t>/42</a:t>
            </a:r>
            <a:endParaRPr lang="en-US" dirty="0"/>
          </a:p>
        </p:txBody>
      </p:sp>
      <p:pic>
        <p:nvPicPr>
          <p:cNvPr id="6" name="Picture 5">
            <a:extLst>
              <a:ext uri="{FF2B5EF4-FFF2-40B4-BE49-F238E27FC236}">
                <a16:creationId xmlns:a16="http://schemas.microsoft.com/office/drawing/2014/main" id="{BE427E81-DF32-403D-A076-86F1FCB47E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6592" y="1360751"/>
            <a:ext cx="3994495" cy="865474"/>
          </a:xfrm>
          <a:prstGeom prst="rect">
            <a:avLst/>
          </a:prstGeom>
        </p:spPr>
      </p:pic>
      <p:pic>
        <p:nvPicPr>
          <p:cNvPr id="8" name="Picture 7">
            <a:extLst>
              <a:ext uri="{FF2B5EF4-FFF2-40B4-BE49-F238E27FC236}">
                <a16:creationId xmlns:a16="http://schemas.microsoft.com/office/drawing/2014/main" id="{5E46DB59-1875-434E-A13E-6CF5A69C67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2883" y="2968458"/>
            <a:ext cx="5659075" cy="1516632"/>
          </a:xfrm>
          <a:prstGeom prst="rect">
            <a:avLst/>
          </a:prstGeom>
        </p:spPr>
      </p:pic>
      <p:grpSp>
        <p:nvGrpSpPr>
          <p:cNvPr id="4" name="Group 3">
            <a:extLst>
              <a:ext uri="{FF2B5EF4-FFF2-40B4-BE49-F238E27FC236}">
                <a16:creationId xmlns:a16="http://schemas.microsoft.com/office/drawing/2014/main" id="{281E32C4-5389-445E-979D-1C4729984AA8}"/>
              </a:ext>
            </a:extLst>
          </p:cNvPr>
          <p:cNvGrpSpPr/>
          <p:nvPr/>
        </p:nvGrpSpPr>
        <p:grpSpPr>
          <a:xfrm>
            <a:off x="7399526" y="4747227"/>
            <a:ext cx="3468626" cy="1745648"/>
            <a:chOff x="6724020" y="4767390"/>
            <a:chExt cx="3468626" cy="1745648"/>
          </a:xfrm>
        </p:grpSpPr>
        <p:pic>
          <p:nvPicPr>
            <p:cNvPr id="1026" name="Picture 2" descr="Image result for lov grover">
              <a:extLst>
                <a:ext uri="{FF2B5EF4-FFF2-40B4-BE49-F238E27FC236}">
                  <a16:creationId xmlns:a16="http://schemas.microsoft.com/office/drawing/2014/main" id="{B3188176-80A0-437E-B946-B8A8C033FC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4020" y="4767390"/>
              <a:ext cx="1741478" cy="1741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magnifying glass clip art">
              <a:extLst>
                <a:ext uri="{FF2B5EF4-FFF2-40B4-BE49-F238E27FC236}">
                  <a16:creationId xmlns:a16="http://schemas.microsoft.com/office/drawing/2014/main" id="{EC1A6DB3-25C1-4290-BAA2-5BB85AF3403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49174" y="4771560"/>
              <a:ext cx="1643472" cy="174147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3148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BF183-8F76-4A3E-A55C-86B995DB3737}"/>
              </a:ext>
            </a:extLst>
          </p:cNvPr>
          <p:cNvSpPr>
            <a:spLocks noGrp="1"/>
          </p:cNvSpPr>
          <p:nvPr>
            <p:ph type="title"/>
          </p:nvPr>
        </p:nvSpPr>
        <p:spPr/>
        <p:txBody>
          <a:bodyPr/>
          <a:lstStyle/>
          <a:p>
            <a:r>
              <a:rPr lang="en-US" dirty="0"/>
              <a:t>Quantum Algorithms 3/6</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0993C8C-8C3F-4382-92E3-40B3D81C92F9}"/>
                  </a:ext>
                </a:extLst>
              </p:cNvPr>
              <p:cNvSpPr>
                <a:spLocks noGrp="1"/>
              </p:cNvSpPr>
              <p:nvPr>
                <p:ph idx="1"/>
              </p:nvPr>
            </p:nvSpPr>
            <p:spPr/>
            <p:txBody>
              <a:bodyPr>
                <a:normAutofit fontScale="92500" lnSpcReduction="20000"/>
              </a:bodyPr>
              <a:lstStyle/>
              <a:p>
                <a14:m>
                  <m:oMath xmlns:m="http://schemas.openxmlformats.org/officeDocument/2006/math">
                    <m:sSup>
                      <m:sSupPr>
                        <m:ctrlPr>
                          <a:rPr lang="en-US" i="1" dirty="0" smtClean="0">
                            <a:latin typeface="Cambria Math" panose="02040503050406030204" pitchFamily="18" charset="0"/>
                          </a:rPr>
                        </m:ctrlPr>
                      </m:sSupPr>
                      <m:e>
                        <m:r>
                          <a:rPr lang="en-US" i="1" dirty="0" smtClean="0">
                            <a:latin typeface="Cambria Math" panose="02040503050406030204" pitchFamily="18" charset="0"/>
                          </a:rPr>
                          <m:t>2</m:t>
                        </m:r>
                      </m:e>
                      <m:sup>
                        <m:r>
                          <a:rPr lang="en-US" i="1" dirty="0" smtClean="0">
                            <a:latin typeface="Cambria Math" panose="02040503050406030204" pitchFamily="18" charset="0"/>
                          </a:rPr>
                          <m:t>67</m:t>
                        </m:r>
                      </m:sup>
                    </m:sSup>
                    <m:r>
                      <a:rPr lang="en-US" b="0" i="1" dirty="0" smtClean="0">
                        <a:latin typeface="Cambria Math" panose="02040503050406030204" pitchFamily="18" charset="0"/>
                      </a:rPr>
                      <m:t>−1=</m:t>
                    </m:r>
                    <m:r>
                      <a:rPr lang="en-US" i="1" dirty="0" smtClean="0">
                        <a:latin typeface="Cambria Math" panose="02040503050406030204" pitchFamily="18" charset="0"/>
                      </a:rPr>
                      <m:t>193707721 </m:t>
                    </m:r>
                    <m:r>
                      <a:rPr lang="en-US" i="1" dirty="0">
                        <a:latin typeface="Cambria Math" panose="02040503050406030204" pitchFamily="18" charset="0"/>
                      </a:rPr>
                      <m:t>× 761838257287 </m:t>
                    </m:r>
                  </m:oMath>
                </a14:m>
                <a:endParaRPr lang="en-US" dirty="0"/>
              </a:p>
              <a:p>
                <a:pPr lvl="1"/>
                <a:r>
                  <a:rPr lang="en-US" dirty="0"/>
                  <a:t>Mersenne Prime, Mersenne claimed it prime in 1644 </a:t>
                </a:r>
              </a:p>
              <a:p>
                <a:pPr lvl="1"/>
                <a:r>
                  <a:rPr lang="en-US" dirty="0"/>
                  <a:t>Took American Mathematician Frank Nelson Cole 20 years of </a:t>
                </a:r>
                <a:br>
                  <a:rPr lang="en-US" dirty="0"/>
                </a:br>
                <a:r>
                  <a:rPr lang="en-US" dirty="0"/>
                  <a:t>Sunday afternoons to compute in 1903 </a:t>
                </a:r>
              </a:p>
              <a:p>
                <a:pPr lvl="1"/>
                <a:r>
                  <a:rPr lang="en-US" dirty="0"/>
                  <a:t>Wrote on board to standing ovation , Mathematica takes 0.031 seconds to do now </a:t>
                </a:r>
              </a:p>
              <a:p>
                <a:r>
                  <a:rPr lang="en-US" dirty="0"/>
                  <a:t>Factoring is basis of RSA, most widely used (public-key) </a:t>
                </a:r>
                <a:br>
                  <a:rPr lang="en-US" dirty="0"/>
                </a:br>
                <a:r>
                  <a:rPr lang="en-US" dirty="0"/>
                  <a:t>cryptosystem</a:t>
                </a:r>
              </a:p>
              <a:p>
                <a:r>
                  <a:rPr lang="en-US" dirty="0"/>
                  <a:t>Peter Shor (1994) : quantum algorithm to factor integers </a:t>
                </a:r>
                <a:br>
                  <a:rPr lang="en-US" dirty="0"/>
                </a:br>
                <a:r>
                  <a:rPr lang="en-US" dirty="0"/>
                  <a:t>exponentially faster than any known classical algorithm</a:t>
                </a:r>
              </a:p>
              <a:p>
                <a:pPr lvl="1"/>
                <a:r>
                  <a:rPr lang="en-US" dirty="0"/>
                  <a:t>Immediately got US government interest, lots of funding for </a:t>
                </a:r>
                <a:br>
                  <a:rPr lang="en-US" dirty="0"/>
                </a:br>
                <a:r>
                  <a:rPr lang="en-US" dirty="0"/>
                  <a:t>quantum computation, opened lots of conspiracy pathways</a:t>
                </a:r>
              </a:p>
              <a:p>
                <a:pPr lvl="1"/>
                <a:r>
                  <a:rPr lang="en-US" dirty="0"/>
                  <a:t>Factoring 4096 bit # requires 10^29 years on 1000 workstations, </a:t>
                </a:r>
                <a:br>
                  <a:rPr lang="en-US" dirty="0"/>
                </a:br>
                <a:r>
                  <a:rPr lang="en-US" dirty="0"/>
                  <a:t>but only 4.8 hours on 100 MHz quantum computer.</a:t>
                </a:r>
              </a:p>
            </p:txBody>
          </p:sp>
        </mc:Choice>
        <mc:Fallback>
          <p:sp>
            <p:nvSpPr>
              <p:cNvPr id="3" name="Content Placeholder 2">
                <a:extLst>
                  <a:ext uri="{FF2B5EF4-FFF2-40B4-BE49-F238E27FC236}">
                    <a16:creationId xmlns:a16="http://schemas.microsoft.com/office/drawing/2014/main" id="{10993C8C-8C3F-4382-92E3-40B3D81C92F9}"/>
                  </a:ext>
                </a:extLst>
              </p:cNvPr>
              <p:cNvSpPr>
                <a:spLocks noGrp="1" noRot="1" noChangeAspect="1" noMove="1" noResize="1" noEditPoints="1" noAdjustHandles="1" noChangeArrowheads="1" noChangeShapeType="1" noTextEdit="1"/>
              </p:cNvSpPr>
              <p:nvPr>
                <p:ph idx="1"/>
              </p:nvPr>
            </p:nvSpPr>
            <p:spPr>
              <a:blipFill>
                <a:blip r:embed="rId3"/>
                <a:stretch>
                  <a:fillRect l="-928"/>
                </a:stretch>
              </a:blipFill>
            </p:spPr>
            <p:txBody>
              <a:bodyPr/>
              <a:lstStyle/>
              <a:p>
                <a:r>
                  <a:rPr lang="en-US">
                    <a:noFill/>
                  </a:rPr>
                  <a:t> </a:t>
                </a:r>
              </a:p>
            </p:txBody>
          </p:sp>
        </mc:Fallback>
      </mc:AlternateContent>
      <p:sp>
        <p:nvSpPr>
          <p:cNvPr id="9" name="Slide Number Placeholder 8">
            <a:extLst>
              <a:ext uri="{FF2B5EF4-FFF2-40B4-BE49-F238E27FC236}">
                <a16:creationId xmlns:a16="http://schemas.microsoft.com/office/drawing/2014/main" id="{CA289FF7-BF4B-4384-9148-14737AF5F29A}"/>
              </a:ext>
            </a:extLst>
          </p:cNvPr>
          <p:cNvSpPr>
            <a:spLocks noGrp="1"/>
          </p:cNvSpPr>
          <p:nvPr>
            <p:ph type="sldNum" sz="quarter" idx="12"/>
          </p:nvPr>
        </p:nvSpPr>
        <p:spPr/>
        <p:txBody>
          <a:bodyPr/>
          <a:lstStyle/>
          <a:p>
            <a:fld id="{AD3AD722-C68C-4062-BB20-135BAD822FA7}" type="slidenum">
              <a:rPr lang="en-US" smtClean="0"/>
              <a:pPr/>
              <a:t>24</a:t>
            </a:fld>
            <a:r>
              <a:rPr lang="en-US"/>
              <a:t>/42</a:t>
            </a:r>
            <a:endParaRPr lang="en-US" dirty="0"/>
          </a:p>
        </p:txBody>
      </p:sp>
      <p:pic>
        <p:nvPicPr>
          <p:cNvPr id="5" name="Picture 4">
            <a:extLst>
              <a:ext uri="{FF2B5EF4-FFF2-40B4-BE49-F238E27FC236}">
                <a16:creationId xmlns:a16="http://schemas.microsoft.com/office/drawing/2014/main" id="{30FEB16E-04A5-4803-BE8B-8B77001CE0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90333" y="609601"/>
            <a:ext cx="1943100" cy="2362200"/>
          </a:xfrm>
          <a:prstGeom prst="rect">
            <a:avLst/>
          </a:prstGeom>
        </p:spPr>
      </p:pic>
      <p:pic>
        <p:nvPicPr>
          <p:cNvPr id="10242" name="Picture 2" descr="Image result for Shor peter">
            <a:extLst>
              <a:ext uri="{FF2B5EF4-FFF2-40B4-BE49-F238E27FC236}">
                <a16:creationId xmlns:a16="http://schemas.microsoft.com/office/drawing/2014/main" id="{A92C5B4B-107B-4522-A365-68993A7990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90333" y="3711778"/>
            <a:ext cx="1943100" cy="2004647"/>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a:extLst>
              <a:ext uri="{FF2B5EF4-FFF2-40B4-BE49-F238E27FC236}">
                <a16:creationId xmlns:a16="http://schemas.microsoft.com/office/drawing/2014/main" id="{B6DF2DB5-B39A-42E4-8A6B-7D76373DDB7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786132" y="5994592"/>
            <a:ext cx="2203361" cy="423162"/>
          </a:xfrm>
          <a:prstGeom prst="rect">
            <a:avLst/>
          </a:prstGeom>
        </p:spPr>
      </p:pic>
      <p:pic>
        <p:nvPicPr>
          <p:cNvPr id="7" name="Graphic 6">
            <a:extLst>
              <a:ext uri="{FF2B5EF4-FFF2-40B4-BE49-F238E27FC236}">
                <a16:creationId xmlns:a16="http://schemas.microsoft.com/office/drawing/2014/main" id="{372D284C-CB09-4FB6-B328-BDBEC1A486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47457" y="6055996"/>
            <a:ext cx="3303891" cy="300354"/>
          </a:xfrm>
          <a:prstGeom prst="rect">
            <a:avLst/>
          </a:prstGeom>
        </p:spPr>
      </p:pic>
    </p:spTree>
    <p:extLst>
      <p:ext uri="{BB962C8B-B14F-4D97-AF65-F5344CB8AC3E}">
        <p14:creationId xmlns:p14="http://schemas.microsoft.com/office/powerpoint/2010/main" val="3463762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BF183-8F76-4A3E-A55C-86B995DB3737}"/>
              </a:ext>
            </a:extLst>
          </p:cNvPr>
          <p:cNvSpPr>
            <a:spLocks noGrp="1"/>
          </p:cNvSpPr>
          <p:nvPr>
            <p:ph type="title"/>
          </p:nvPr>
        </p:nvSpPr>
        <p:spPr/>
        <p:txBody>
          <a:bodyPr/>
          <a:lstStyle/>
          <a:p>
            <a:r>
              <a:rPr lang="en-US" dirty="0"/>
              <a:t>Quantum Algorithms 4/6</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0993C8C-8C3F-4382-92E3-40B3D81C92F9}"/>
                  </a:ext>
                </a:extLst>
              </p:cNvPr>
              <p:cNvSpPr>
                <a:spLocks noGrp="1"/>
              </p:cNvSpPr>
              <p:nvPr>
                <p:ph idx="1"/>
              </p:nvPr>
            </p:nvSpPr>
            <p:spPr/>
            <p:txBody>
              <a:bodyPr>
                <a:normAutofit/>
              </a:bodyPr>
              <a:lstStyle/>
              <a:p>
                <a:r>
                  <a:rPr lang="en-US" dirty="0"/>
                  <a:t>Shor algorithm to factor </a:t>
                </a:r>
                <a14:m>
                  <m:oMath xmlns:m="http://schemas.openxmlformats.org/officeDocument/2006/math">
                    <m:r>
                      <a:rPr lang="en-US" i="1" dirty="0" smtClean="0">
                        <a:latin typeface="Cambria Math" panose="02040503050406030204" pitchFamily="18" charset="0"/>
                      </a:rPr>
                      <m:t>𝑁</m:t>
                    </m:r>
                  </m:oMath>
                </a14:m>
                <a:endParaRPr lang="en-US" dirty="0"/>
              </a:p>
              <a:p>
                <a:pPr marL="914400" lvl="1" indent="-457200">
                  <a:buFont typeface="+mj-lt"/>
                  <a:buAutoNum type="arabicPeriod"/>
                </a:pPr>
                <a:r>
                  <a:rPr lang="en-US" dirty="0"/>
                  <a:t>Pick random integer </a:t>
                </a:r>
                <a14:m>
                  <m:oMath xmlns:m="http://schemas.openxmlformats.org/officeDocument/2006/math">
                    <m:r>
                      <a:rPr lang="en-US" i="1" dirty="0" smtClean="0">
                        <a:latin typeface="Cambria Math" panose="02040503050406030204" pitchFamily="18" charset="0"/>
                      </a:rPr>
                      <m:t>𝑎</m:t>
                    </m:r>
                    <m:r>
                      <a:rPr lang="en-US" i="1" dirty="0" smtClean="0">
                        <a:latin typeface="Cambria Math" panose="02040503050406030204" pitchFamily="18" charset="0"/>
                      </a:rPr>
                      <m:t> &lt; </m:t>
                    </m:r>
                    <m:r>
                      <a:rPr lang="en-US" i="1" dirty="0" smtClean="0">
                        <a:latin typeface="Cambria Math" panose="02040503050406030204" pitchFamily="18" charset="0"/>
                      </a:rPr>
                      <m:t>𝑁</m:t>
                    </m:r>
                  </m:oMath>
                </a14:m>
                <a:endParaRPr lang="en-US" dirty="0"/>
              </a:p>
              <a:p>
                <a:pPr marL="914400" lvl="1" indent="-457200">
                  <a:buFont typeface="+mj-lt"/>
                  <a:buAutoNum type="arabicPeriod"/>
                </a:pPr>
                <a:r>
                  <a:rPr lang="en-US" dirty="0"/>
                  <a:t>Compute </a:t>
                </a:r>
                <a14:m>
                  <m:oMath xmlns:m="http://schemas.openxmlformats.org/officeDocument/2006/math">
                    <m:r>
                      <m:rPr>
                        <m:sty m:val="p"/>
                      </m:rPr>
                      <a:rPr lang="en-US" i="1" dirty="0" smtClean="0">
                        <a:latin typeface="Cambria Math" panose="02040503050406030204" pitchFamily="18" charset="0"/>
                      </a:rPr>
                      <m:t>gcd</m:t>
                    </m:r>
                    <m:r>
                      <a:rPr lang="en-US" i="1" dirty="0">
                        <a:latin typeface="Cambria Math" panose="02040503050406030204" pitchFamily="18" charset="0"/>
                      </a:rPr>
                      <m:t>⁡(</m:t>
                    </m:r>
                    <m:r>
                      <a:rPr lang="en-US" i="1" dirty="0" err="1">
                        <a:latin typeface="Cambria Math" panose="02040503050406030204" pitchFamily="18" charset="0"/>
                      </a:rPr>
                      <m:t>𝑎</m:t>
                    </m:r>
                    <m:r>
                      <a:rPr lang="en-US" i="1" dirty="0" err="1">
                        <a:latin typeface="Cambria Math" panose="02040503050406030204" pitchFamily="18" charset="0"/>
                      </a:rPr>
                      <m:t>,</m:t>
                    </m:r>
                    <m:r>
                      <a:rPr lang="en-US" i="1" dirty="0" err="1">
                        <a:latin typeface="Cambria Math" panose="02040503050406030204" pitchFamily="18" charset="0"/>
                      </a:rPr>
                      <m:t>𝑁</m:t>
                    </m:r>
                    <m:r>
                      <a:rPr lang="en-US" i="1" dirty="0">
                        <a:latin typeface="Cambria Math" panose="02040503050406030204" pitchFamily="18" charset="0"/>
                      </a:rPr>
                      <m:t>)</m:t>
                    </m:r>
                  </m:oMath>
                </a14:m>
                <a:endParaRPr lang="en-US" dirty="0"/>
              </a:p>
              <a:p>
                <a:pPr marL="914400" lvl="1" indent="-457200">
                  <a:buFont typeface="+mj-lt"/>
                  <a:buAutoNum type="arabicPeriod"/>
                </a:pPr>
                <a:r>
                  <a:rPr lang="en-US" dirty="0"/>
                  <a:t>If != 1, have factor, done</a:t>
                </a:r>
              </a:p>
              <a:p>
                <a:pPr marL="914400" lvl="1" indent="-457200">
                  <a:buFont typeface="+mj-lt"/>
                  <a:buAutoNum type="arabicPeriod"/>
                </a:pPr>
                <a:r>
                  <a:rPr lang="en-US" dirty="0"/>
                  <a:t>Use quantum to find period </a:t>
                </a:r>
                <a14:m>
                  <m:oMath xmlns:m="http://schemas.openxmlformats.org/officeDocument/2006/math">
                    <m:r>
                      <a:rPr lang="en-US" i="1" dirty="0" smtClean="0">
                        <a:latin typeface="Cambria Math" panose="02040503050406030204" pitchFamily="18" charset="0"/>
                      </a:rPr>
                      <m:t>𝑟</m:t>
                    </m:r>
                  </m:oMath>
                </a14:m>
                <a:r>
                  <a:rPr lang="en-US" dirty="0"/>
                  <a:t> of </a:t>
                </a:r>
                <a14:m>
                  <m:oMath xmlns:m="http://schemas.openxmlformats.org/officeDocument/2006/math">
                    <m:r>
                      <a:rPr lang="en-US" i="1" dirty="0" smtClean="0">
                        <a:latin typeface="Cambria Math" panose="02040503050406030204" pitchFamily="18" charset="0"/>
                      </a:rPr>
                      <m:t>𝑓</m:t>
                    </m:r>
                    <m:r>
                      <a:rPr lang="en-US" i="1" dirty="0" smtClean="0">
                        <a:latin typeface="Cambria Math" panose="02040503050406030204" pitchFamily="18" charset="0"/>
                      </a:rPr>
                      <m:t>(</m:t>
                    </m:r>
                    <m:r>
                      <a:rPr lang="en-US" i="1" dirty="0" smtClean="0">
                        <a:latin typeface="Cambria Math" panose="02040503050406030204" pitchFamily="18" charset="0"/>
                      </a:rPr>
                      <m:t>𝑥</m:t>
                    </m:r>
                    <m:r>
                      <a:rPr lang="en-US" i="1" dirty="0" smtClean="0">
                        <a:latin typeface="Cambria Math" panose="02040503050406030204" pitchFamily="18" charset="0"/>
                      </a:rPr>
                      <m:t>)=</m:t>
                    </m:r>
                    <m:sSup>
                      <m:sSupPr>
                        <m:ctrlPr>
                          <a:rPr lang="en-US" i="1" dirty="0" err="1" smtClean="0">
                            <a:latin typeface="Cambria Math" panose="02040503050406030204" pitchFamily="18" charset="0"/>
                          </a:rPr>
                        </m:ctrlPr>
                      </m:sSupPr>
                      <m:e>
                        <m:r>
                          <a:rPr lang="en-US" i="1" dirty="0" err="1" smtClean="0">
                            <a:latin typeface="Cambria Math" panose="02040503050406030204" pitchFamily="18" charset="0"/>
                          </a:rPr>
                          <m:t>𝑎</m:t>
                        </m:r>
                      </m:e>
                      <m:sup>
                        <m:r>
                          <a:rPr lang="en-US" i="1" dirty="0" err="1" smtClean="0">
                            <a:latin typeface="Cambria Math" panose="02040503050406030204" pitchFamily="18" charset="0"/>
                          </a:rPr>
                          <m:t>𝑥</m:t>
                        </m:r>
                      </m:sup>
                    </m:sSup>
                    <m:r>
                      <a:rPr lang="en-US" i="1" dirty="0" smtClean="0">
                        <a:latin typeface="Cambria Math" panose="02040503050406030204" pitchFamily="18" charset="0"/>
                      </a:rPr>
                      <m:t> </m:t>
                    </m:r>
                    <m:r>
                      <a:rPr lang="en-US" i="1" dirty="0" smtClean="0">
                        <a:latin typeface="Cambria Math" panose="02040503050406030204" pitchFamily="18" charset="0"/>
                      </a:rPr>
                      <m:t>𝑚𝑜𝑑</m:t>
                    </m:r>
                    <m:r>
                      <a:rPr lang="en-US" i="1" dirty="0" smtClean="0">
                        <a:latin typeface="Cambria Math" panose="02040503050406030204" pitchFamily="18" charset="0"/>
                      </a:rPr>
                      <m:t> </m:t>
                    </m:r>
                    <m:r>
                      <a:rPr lang="en-US" i="1" dirty="0" smtClean="0">
                        <a:latin typeface="Cambria Math" panose="02040503050406030204" pitchFamily="18" charset="0"/>
                      </a:rPr>
                      <m:t>𝑁</m:t>
                    </m:r>
                  </m:oMath>
                </a14:m>
                <a:endParaRPr lang="en-US" dirty="0"/>
              </a:p>
              <a:p>
                <a:pPr marL="914400" lvl="1" indent="-457200">
                  <a:buFont typeface="+mj-lt"/>
                  <a:buAutoNum type="arabicPeriod"/>
                </a:pPr>
                <a:r>
                  <a:rPr lang="en-US" dirty="0"/>
                  <a:t>If r odd, go to 1</a:t>
                </a:r>
              </a:p>
              <a:p>
                <a:pPr marL="914400" lvl="1" indent="-457200">
                  <a:buFont typeface="+mj-lt"/>
                  <a:buAutoNum type="arabicPeriod"/>
                </a:pPr>
                <a:r>
                  <a:rPr lang="en-US" dirty="0"/>
                  <a:t>If </a:t>
                </a:r>
                <a14:m>
                  <m:oMath xmlns:m="http://schemas.openxmlformats.org/officeDocument/2006/math">
                    <m:sSup>
                      <m:sSupPr>
                        <m:ctrlPr>
                          <a:rPr lang="en-US" i="1" dirty="0" smtClean="0">
                            <a:latin typeface="Cambria Math" panose="02040503050406030204" pitchFamily="18" charset="0"/>
                          </a:rPr>
                        </m:ctrlPr>
                      </m:sSupPr>
                      <m:e>
                        <m:r>
                          <a:rPr lang="en-US" i="1" dirty="0" smtClean="0">
                            <a:latin typeface="Cambria Math" panose="02040503050406030204" pitchFamily="18" charset="0"/>
                          </a:rPr>
                          <m:t>𝑎</m:t>
                        </m:r>
                      </m:e>
                      <m:sup>
                        <m:r>
                          <a:rPr lang="en-US" b="0" i="1" dirty="0" smtClean="0">
                            <a:latin typeface="Cambria Math" panose="02040503050406030204" pitchFamily="18" charset="0"/>
                          </a:rPr>
                          <m:t>𝑟</m:t>
                        </m:r>
                        <m:r>
                          <a:rPr lang="en-US" b="0" i="1" dirty="0" smtClean="0">
                            <a:latin typeface="Cambria Math" panose="02040503050406030204" pitchFamily="18" charset="0"/>
                          </a:rPr>
                          <m:t>/2</m:t>
                        </m:r>
                      </m:sup>
                    </m:sSup>
                    <m:r>
                      <a:rPr lang="en-US" i="1" dirty="0" smtClean="0">
                        <a:latin typeface="Cambria Math" panose="02040503050406030204" pitchFamily="18" charset="0"/>
                      </a:rPr>
                      <m:t>=−1 </m:t>
                    </m:r>
                    <m:r>
                      <a:rPr lang="en-US" i="1" dirty="0" smtClean="0">
                        <a:latin typeface="Cambria Math" panose="02040503050406030204" pitchFamily="18" charset="0"/>
                      </a:rPr>
                      <m:t>𝑚𝑜𝑑</m:t>
                    </m:r>
                    <m:r>
                      <a:rPr lang="en-US" i="1" dirty="0" smtClean="0">
                        <a:latin typeface="Cambria Math" panose="02040503050406030204" pitchFamily="18" charset="0"/>
                      </a:rPr>
                      <m:t> </m:t>
                    </m:r>
                    <m:r>
                      <a:rPr lang="en-US" i="1" dirty="0" smtClean="0">
                        <a:latin typeface="Cambria Math" panose="02040503050406030204" pitchFamily="18" charset="0"/>
                      </a:rPr>
                      <m:t>𝑁</m:t>
                    </m:r>
                  </m:oMath>
                </a14:m>
                <a:r>
                  <a:rPr lang="en-US" dirty="0"/>
                  <a:t>, go to 1</a:t>
                </a:r>
              </a:p>
              <a:p>
                <a:pPr marL="914400" lvl="1" indent="-457200">
                  <a:buFont typeface="+mj-lt"/>
                  <a:buAutoNum type="arabicPeriod"/>
                </a:pPr>
                <a:r>
                  <a:rPr lang="en-US" dirty="0"/>
                  <a:t>Now </a:t>
                </a:r>
                <a14:m>
                  <m:oMath xmlns:m="http://schemas.openxmlformats.org/officeDocument/2006/math">
                    <m:r>
                      <m:rPr>
                        <m:sty m:val="p"/>
                      </m:rPr>
                      <a:rPr lang="en-US" i="1" dirty="0" smtClean="0">
                        <a:latin typeface="Cambria Math" panose="02040503050406030204" pitchFamily="18" charset="0"/>
                      </a:rPr>
                      <m:t>gcd</m:t>
                    </m:r>
                    <m:r>
                      <a:rPr lang="en-US" i="1" dirty="0">
                        <a:latin typeface="Cambria Math" panose="02040503050406030204" pitchFamily="18" charset="0"/>
                      </a:rPr>
                      <m:t>⁡(</m:t>
                    </m:r>
                    <m:sSup>
                      <m:sSupPr>
                        <m:ctrlPr>
                          <a:rPr lang="en-US" i="1" dirty="0">
                            <a:latin typeface="Cambria Math" panose="02040503050406030204" pitchFamily="18" charset="0"/>
                          </a:rPr>
                        </m:ctrlPr>
                      </m:sSupPr>
                      <m:e>
                        <m:r>
                          <a:rPr lang="en-US" i="1" dirty="0">
                            <a:latin typeface="Cambria Math" panose="02040503050406030204" pitchFamily="18" charset="0"/>
                          </a:rPr>
                          <m:t>𝑎</m:t>
                        </m:r>
                      </m:e>
                      <m:sup>
                        <m:r>
                          <a:rPr lang="en-US" b="0" i="1" dirty="0" smtClean="0">
                            <a:latin typeface="Cambria Math" panose="02040503050406030204" pitchFamily="18" charset="0"/>
                          </a:rPr>
                          <m:t>𝑟</m:t>
                        </m:r>
                        <m:r>
                          <a:rPr lang="en-US" b="0" i="1" dirty="0" smtClean="0">
                            <a:latin typeface="Cambria Math" panose="02040503050406030204" pitchFamily="18" charset="0"/>
                          </a:rPr>
                          <m:t>/2</m:t>
                        </m:r>
                      </m:sup>
                    </m:sSup>
                    <m:r>
                      <a:rPr lang="en-US" i="1" dirty="0">
                        <a:latin typeface="Cambria Math" panose="02040503050406030204" pitchFamily="18" charset="0"/>
                      </a:rPr>
                      <m:t>+1,</m:t>
                    </m:r>
                    <m:r>
                      <a:rPr lang="en-US" i="1" dirty="0">
                        <a:latin typeface="Cambria Math" panose="02040503050406030204" pitchFamily="18" charset="0"/>
                      </a:rPr>
                      <m:t>𝑁</m:t>
                    </m:r>
                    <m:r>
                      <a:rPr lang="en-US" i="1" dirty="0">
                        <a:latin typeface="Cambria Math" panose="02040503050406030204" pitchFamily="18" charset="0"/>
                      </a:rPr>
                      <m:t>)</m:t>
                    </m:r>
                  </m:oMath>
                </a14:m>
                <a:r>
                  <a:rPr lang="en-US" dirty="0"/>
                  <a:t> is a nontrivial factor</a:t>
                </a:r>
              </a:p>
              <a:p>
                <a:r>
                  <a:rPr lang="en-US" dirty="0"/>
                  <a:t>That this works requires proof.</a:t>
                </a:r>
              </a:p>
              <a:p>
                <a:pPr lvl="1"/>
                <a:endParaRPr lang="en-US" dirty="0"/>
              </a:p>
            </p:txBody>
          </p:sp>
        </mc:Choice>
        <mc:Fallback>
          <p:sp>
            <p:nvSpPr>
              <p:cNvPr id="3" name="Content Placeholder 2">
                <a:extLst>
                  <a:ext uri="{FF2B5EF4-FFF2-40B4-BE49-F238E27FC236}">
                    <a16:creationId xmlns:a16="http://schemas.microsoft.com/office/drawing/2014/main" id="{10993C8C-8C3F-4382-92E3-40B3D81C92F9}"/>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923ABC83-5835-4891-B467-929A024B0803}"/>
              </a:ext>
            </a:extLst>
          </p:cNvPr>
          <p:cNvSpPr>
            <a:spLocks noGrp="1"/>
          </p:cNvSpPr>
          <p:nvPr>
            <p:ph type="sldNum" sz="quarter" idx="12"/>
          </p:nvPr>
        </p:nvSpPr>
        <p:spPr/>
        <p:txBody>
          <a:bodyPr/>
          <a:lstStyle/>
          <a:p>
            <a:fld id="{AD3AD722-C68C-4062-BB20-135BAD822FA7}" type="slidenum">
              <a:rPr lang="en-US" smtClean="0"/>
              <a:pPr/>
              <a:t>25</a:t>
            </a:fld>
            <a:r>
              <a:rPr lang="en-US"/>
              <a:t>/42</a:t>
            </a:r>
            <a:endParaRPr lang="en-US" dirty="0"/>
          </a:p>
        </p:txBody>
      </p:sp>
      <p:pic>
        <p:nvPicPr>
          <p:cNvPr id="6" name="Picture 5">
            <a:extLst>
              <a:ext uri="{FF2B5EF4-FFF2-40B4-BE49-F238E27FC236}">
                <a16:creationId xmlns:a16="http://schemas.microsoft.com/office/drawing/2014/main" id="{C1EED4B5-692F-4218-9DDA-91E6C61121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8646" y="1630680"/>
            <a:ext cx="4778764" cy="1699116"/>
          </a:xfrm>
          <a:prstGeom prst="rect">
            <a:avLst/>
          </a:prstGeom>
        </p:spPr>
      </p:pic>
    </p:spTree>
    <p:extLst>
      <p:ext uri="{BB962C8B-B14F-4D97-AF65-F5344CB8AC3E}">
        <p14:creationId xmlns:p14="http://schemas.microsoft.com/office/powerpoint/2010/main" val="9692709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BF183-8F76-4A3E-A55C-86B995DB3737}"/>
              </a:ext>
            </a:extLst>
          </p:cNvPr>
          <p:cNvSpPr>
            <a:spLocks noGrp="1"/>
          </p:cNvSpPr>
          <p:nvPr>
            <p:ph type="title"/>
          </p:nvPr>
        </p:nvSpPr>
        <p:spPr/>
        <p:txBody>
          <a:bodyPr/>
          <a:lstStyle/>
          <a:p>
            <a:r>
              <a:rPr lang="en-US" dirty="0"/>
              <a:t>Quantum Algorithms 5/6</a:t>
            </a:r>
          </a:p>
        </p:txBody>
      </p:sp>
      <p:sp>
        <p:nvSpPr>
          <p:cNvPr id="3" name="Content Placeholder 2">
            <a:extLst>
              <a:ext uri="{FF2B5EF4-FFF2-40B4-BE49-F238E27FC236}">
                <a16:creationId xmlns:a16="http://schemas.microsoft.com/office/drawing/2014/main" id="{10993C8C-8C3F-4382-92E3-40B3D81C92F9}"/>
              </a:ext>
            </a:extLst>
          </p:cNvPr>
          <p:cNvSpPr>
            <a:spLocks noGrp="1"/>
          </p:cNvSpPr>
          <p:nvPr>
            <p:ph idx="1"/>
          </p:nvPr>
        </p:nvSpPr>
        <p:spPr/>
        <p:txBody>
          <a:bodyPr>
            <a:normAutofit fontScale="92500" lnSpcReduction="10000"/>
          </a:bodyPr>
          <a:lstStyle/>
          <a:p>
            <a:r>
              <a:rPr lang="en-US" dirty="0"/>
              <a:t>Note: factoring classical complexity is not known, possible there is an efficient classical algorithm </a:t>
            </a:r>
          </a:p>
          <a:p>
            <a:r>
              <a:rPr lang="en-US" dirty="0"/>
              <a:t>Shor algorithm</a:t>
            </a:r>
          </a:p>
          <a:p>
            <a:pPr lvl="1"/>
            <a:r>
              <a:rPr lang="en-US" dirty="0"/>
              <a:t>Also breaks a few other crypto systems, anything based on discrete log problems</a:t>
            </a:r>
          </a:p>
          <a:p>
            <a:pPr lvl="1"/>
            <a:r>
              <a:rPr lang="en-US" dirty="0"/>
              <a:t>Many crypto immune break </a:t>
            </a:r>
          </a:p>
          <a:p>
            <a:pPr lvl="1"/>
            <a:r>
              <a:rPr lang="en-US" dirty="0"/>
              <a:t>Not currently practical by a long shot</a:t>
            </a:r>
          </a:p>
          <a:p>
            <a:pPr lvl="1"/>
            <a:r>
              <a:rPr lang="en-US" dirty="0"/>
              <a:t>Records using Shor on hardware: 15=3x5 in 2001 (7 qubits), 21=3x7 in 2012 (2 qubits, recycled)</a:t>
            </a:r>
          </a:p>
          <a:p>
            <a:r>
              <a:rPr lang="en-US" dirty="0"/>
              <a:t>Interestingly: complexity of checking if a number is prime was not known for a long time</a:t>
            </a:r>
          </a:p>
          <a:p>
            <a:pPr lvl="1"/>
            <a:r>
              <a:rPr lang="en-US" dirty="0"/>
              <a:t>Primes needed in RSA, most tests probabilistic (Miller-Rabin)</a:t>
            </a:r>
          </a:p>
          <a:p>
            <a:pPr lvl="1"/>
            <a:r>
              <a:rPr lang="en-US" dirty="0"/>
              <a:t>2002 – “PRIMES is in P” by Agrawal, </a:t>
            </a:r>
            <a:r>
              <a:rPr lang="en-US" dirty="0" err="1"/>
              <a:t>Kayal</a:t>
            </a:r>
            <a:r>
              <a:rPr lang="en-US" dirty="0"/>
              <a:t>, Saxena (AKS test)</a:t>
            </a:r>
          </a:p>
        </p:txBody>
      </p:sp>
      <p:sp>
        <p:nvSpPr>
          <p:cNvPr id="5" name="Slide Number Placeholder 4">
            <a:extLst>
              <a:ext uri="{FF2B5EF4-FFF2-40B4-BE49-F238E27FC236}">
                <a16:creationId xmlns:a16="http://schemas.microsoft.com/office/drawing/2014/main" id="{F5C4490F-14EE-4EB4-9EFC-E614886477AC}"/>
              </a:ext>
            </a:extLst>
          </p:cNvPr>
          <p:cNvSpPr>
            <a:spLocks noGrp="1"/>
          </p:cNvSpPr>
          <p:nvPr>
            <p:ph type="sldNum" sz="quarter" idx="12"/>
          </p:nvPr>
        </p:nvSpPr>
        <p:spPr/>
        <p:txBody>
          <a:bodyPr/>
          <a:lstStyle/>
          <a:p>
            <a:fld id="{AD3AD722-C68C-4062-BB20-135BAD822FA7}" type="slidenum">
              <a:rPr lang="en-US" smtClean="0"/>
              <a:pPr/>
              <a:t>26</a:t>
            </a:fld>
            <a:r>
              <a:rPr lang="en-US"/>
              <a:t>/42</a:t>
            </a:r>
            <a:endParaRPr lang="en-US" dirty="0"/>
          </a:p>
        </p:txBody>
      </p:sp>
    </p:spTree>
    <p:extLst>
      <p:ext uri="{BB962C8B-B14F-4D97-AF65-F5344CB8AC3E}">
        <p14:creationId xmlns:p14="http://schemas.microsoft.com/office/powerpoint/2010/main" val="34726103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BF183-8F76-4A3E-A55C-86B995DB3737}"/>
              </a:ext>
            </a:extLst>
          </p:cNvPr>
          <p:cNvSpPr>
            <a:spLocks noGrp="1"/>
          </p:cNvSpPr>
          <p:nvPr>
            <p:ph type="title"/>
          </p:nvPr>
        </p:nvSpPr>
        <p:spPr/>
        <p:txBody>
          <a:bodyPr/>
          <a:lstStyle/>
          <a:p>
            <a:r>
              <a:rPr lang="en-US" dirty="0"/>
              <a:t>Quantum Algorithms 6/6</a:t>
            </a:r>
          </a:p>
        </p:txBody>
      </p:sp>
      <p:sp>
        <p:nvSpPr>
          <p:cNvPr id="3" name="Content Placeholder 2">
            <a:extLst>
              <a:ext uri="{FF2B5EF4-FFF2-40B4-BE49-F238E27FC236}">
                <a16:creationId xmlns:a16="http://schemas.microsoft.com/office/drawing/2014/main" id="{10993C8C-8C3F-4382-92E3-40B3D81C92F9}"/>
              </a:ext>
            </a:extLst>
          </p:cNvPr>
          <p:cNvSpPr>
            <a:spLocks noGrp="1"/>
          </p:cNvSpPr>
          <p:nvPr>
            <p:ph idx="1"/>
          </p:nvPr>
        </p:nvSpPr>
        <p:spPr/>
        <p:txBody>
          <a:bodyPr>
            <a:normAutofit fontScale="70000" lnSpcReduction="20000"/>
          </a:bodyPr>
          <a:lstStyle/>
          <a:p>
            <a:r>
              <a:rPr lang="en-US" dirty="0"/>
              <a:t>Quantum RNGs (used a long time)</a:t>
            </a:r>
          </a:p>
          <a:p>
            <a:pPr lvl="1"/>
            <a:r>
              <a:rPr lang="en-US" dirty="0"/>
              <a:t>Shot noise, nuclear decay, partial mirror, </a:t>
            </a:r>
            <a:br>
              <a:rPr lang="en-US" dirty="0"/>
            </a:br>
            <a:r>
              <a:rPr lang="en-US" dirty="0">
                <a:hlinkClick r:id="rId3"/>
              </a:rPr>
              <a:t>https://www.fourmilab.ch/hotbits/</a:t>
            </a:r>
            <a:r>
              <a:rPr lang="en-US" dirty="0"/>
              <a:t> </a:t>
            </a:r>
          </a:p>
          <a:p>
            <a:pPr lvl="1"/>
            <a:r>
              <a:rPr lang="en-US" dirty="0"/>
              <a:t>Princeton Engineering Anomalies Lab</a:t>
            </a:r>
          </a:p>
          <a:p>
            <a:r>
              <a:rPr lang="en-US" dirty="0"/>
              <a:t>Quantum dense coding (</a:t>
            </a:r>
            <a:r>
              <a:rPr lang="en-US" dirty="0" err="1"/>
              <a:t>superdense</a:t>
            </a:r>
            <a:r>
              <a:rPr lang="en-US" dirty="0"/>
              <a:t> coding)</a:t>
            </a:r>
          </a:p>
          <a:p>
            <a:pPr lvl="1"/>
            <a:r>
              <a:rPr lang="en-US" dirty="0"/>
              <a:t>Can send 2 classical bits of information with only 1 qubit using pre-shared entangled state</a:t>
            </a:r>
          </a:p>
          <a:p>
            <a:pPr lvl="1"/>
            <a:r>
              <a:rPr lang="en-US" dirty="0"/>
              <a:t>Invented 1992, tested experimentally 1996</a:t>
            </a:r>
          </a:p>
          <a:p>
            <a:r>
              <a:rPr lang="en-US" dirty="0"/>
              <a:t>Quantum teleportation</a:t>
            </a:r>
          </a:p>
          <a:p>
            <a:pPr lvl="1"/>
            <a:r>
              <a:rPr lang="en-US" dirty="0"/>
              <a:t>Can send exact state from one place to another using pre-shared </a:t>
            </a:r>
            <a:br>
              <a:rPr lang="en-US" dirty="0"/>
            </a:br>
            <a:r>
              <a:rPr lang="en-US" dirty="0"/>
              <a:t>entangled qubits and a classical channel</a:t>
            </a:r>
          </a:p>
          <a:p>
            <a:pPr lvl="1"/>
            <a:r>
              <a:rPr lang="en-US" dirty="0"/>
              <a:t>Cannot enable FTL communication</a:t>
            </a:r>
          </a:p>
          <a:p>
            <a:r>
              <a:rPr lang="en-US" dirty="0"/>
              <a:t>Quantum Key Distribution QKD </a:t>
            </a:r>
            <a:br>
              <a:rPr lang="en-US" dirty="0"/>
            </a:br>
            <a:r>
              <a:rPr lang="en-US" dirty="0"/>
              <a:t>(Bennet and Brassard, 1984)</a:t>
            </a:r>
          </a:p>
          <a:p>
            <a:pPr lvl="1"/>
            <a:r>
              <a:rPr lang="en-US" dirty="0"/>
              <a:t>Allows secure sharing of private key</a:t>
            </a:r>
          </a:p>
          <a:p>
            <a:pPr lvl="1"/>
            <a:r>
              <a:rPr lang="en-US" dirty="0"/>
              <a:t>Any eavesdropping can be detected, relies on </a:t>
            </a:r>
            <a:br>
              <a:rPr lang="en-US" dirty="0"/>
            </a:br>
            <a:r>
              <a:rPr lang="en-US" dirty="0"/>
              <a:t>no-cloning theorem </a:t>
            </a:r>
          </a:p>
          <a:p>
            <a:pPr lvl="1"/>
            <a:r>
              <a:rPr lang="en-US" dirty="0"/>
              <a:t>Current commercially available (</a:t>
            </a:r>
            <a:r>
              <a:rPr lang="en-US" dirty="0" err="1"/>
              <a:t>MagiQ</a:t>
            </a:r>
            <a:r>
              <a:rPr lang="en-US" dirty="0"/>
              <a:t> </a:t>
            </a:r>
            <a:r>
              <a:rPr lang="en-US" dirty="0" err="1"/>
              <a:t>Technoligies</a:t>
            </a:r>
            <a:r>
              <a:rPr lang="en-US" dirty="0"/>
              <a:t>, others)</a:t>
            </a:r>
          </a:p>
        </p:txBody>
      </p:sp>
      <p:sp>
        <p:nvSpPr>
          <p:cNvPr id="5" name="Slide Number Placeholder 4">
            <a:extLst>
              <a:ext uri="{FF2B5EF4-FFF2-40B4-BE49-F238E27FC236}">
                <a16:creationId xmlns:a16="http://schemas.microsoft.com/office/drawing/2014/main" id="{79060FC7-4E67-44B5-AC73-2A639C40E0F0}"/>
              </a:ext>
            </a:extLst>
          </p:cNvPr>
          <p:cNvSpPr>
            <a:spLocks noGrp="1"/>
          </p:cNvSpPr>
          <p:nvPr>
            <p:ph type="sldNum" sz="quarter" idx="12"/>
          </p:nvPr>
        </p:nvSpPr>
        <p:spPr/>
        <p:txBody>
          <a:bodyPr/>
          <a:lstStyle/>
          <a:p>
            <a:fld id="{AD3AD722-C68C-4062-BB20-135BAD822FA7}" type="slidenum">
              <a:rPr lang="en-US" smtClean="0"/>
              <a:pPr/>
              <a:t>27</a:t>
            </a:fld>
            <a:r>
              <a:rPr lang="en-US"/>
              <a:t>/42</a:t>
            </a:r>
            <a:endParaRPr lang="en-US" dirty="0"/>
          </a:p>
        </p:txBody>
      </p:sp>
      <p:pic>
        <p:nvPicPr>
          <p:cNvPr id="6" name="Picture 5">
            <a:extLst>
              <a:ext uri="{FF2B5EF4-FFF2-40B4-BE49-F238E27FC236}">
                <a16:creationId xmlns:a16="http://schemas.microsoft.com/office/drawing/2014/main" id="{600FC9E5-EF3A-4BE3-9CC9-51F9582B42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84261" y="84209"/>
            <a:ext cx="933181" cy="1206366"/>
          </a:xfrm>
          <a:prstGeom prst="rect">
            <a:avLst/>
          </a:prstGeom>
        </p:spPr>
      </p:pic>
      <p:pic>
        <p:nvPicPr>
          <p:cNvPr id="7" name="Picture 6">
            <a:extLst>
              <a:ext uri="{FF2B5EF4-FFF2-40B4-BE49-F238E27FC236}">
                <a16:creationId xmlns:a16="http://schemas.microsoft.com/office/drawing/2014/main" id="{82821D3A-B3BC-426B-9219-D008EE3CD3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54745" y="84104"/>
            <a:ext cx="1036721" cy="1206367"/>
          </a:xfrm>
          <a:prstGeom prst="rect">
            <a:avLst/>
          </a:prstGeom>
        </p:spPr>
      </p:pic>
      <p:pic>
        <p:nvPicPr>
          <p:cNvPr id="8" name="Picture 7">
            <a:extLst>
              <a:ext uri="{FF2B5EF4-FFF2-40B4-BE49-F238E27FC236}">
                <a16:creationId xmlns:a16="http://schemas.microsoft.com/office/drawing/2014/main" id="{CF2D183F-3E73-4C8A-A991-255F4452D5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35162" y="1423507"/>
            <a:ext cx="2569618" cy="1697275"/>
          </a:xfrm>
          <a:prstGeom prst="rect">
            <a:avLst/>
          </a:prstGeom>
        </p:spPr>
      </p:pic>
      <p:pic>
        <p:nvPicPr>
          <p:cNvPr id="12" name="Picture 11">
            <a:extLst>
              <a:ext uri="{FF2B5EF4-FFF2-40B4-BE49-F238E27FC236}">
                <a16:creationId xmlns:a16="http://schemas.microsoft.com/office/drawing/2014/main" id="{60D75B99-AE67-4C82-A5C0-1584BCB99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42462" y="4945825"/>
            <a:ext cx="2292700" cy="1027604"/>
          </a:xfrm>
          <a:prstGeom prst="rect">
            <a:avLst/>
          </a:prstGeom>
        </p:spPr>
      </p:pic>
      <p:pic>
        <p:nvPicPr>
          <p:cNvPr id="14" name="Picture 13">
            <a:extLst>
              <a:ext uri="{FF2B5EF4-FFF2-40B4-BE49-F238E27FC236}">
                <a16:creationId xmlns:a16="http://schemas.microsoft.com/office/drawing/2014/main" id="{A793ABBE-0B96-46B4-B03C-69A21E92BF6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35162" y="4697843"/>
            <a:ext cx="2031616" cy="1354410"/>
          </a:xfrm>
          <a:prstGeom prst="rect">
            <a:avLst/>
          </a:prstGeom>
        </p:spPr>
      </p:pic>
      <p:pic>
        <p:nvPicPr>
          <p:cNvPr id="16" name="Picture 15">
            <a:extLst>
              <a:ext uri="{FF2B5EF4-FFF2-40B4-BE49-F238E27FC236}">
                <a16:creationId xmlns:a16="http://schemas.microsoft.com/office/drawing/2014/main" id="{D3DB37FD-99B3-4451-8B87-1AA5A2A1B12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23224" y="3440347"/>
            <a:ext cx="2856066" cy="1190027"/>
          </a:xfrm>
          <a:prstGeom prst="rect">
            <a:avLst/>
          </a:prstGeom>
        </p:spPr>
      </p:pic>
    </p:spTree>
    <p:extLst>
      <p:ext uri="{BB962C8B-B14F-4D97-AF65-F5344CB8AC3E}">
        <p14:creationId xmlns:p14="http://schemas.microsoft.com/office/powerpoint/2010/main" val="26020808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22">
            <a:extLst>
              <a:ext uri="{FF2B5EF4-FFF2-40B4-BE49-F238E27FC236}">
                <a16:creationId xmlns:a16="http://schemas.microsoft.com/office/drawing/2014/main" id="{E0B2F40D-AD5A-4BC9-908B-DE1183A24EB8}"/>
              </a:ext>
            </a:extLst>
          </p:cNvPr>
          <p:cNvSpPr>
            <a:spLocks noGrp="1"/>
          </p:cNvSpPr>
          <p:nvPr>
            <p:ph idx="1"/>
          </p:nvPr>
        </p:nvSpPr>
        <p:spPr/>
        <p:txBody>
          <a:bodyPr/>
          <a:lstStyle/>
          <a:p>
            <a:endParaRPr lang="en-US" dirty="0"/>
          </a:p>
        </p:txBody>
      </p:sp>
      <p:sp>
        <p:nvSpPr>
          <p:cNvPr id="2" name="Title 1">
            <a:extLst>
              <a:ext uri="{FF2B5EF4-FFF2-40B4-BE49-F238E27FC236}">
                <a16:creationId xmlns:a16="http://schemas.microsoft.com/office/drawing/2014/main" id="{B6A6EB20-8BF4-4A93-96D9-2D312AFE2C30}"/>
              </a:ext>
            </a:extLst>
          </p:cNvPr>
          <p:cNvSpPr>
            <a:spLocks noGrp="1"/>
          </p:cNvSpPr>
          <p:nvPr>
            <p:ph type="title"/>
          </p:nvPr>
        </p:nvSpPr>
        <p:spPr/>
        <p:txBody>
          <a:bodyPr/>
          <a:lstStyle/>
          <a:p>
            <a:r>
              <a:rPr lang="en-US" dirty="0"/>
              <a:t>Quantum Computing Machines </a:t>
            </a:r>
          </a:p>
        </p:txBody>
      </p:sp>
      <p:sp>
        <p:nvSpPr>
          <p:cNvPr id="5" name="Slide Number Placeholder 4">
            <a:extLst>
              <a:ext uri="{FF2B5EF4-FFF2-40B4-BE49-F238E27FC236}">
                <a16:creationId xmlns:a16="http://schemas.microsoft.com/office/drawing/2014/main" id="{59C6A3D9-B9F8-40C5-8919-A5D9524061CA}"/>
              </a:ext>
            </a:extLst>
          </p:cNvPr>
          <p:cNvSpPr>
            <a:spLocks noGrp="1"/>
          </p:cNvSpPr>
          <p:nvPr>
            <p:ph type="sldNum" sz="quarter" idx="12"/>
          </p:nvPr>
        </p:nvSpPr>
        <p:spPr/>
        <p:txBody>
          <a:bodyPr/>
          <a:lstStyle/>
          <a:p>
            <a:fld id="{AD3AD722-C68C-4062-BB20-135BAD822FA7}" type="slidenum">
              <a:rPr lang="en-US" smtClean="0"/>
              <a:pPr/>
              <a:t>28</a:t>
            </a:fld>
            <a:r>
              <a:rPr lang="en-US"/>
              <a:t>/42</a:t>
            </a:r>
            <a:endParaRPr lang="en-US" dirty="0"/>
          </a:p>
        </p:txBody>
      </p:sp>
      <p:grpSp>
        <p:nvGrpSpPr>
          <p:cNvPr id="33" name="Group 32">
            <a:extLst>
              <a:ext uri="{FF2B5EF4-FFF2-40B4-BE49-F238E27FC236}">
                <a16:creationId xmlns:a16="http://schemas.microsoft.com/office/drawing/2014/main" id="{A6B795A3-0BE1-4E0D-B42D-1A83AA371FA5}"/>
              </a:ext>
            </a:extLst>
          </p:cNvPr>
          <p:cNvGrpSpPr/>
          <p:nvPr/>
        </p:nvGrpSpPr>
        <p:grpSpPr>
          <a:xfrm>
            <a:off x="1333500" y="1428750"/>
            <a:ext cx="8171436" cy="4598396"/>
            <a:chOff x="838200" y="2088780"/>
            <a:chExt cx="7536706" cy="4241208"/>
          </a:xfrm>
        </p:grpSpPr>
        <p:pic>
          <p:nvPicPr>
            <p:cNvPr id="6" name="Picture 3">
              <a:extLst>
                <a:ext uri="{FF2B5EF4-FFF2-40B4-BE49-F238E27FC236}">
                  <a16:creationId xmlns:a16="http://schemas.microsoft.com/office/drawing/2014/main" id="{541380E0-AD2F-4A30-88BB-07F2DE84F0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4474" y="2088780"/>
              <a:ext cx="2551868" cy="1912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a:extLst>
                <a:ext uri="{FF2B5EF4-FFF2-40B4-BE49-F238E27FC236}">
                  <a16:creationId xmlns:a16="http://schemas.microsoft.com/office/drawing/2014/main" id="{59E8F8AC-801F-484E-8939-7CD5E1F9C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4070416"/>
              <a:ext cx="3000334" cy="2250251"/>
            </a:xfrm>
            <a:prstGeom prst="rect">
              <a:avLst/>
            </a:prstGeom>
          </p:spPr>
        </p:pic>
        <p:pic>
          <p:nvPicPr>
            <p:cNvPr id="19" name="Picture 18">
              <a:extLst>
                <a:ext uri="{FF2B5EF4-FFF2-40B4-BE49-F238E27FC236}">
                  <a16:creationId xmlns:a16="http://schemas.microsoft.com/office/drawing/2014/main" id="{805CF8BE-86FA-44D4-A0C8-18B2C392F1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02243" y="4070416"/>
              <a:ext cx="3372663" cy="2248442"/>
            </a:xfrm>
            <a:prstGeom prst="rect">
              <a:avLst/>
            </a:prstGeom>
          </p:spPr>
        </p:pic>
        <p:pic>
          <p:nvPicPr>
            <p:cNvPr id="21" name="Picture 20">
              <a:extLst>
                <a:ext uri="{FF2B5EF4-FFF2-40B4-BE49-F238E27FC236}">
                  <a16:creationId xmlns:a16="http://schemas.microsoft.com/office/drawing/2014/main" id="{9B3C5637-ED94-4AD2-82E4-C85F7F686A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3439" y="2092483"/>
              <a:ext cx="4241467" cy="1908661"/>
            </a:xfrm>
            <a:prstGeom prst="rect">
              <a:avLst/>
            </a:prstGeom>
          </p:spPr>
        </p:pic>
        <p:pic>
          <p:nvPicPr>
            <p:cNvPr id="15" name="Picture 14">
              <a:extLst>
                <a:ext uri="{FF2B5EF4-FFF2-40B4-BE49-F238E27FC236}">
                  <a16:creationId xmlns:a16="http://schemas.microsoft.com/office/drawing/2014/main" id="{7A451DF5-C7FB-4C70-B4BC-DEE8A18B2A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24412" y="4070416"/>
              <a:ext cx="1694376" cy="2259572"/>
            </a:xfrm>
            <a:prstGeom prst="rect">
              <a:avLst/>
            </a:prstGeom>
          </p:spPr>
        </p:pic>
      </p:grpSp>
    </p:spTree>
    <p:extLst>
      <p:ext uri="{BB962C8B-B14F-4D97-AF65-F5344CB8AC3E}">
        <p14:creationId xmlns:p14="http://schemas.microsoft.com/office/powerpoint/2010/main" val="35946490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6DC27-2C4E-452A-A10E-76A771A8E878}"/>
              </a:ext>
            </a:extLst>
          </p:cNvPr>
          <p:cNvSpPr>
            <a:spLocks noGrp="1"/>
          </p:cNvSpPr>
          <p:nvPr>
            <p:ph type="title"/>
          </p:nvPr>
        </p:nvSpPr>
        <p:spPr/>
        <p:txBody>
          <a:bodyPr/>
          <a:lstStyle/>
          <a:p>
            <a:r>
              <a:rPr lang="en-US" dirty="0"/>
              <a:t>Advanced Quantum Computing 1/5</a:t>
            </a:r>
          </a:p>
        </p:txBody>
      </p:sp>
      <p:sp>
        <p:nvSpPr>
          <p:cNvPr id="3" name="Content Placeholder 2">
            <a:extLst>
              <a:ext uri="{FF2B5EF4-FFF2-40B4-BE49-F238E27FC236}">
                <a16:creationId xmlns:a16="http://schemas.microsoft.com/office/drawing/2014/main" id="{FB9EEAEB-8423-4955-9F82-35DD95DFC741}"/>
              </a:ext>
            </a:extLst>
          </p:cNvPr>
          <p:cNvSpPr>
            <a:spLocks noGrp="1"/>
          </p:cNvSpPr>
          <p:nvPr>
            <p:ph idx="1"/>
          </p:nvPr>
        </p:nvSpPr>
        <p:spPr/>
        <p:txBody>
          <a:bodyPr>
            <a:normAutofit lnSpcReduction="10000"/>
          </a:bodyPr>
          <a:lstStyle/>
          <a:p>
            <a:r>
              <a:rPr lang="en-US" dirty="0"/>
              <a:t>Quantum complexity theory</a:t>
            </a:r>
          </a:p>
          <a:p>
            <a:pPr lvl="1"/>
            <a:r>
              <a:rPr lang="en-US" dirty="0"/>
              <a:t>BQP complexity class</a:t>
            </a:r>
          </a:p>
          <a:p>
            <a:r>
              <a:rPr lang="en-US" dirty="0"/>
              <a:t>Quantum Info Processing</a:t>
            </a:r>
          </a:p>
          <a:p>
            <a:r>
              <a:rPr lang="en-US" dirty="0"/>
              <a:t>Quantum information theory: </a:t>
            </a:r>
          </a:p>
          <a:p>
            <a:pPr lvl="1"/>
            <a:r>
              <a:rPr lang="en-US" dirty="0"/>
              <a:t>how much per qubit?</a:t>
            </a:r>
          </a:p>
          <a:p>
            <a:r>
              <a:rPr lang="en-US" dirty="0"/>
              <a:t>Quantum Church-Turing-Deutsch principle (1985)</a:t>
            </a:r>
          </a:p>
          <a:p>
            <a:pPr lvl="1"/>
            <a:r>
              <a:rPr lang="en-US" dirty="0"/>
              <a:t>“a universal computing device can simulate </a:t>
            </a:r>
            <a:br>
              <a:rPr lang="en-US" dirty="0"/>
            </a:br>
            <a:r>
              <a:rPr lang="en-US" dirty="0"/>
              <a:t>every physical process.”</a:t>
            </a:r>
          </a:p>
          <a:p>
            <a:r>
              <a:rPr lang="en-US" dirty="0"/>
              <a:t>QC not believed to be able to solve </a:t>
            </a:r>
            <a:br>
              <a:rPr lang="en-US" dirty="0"/>
            </a:br>
            <a:r>
              <a:rPr lang="en-US" dirty="0"/>
              <a:t>NP items</a:t>
            </a:r>
          </a:p>
        </p:txBody>
      </p:sp>
      <p:sp>
        <p:nvSpPr>
          <p:cNvPr id="5" name="Slide Number Placeholder 4">
            <a:extLst>
              <a:ext uri="{FF2B5EF4-FFF2-40B4-BE49-F238E27FC236}">
                <a16:creationId xmlns:a16="http://schemas.microsoft.com/office/drawing/2014/main" id="{5452F88E-B077-46B3-8DE0-843F1ADBF204}"/>
              </a:ext>
            </a:extLst>
          </p:cNvPr>
          <p:cNvSpPr>
            <a:spLocks noGrp="1"/>
          </p:cNvSpPr>
          <p:nvPr>
            <p:ph type="sldNum" sz="quarter" idx="12"/>
          </p:nvPr>
        </p:nvSpPr>
        <p:spPr/>
        <p:txBody>
          <a:bodyPr/>
          <a:lstStyle/>
          <a:p>
            <a:fld id="{AD3AD722-C68C-4062-BB20-135BAD822FA7}" type="slidenum">
              <a:rPr lang="en-US" smtClean="0"/>
              <a:pPr/>
              <a:t>29</a:t>
            </a:fld>
            <a:r>
              <a:rPr lang="en-US"/>
              <a:t>/42</a:t>
            </a:r>
            <a:endParaRPr lang="en-US" dirty="0"/>
          </a:p>
        </p:txBody>
      </p:sp>
      <p:pic>
        <p:nvPicPr>
          <p:cNvPr id="6" name="Picture 5" descr="518px-BQP_complexity_class_diagram">
            <a:extLst>
              <a:ext uri="{FF2B5EF4-FFF2-40B4-BE49-F238E27FC236}">
                <a16:creationId xmlns:a16="http://schemas.microsoft.com/office/drawing/2014/main" id="{7275EFDB-9AE6-4964-8C1A-827D475A20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7725" y="1259919"/>
            <a:ext cx="3444034" cy="27525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1331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5370C-0F39-4972-971B-A9C29E8C8470}"/>
              </a:ext>
            </a:extLst>
          </p:cNvPr>
          <p:cNvSpPr>
            <a:spLocks noGrp="1"/>
          </p:cNvSpPr>
          <p:nvPr>
            <p:ph type="title"/>
          </p:nvPr>
        </p:nvSpPr>
        <p:spPr/>
        <p:txBody>
          <a:bodyPr/>
          <a:lstStyle/>
          <a:p>
            <a:r>
              <a:rPr lang="en-US" dirty="0"/>
              <a:t>Classical Computation 1/4</a:t>
            </a:r>
          </a:p>
        </p:txBody>
      </p:sp>
      <p:sp>
        <p:nvSpPr>
          <p:cNvPr id="3" name="Content Placeholder 2">
            <a:extLst>
              <a:ext uri="{FF2B5EF4-FFF2-40B4-BE49-F238E27FC236}">
                <a16:creationId xmlns:a16="http://schemas.microsoft.com/office/drawing/2014/main" id="{CDF285D4-146F-4FE9-BAE6-89D6A3BD4AC7}"/>
              </a:ext>
            </a:extLst>
          </p:cNvPr>
          <p:cNvSpPr>
            <a:spLocks noGrp="1"/>
          </p:cNvSpPr>
          <p:nvPr>
            <p:ph idx="1"/>
          </p:nvPr>
        </p:nvSpPr>
        <p:spPr/>
        <p:txBody>
          <a:bodyPr>
            <a:normAutofit/>
          </a:bodyPr>
          <a:lstStyle/>
          <a:p>
            <a:r>
              <a:rPr lang="en-US" dirty="0"/>
              <a:t>Computation is rooted in “what can be done mechanically..”</a:t>
            </a:r>
          </a:p>
          <a:p>
            <a:r>
              <a:rPr lang="en-US" dirty="0"/>
              <a:t>David Hilbert posed 23 math problems in 1900</a:t>
            </a:r>
          </a:p>
          <a:p>
            <a:pPr lvl="1"/>
            <a:r>
              <a:rPr lang="en-US" dirty="0"/>
              <a:t>#10 – find an </a:t>
            </a:r>
            <a:r>
              <a:rPr lang="en-US" b="1" dirty="0"/>
              <a:t>algorithm</a:t>
            </a:r>
            <a:r>
              <a:rPr lang="en-US" dirty="0"/>
              <a:t> for Diophantine Equations</a:t>
            </a:r>
          </a:p>
          <a:p>
            <a:pPr lvl="2"/>
            <a:r>
              <a:rPr lang="en-US" dirty="0"/>
              <a:t>Shown impossible in 1970</a:t>
            </a:r>
          </a:p>
          <a:p>
            <a:r>
              <a:rPr lang="en-US" dirty="0"/>
              <a:t>Turing, 1936, working on #10</a:t>
            </a:r>
          </a:p>
          <a:p>
            <a:pPr lvl="1"/>
            <a:r>
              <a:rPr lang="en-US" dirty="0"/>
              <a:t>“On computable numbers…”</a:t>
            </a:r>
          </a:p>
          <a:p>
            <a:pPr lvl="1"/>
            <a:r>
              <a:rPr lang="en-US" dirty="0"/>
              <a:t>Turing machine, </a:t>
            </a:r>
            <a:r>
              <a:rPr lang="en-US" b="1" dirty="0"/>
              <a:t>UTM</a:t>
            </a:r>
          </a:p>
          <a:p>
            <a:pPr lvl="1"/>
            <a:r>
              <a:rPr lang="en-US" dirty="0"/>
              <a:t>Halting problem (Turing Hierarchy)</a:t>
            </a:r>
          </a:p>
          <a:p>
            <a:r>
              <a:rPr lang="en-US" dirty="0"/>
              <a:t>Church, 1936, on #10, lambda calculus</a:t>
            </a:r>
          </a:p>
          <a:p>
            <a:pPr lvl="1"/>
            <a:r>
              <a:rPr lang="en-US" dirty="0"/>
              <a:t>Lives in functional programming</a:t>
            </a:r>
          </a:p>
          <a:p>
            <a:endParaRPr lang="en-US" dirty="0"/>
          </a:p>
        </p:txBody>
      </p:sp>
      <p:sp>
        <p:nvSpPr>
          <p:cNvPr id="13" name="Slide Number Placeholder 12">
            <a:extLst>
              <a:ext uri="{FF2B5EF4-FFF2-40B4-BE49-F238E27FC236}">
                <a16:creationId xmlns:a16="http://schemas.microsoft.com/office/drawing/2014/main" id="{C21F4C95-FDAA-420B-8DA5-2CCA4B3B2B64}"/>
              </a:ext>
            </a:extLst>
          </p:cNvPr>
          <p:cNvSpPr>
            <a:spLocks noGrp="1"/>
          </p:cNvSpPr>
          <p:nvPr>
            <p:ph type="sldNum" sz="quarter" idx="12"/>
          </p:nvPr>
        </p:nvSpPr>
        <p:spPr/>
        <p:txBody>
          <a:bodyPr/>
          <a:lstStyle/>
          <a:p>
            <a:fld id="{AD3AD722-C68C-4062-BB20-135BAD822FA7}" type="slidenum">
              <a:rPr lang="en-US" smtClean="0"/>
              <a:pPr/>
              <a:t>3</a:t>
            </a:fld>
            <a:r>
              <a:rPr lang="en-US"/>
              <a:t>/42</a:t>
            </a:r>
            <a:endParaRPr lang="en-US" dirty="0"/>
          </a:p>
        </p:txBody>
      </p:sp>
      <p:pic>
        <p:nvPicPr>
          <p:cNvPr id="5" name="Picture 4">
            <a:extLst>
              <a:ext uri="{FF2B5EF4-FFF2-40B4-BE49-F238E27FC236}">
                <a16:creationId xmlns:a16="http://schemas.microsoft.com/office/drawing/2014/main" id="{9A5649AD-FF2F-48FD-8710-6EA217AD54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59973" y="395661"/>
            <a:ext cx="1232695" cy="1669741"/>
          </a:xfrm>
          <a:prstGeom prst="rect">
            <a:avLst/>
          </a:prstGeom>
        </p:spPr>
      </p:pic>
      <p:pic>
        <p:nvPicPr>
          <p:cNvPr id="6" name="Graphic 5">
            <a:extLst>
              <a:ext uri="{FF2B5EF4-FFF2-40B4-BE49-F238E27FC236}">
                <a16:creationId xmlns:a16="http://schemas.microsoft.com/office/drawing/2014/main" id="{AE582359-F169-44CE-ACF6-A5020B33B09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82565" y="2136672"/>
            <a:ext cx="2440985" cy="3175440"/>
          </a:xfrm>
          <a:prstGeom prst="rect">
            <a:avLst/>
          </a:prstGeom>
        </p:spPr>
      </p:pic>
      <p:pic>
        <p:nvPicPr>
          <p:cNvPr id="8" name="Picture 7">
            <a:extLst>
              <a:ext uri="{FF2B5EF4-FFF2-40B4-BE49-F238E27FC236}">
                <a16:creationId xmlns:a16="http://schemas.microsoft.com/office/drawing/2014/main" id="{73D60640-32A5-4797-ACCA-7D9B750B00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59973" y="2285359"/>
            <a:ext cx="1232695" cy="1675345"/>
          </a:xfrm>
          <a:prstGeom prst="rect">
            <a:avLst/>
          </a:prstGeom>
        </p:spPr>
      </p:pic>
      <p:pic>
        <p:nvPicPr>
          <p:cNvPr id="9" name="Picture 8">
            <a:extLst>
              <a:ext uri="{FF2B5EF4-FFF2-40B4-BE49-F238E27FC236}">
                <a16:creationId xmlns:a16="http://schemas.microsoft.com/office/drawing/2014/main" id="{30514B38-630E-46D3-986F-2ED211D8A91F}"/>
              </a:ext>
            </a:extLst>
          </p:cNvPr>
          <p:cNvPicPr>
            <a:picLocks noChangeAspect="1"/>
          </p:cNvPicPr>
          <p:nvPr/>
        </p:nvPicPr>
        <p:blipFill>
          <a:blip r:embed="rId7"/>
          <a:stretch>
            <a:fillRect/>
          </a:stretch>
        </p:blipFill>
        <p:spPr>
          <a:xfrm>
            <a:off x="7064244" y="5345719"/>
            <a:ext cx="2162464" cy="1399977"/>
          </a:xfrm>
          <a:prstGeom prst="rect">
            <a:avLst/>
          </a:prstGeom>
        </p:spPr>
      </p:pic>
      <p:pic>
        <p:nvPicPr>
          <p:cNvPr id="11" name="Picture 10">
            <a:extLst>
              <a:ext uri="{FF2B5EF4-FFF2-40B4-BE49-F238E27FC236}">
                <a16:creationId xmlns:a16="http://schemas.microsoft.com/office/drawing/2014/main" id="{681F2A7A-7E0F-47EA-9740-3071A282768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59973" y="4052777"/>
            <a:ext cx="1249466" cy="1669741"/>
          </a:xfrm>
          <a:prstGeom prst="rect">
            <a:avLst/>
          </a:prstGeom>
        </p:spPr>
      </p:pic>
      <p:pic>
        <p:nvPicPr>
          <p:cNvPr id="14" name="Picture 13">
            <a:extLst>
              <a:ext uri="{FF2B5EF4-FFF2-40B4-BE49-F238E27FC236}">
                <a16:creationId xmlns:a16="http://schemas.microsoft.com/office/drawing/2014/main" id="{24F38844-EEF9-4571-B0ED-A80D3F351946}"/>
              </a:ext>
            </a:extLst>
          </p:cNvPr>
          <p:cNvPicPr>
            <a:picLocks noChangeAspect="1"/>
          </p:cNvPicPr>
          <p:nvPr/>
        </p:nvPicPr>
        <p:blipFill>
          <a:blip r:embed="rId9"/>
          <a:stretch>
            <a:fillRect/>
          </a:stretch>
        </p:blipFill>
        <p:spPr>
          <a:xfrm>
            <a:off x="9404179" y="5767227"/>
            <a:ext cx="2166254" cy="819471"/>
          </a:xfrm>
          <a:prstGeom prst="rect">
            <a:avLst/>
          </a:prstGeom>
        </p:spPr>
      </p:pic>
    </p:spTree>
    <p:extLst>
      <p:ext uri="{BB962C8B-B14F-4D97-AF65-F5344CB8AC3E}">
        <p14:creationId xmlns:p14="http://schemas.microsoft.com/office/powerpoint/2010/main" val="34517794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6DC27-2C4E-452A-A10E-76A771A8E878}"/>
              </a:ext>
            </a:extLst>
          </p:cNvPr>
          <p:cNvSpPr>
            <a:spLocks noGrp="1"/>
          </p:cNvSpPr>
          <p:nvPr>
            <p:ph type="title"/>
          </p:nvPr>
        </p:nvSpPr>
        <p:spPr/>
        <p:txBody>
          <a:bodyPr>
            <a:normAutofit/>
          </a:bodyPr>
          <a:lstStyle/>
          <a:p>
            <a:r>
              <a:rPr lang="en-US" dirty="0"/>
              <a:t>Advanced Quantum Computing 2/5</a:t>
            </a:r>
          </a:p>
        </p:txBody>
      </p:sp>
      <p:sp>
        <p:nvSpPr>
          <p:cNvPr id="3" name="Content Placeholder 2">
            <a:extLst>
              <a:ext uri="{FF2B5EF4-FFF2-40B4-BE49-F238E27FC236}">
                <a16:creationId xmlns:a16="http://schemas.microsoft.com/office/drawing/2014/main" id="{FB9EEAEB-8423-4955-9F82-35DD95DFC741}"/>
              </a:ext>
            </a:extLst>
          </p:cNvPr>
          <p:cNvSpPr>
            <a:spLocks noGrp="1"/>
          </p:cNvSpPr>
          <p:nvPr>
            <p:ph idx="1"/>
          </p:nvPr>
        </p:nvSpPr>
        <p:spPr/>
        <p:txBody>
          <a:bodyPr>
            <a:normAutofit/>
          </a:bodyPr>
          <a:lstStyle/>
          <a:p>
            <a:r>
              <a:rPr lang="en-US" dirty="0"/>
              <a:t>QFT detects periods, similar to classical FFT</a:t>
            </a:r>
          </a:p>
          <a:p>
            <a:pPr lvl="1"/>
            <a:r>
              <a:rPr lang="en-US" dirty="0"/>
              <a:t>Shor exploited this for factoring</a:t>
            </a:r>
          </a:p>
          <a:p>
            <a:pPr lvl="1"/>
            <a:r>
              <a:rPr lang="en-US" dirty="0"/>
              <a:t>QFT (and FFT) can be applied over arbitrary abstract groups</a:t>
            </a:r>
          </a:p>
          <a:p>
            <a:pPr lvl="1"/>
            <a:r>
              <a:rPr lang="en-US" dirty="0"/>
              <a:t>Same finding idea breaks all Discrete Log Problem (DLP) crypto, like ECC</a:t>
            </a:r>
          </a:p>
          <a:p>
            <a:pPr lvl="1"/>
            <a:endParaRPr lang="en-US" dirty="0"/>
          </a:p>
          <a:p>
            <a:r>
              <a:rPr lang="en-US" dirty="0"/>
              <a:t>QFT generalizes to Hidden Subgroup Problem (HSP)</a:t>
            </a:r>
          </a:p>
          <a:p>
            <a:pPr lvl="1"/>
            <a:r>
              <a:rPr lang="en-US" dirty="0"/>
              <a:t>Uses period finding to reconstruct </a:t>
            </a:r>
            <a:r>
              <a:rPr lang="en-US" dirty="0" err="1"/>
              <a:t>strucutre</a:t>
            </a:r>
            <a:r>
              <a:rPr lang="en-US" dirty="0"/>
              <a:t>.</a:t>
            </a:r>
          </a:p>
          <a:p>
            <a:pPr lvl="1"/>
            <a:r>
              <a:rPr lang="en-US" dirty="0"/>
              <a:t>Determine generators for a subgroup hidden behind a function via sampling</a:t>
            </a:r>
          </a:p>
        </p:txBody>
      </p:sp>
      <p:sp>
        <p:nvSpPr>
          <p:cNvPr id="5" name="Slide Number Placeholder 4">
            <a:extLst>
              <a:ext uri="{FF2B5EF4-FFF2-40B4-BE49-F238E27FC236}">
                <a16:creationId xmlns:a16="http://schemas.microsoft.com/office/drawing/2014/main" id="{63964FD2-FE08-4D71-BC51-CF85599DFA70}"/>
              </a:ext>
            </a:extLst>
          </p:cNvPr>
          <p:cNvSpPr>
            <a:spLocks noGrp="1"/>
          </p:cNvSpPr>
          <p:nvPr>
            <p:ph type="sldNum" sz="quarter" idx="12"/>
          </p:nvPr>
        </p:nvSpPr>
        <p:spPr/>
        <p:txBody>
          <a:bodyPr/>
          <a:lstStyle/>
          <a:p>
            <a:fld id="{AD3AD722-C68C-4062-BB20-135BAD822FA7}" type="slidenum">
              <a:rPr lang="en-US" smtClean="0"/>
              <a:pPr/>
              <a:t>30</a:t>
            </a:fld>
            <a:r>
              <a:rPr lang="en-US"/>
              <a:t>/42</a:t>
            </a:r>
            <a:endParaRPr lang="en-US" dirty="0"/>
          </a:p>
        </p:txBody>
      </p:sp>
    </p:spTree>
    <p:extLst>
      <p:ext uri="{BB962C8B-B14F-4D97-AF65-F5344CB8AC3E}">
        <p14:creationId xmlns:p14="http://schemas.microsoft.com/office/powerpoint/2010/main" val="38050577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6DC27-2C4E-452A-A10E-76A771A8E878}"/>
              </a:ext>
            </a:extLst>
          </p:cNvPr>
          <p:cNvSpPr>
            <a:spLocks noGrp="1"/>
          </p:cNvSpPr>
          <p:nvPr>
            <p:ph type="title"/>
          </p:nvPr>
        </p:nvSpPr>
        <p:spPr/>
        <p:txBody>
          <a:bodyPr/>
          <a:lstStyle/>
          <a:p>
            <a:r>
              <a:rPr lang="en-US" dirty="0"/>
              <a:t>Advanced Quantum Computing 3/5</a:t>
            </a:r>
          </a:p>
        </p:txBody>
      </p:sp>
      <p:sp>
        <p:nvSpPr>
          <p:cNvPr id="3" name="Content Placeholder 2">
            <a:extLst>
              <a:ext uri="{FF2B5EF4-FFF2-40B4-BE49-F238E27FC236}">
                <a16:creationId xmlns:a16="http://schemas.microsoft.com/office/drawing/2014/main" id="{FB9EEAEB-8423-4955-9F82-35DD95DFC741}"/>
              </a:ext>
            </a:extLst>
          </p:cNvPr>
          <p:cNvSpPr>
            <a:spLocks noGrp="1"/>
          </p:cNvSpPr>
          <p:nvPr>
            <p:ph idx="1"/>
          </p:nvPr>
        </p:nvSpPr>
        <p:spPr/>
        <p:txBody>
          <a:bodyPr>
            <a:normAutofit/>
          </a:bodyPr>
          <a:lstStyle/>
          <a:p>
            <a:r>
              <a:rPr lang="en-US" dirty="0"/>
              <a:t>Graph isomorphism</a:t>
            </a:r>
          </a:p>
          <a:p>
            <a:pPr lvl="1"/>
            <a:r>
              <a:rPr lang="en-US" dirty="0"/>
              <a:t>Are two graphs the same?</a:t>
            </a:r>
          </a:p>
          <a:p>
            <a:pPr lvl="1"/>
            <a:r>
              <a:rPr lang="en-US" dirty="0"/>
              <a:t>Unknown if in P or NP-complete</a:t>
            </a:r>
          </a:p>
          <a:p>
            <a:pPr lvl="1"/>
            <a:r>
              <a:rPr lang="en-US" dirty="0"/>
              <a:t>Seems QC not able to solve </a:t>
            </a:r>
          </a:p>
          <a:p>
            <a:r>
              <a:rPr lang="en-US" dirty="0"/>
              <a:t>Shortest vector problem (SVP)</a:t>
            </a:r>
          </a:p>
          <a:p>
            <a:pPr lvl="1"/>
            <a:r>
              <a:rPr lang="en-US" dirty="0"/>
              <a:t>Useful in many applications</a:t>
            </a:r>
          </a:p>
          <a:p>
            <a:pPr lvl="1"/>
            <a:r>
              <a:rPr lang="en-US" dirty="0"/>
              <a:t>Crypto</a:t>
            </a:r>
            <a:br>
              <a:rPr lang="en-US" dirty="0"/>
            </a:br>
            <a:endParaRPr lang="en-US" dirty="0"/>
          </a:p>
        </p:txBody>
      </p:sp>
      <p:sp>
        <p:nvSpPr>
          <p:cNvPr id="5" name="Slide Number Placeholder 4">
            <a:extLst>
              <a:ext uri="{FF2B5EF4-FFF2-40B4-BE49-F238E27FC236}">
                <a16:creationId xmlns:a16="http://schemas.microsoft.com/office/drawing/2014/main" id="{44EDE8AA-5E05-40A5-A358-D0B039F87782}"/>
              </a:ext>
            </a:extLst>
          </p:cNvPr>
          <p:cNvSpPr>
            <a:spLocks noGrp="1"/>
          </p:cNvSpPr>
          <p:nvPr>
            <p:ph type="sldNum" sz="quarter" idx="12"/>
          </p:nvPr>
        </p:nvSpPr>
        <p:spPr/>
        <p:txBody>
          <a:bodyPr/>
          <a:lstStyle/>
          <a:p>
            <a:fld id="{AD3AD722-C68C-4062-BB20-135BAD822FA7}" type="slidenum">
              <a:rPr lang="en-US" smtClean="0"/>
              <a:pPr/>
              <a:t>31</a:t>
            </a:fld>
            <a:r>
              <a:rPr lang="en-US"/>
              <a:t>/42</a:t>
            </a:r>
            <a:endParaRPr lang="en-US" dirty="0"/>
          </a:p>
        </p:txBody>
      </p:sp>
      <p:pic>
        <p:nvPicPr>
          <p:cNvPr id="4" name="Picture 3">
            <a:extLst>
              <a:ext uri="{FF2B5EF4-FFF2-40B4-BE49-F238E27FC236}">
                <a16:creationId xmlns:a16="http://schemas.microsoft.com/office/drawing/2014/main" id="{81C57947-90B9-4ADC-8362-161FC6BA6F64}"/>
              </a:ext>
            </a:extLst>
          </p:cNvPr>
          <p:cNvPicPr>
            <a:picLocks noChangeAspect="1"/>
          </p:cNvPicPr>
          <p:nvPr/>
        </p:nvPicPr>
        <p:blipFill>
          <a:blip r:embed="rId2"/>
          <a:stretch>
            <a:fillRect/>
          </a:stretch>
        </p:blipFill>
        <p:spPr>
          <a:xfrm>
            <a:off x="5688005" y="2470291"/>
            <a:ext cx="5105666" cy="1797374"/>
          </a:xfrm>
          <a:prstGeom prst="rect">
            <a:avLst/>
          </a:prstGeom>
        </p:spPr>
      </p:pic>
      <p:pic>
        <p:nvPicPr>
          <p:cNvPr id="6" name="Picture 5">
            <a:extLst>
              <a:ext uri="{FF2B5EF4-FFF2-40B4-BE49-F238E27FC236}">
                <a16:creationId xmlns:a16="http://schemas.microsoft.com/office/drawing/2014/main" id="{1BEF65DF-5F6B-47EB-91E3-D89EEB618DED}"/>
              </a:ext>
            </a:extLst>
          </p:cNvPr>
          <p:cNvPicPr>
            <a:picLocks noChangeAspect="1"/>
          </p:cNvPicPr>
          <p:nvPr/>
        </p:nvPicPr>
        <p:blipFill>
          <a:blip r:embed="rId3"/>
          <a:stretch>
            <a:fillRect/>
          </a:stretch>
        </p:blipFill>
        <p:spPr>
          <a:xfrm>
            <a:off x="7142019" y="4569837"/>
            <a:ext cx="1928027" cy="990686"/>
          </a:xfrm>
          <a:prstGeom prst="rect">
            <a:avLst/>
          </a:prstGeom>
        </p:spPr>
      </p:pic>
    </p:spTree>
    <p:extLst>
      <p:ext uri="{BB962C8B-B14F-4D97-AF65-F5344CB8AC3E}">
        <p14:creationId xmlns:p14="http://schemas.microsoft.com/office/powerpoint/2010/main" val="11299025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6DC27-2C4E-452A-A10E-76A771A8E878}"/>
              </a:ext>
            </a:extLst>
          </p:cNvPr>
          <p:cNvSpPr>
            <a:spLocks noGrp="1"/>
          </p:cNvSpPr>
          <p:nvPr>
            <p:ph type="title"/>
          </p:nvPr>
        </p:nvSpPr>
        <p:spPr/>
        <p:txBody>
          <a:bodyPr/>
          <a:lstStyle/>
          <a:p>
            <a:r>
              <a:rPr lang="en-US" dirty="0"/>
              <a:t>Advanced Quantum Computing 4/5</a:t>
            </a:r>
          </a:p>
        </p:txBody>
      </p:sp>
      <p:sp>
        <p:nvSpPr>
          <p:cNvPr id="3" name="Content Placeholder 2">
            <a:extLst>
              <a:ext uri="{FF2B5EF4-FFF2-40B4-BE49-F238E27FC236}">
                <a16:creationId xmlns:a16="http://schemas.microsoft.com/office/drawing/2014/main" id="{FB9EEAEB-8423-4955-9F82-35DD95DFC741}"/>
              </a:ext>
            </a:extLst>
          </p:cNvPr>
          <p:cNvSpPr>
            <a:spLocks noGrp="1"/>
          </p:cNvSpPr>
          <p:nvPr>
            <p:ph idx="1"/>
          </p:nvPr>
        </p:nvSpPr>
        <p:spPr/>
        <p:txBody>
          <a:bodyPr>
            <a:normAutofit fontScale="92500" lnSpcReduction="10000"/>
          </a:bodyPr>
          <a:lstStyle/>
          <a:p>
            <a:r>
              <a:rPr lang="en-US" dirty="0"/>
              <a:t>Error correction</a:t>
            </a:r>
          </a:p>
          <a:p>
            <a:pPr lvl="1"/>
            <a:r>
              <a:rPr lang="en-US" dirty="0"/>
              <a:t>No-cloning prevents usual error correction codes</a:t>
            </a:r>
          </a:p>
          <a:p>
            <a:pPr lvl="1"/>
            <a:r>
              <a:rPr lang="en-US" dirty="0"/>
              <a:t>QEC uses entanglement </a:t>
            </a:r>
          </a:p>
          <a:p>
            <a:pPr lvl="1"/>
            <a:r>
              <a:rPr lang="en-US" dirty="0"/>
              <a:t>Quantum Shor code fixes one qubit in 7 for </a:t>
            </a:r>
            <a:br>
              <a:rPr lang="en-US" dirty="0"/>
            </a:br>
            <a:r>
              <a:rPr lang="en-US" dirty="0"/>
              <a:t>bit flip or sign flip or both</a:t>
            </a:r>
          </a:p>
          <a:p>
            <a:r>
              <a:rPr lang="en-US" dirty="0"/>
              <a:t>Other quantum technologies</a:t>
            </a:r>
          </a:p>
          <a:p>
            <a:pPr lvl="1"/>
            <a:r>
              <a:rPr lang="en-US" dirty="0"/>
              <a:t>Quantum cash (requires stable quantum memory)</a:t>
            </a:r>
          </a:p>
          <a:p>
            <a:pPr lvl="1"/>
            <a:r>
              <a:rPr lang="en-US" dirty="0"/>
              <a:t>Quantum Digital Signatures (requires quantum computer)</a:t>
            </a:r>
          </a:p>
          <a:p>
            <a:pPr lvl="1"/>
            <a:r>
              <a:rPr lang="en-US" dirty="0"/>
              <a:t>Quantum secret  sharing</a:t>
            </a:r>
          </a:p>
          <a:p>
            <a:pPr lvl="1"/>
            <a:r>
              <a:rPr lang="en-US" dirty="0"/>
              <a:t>Multi-party QC</a:t>
            </a:r>
          </a:p>
          <a:p>
            <a:r>
              <a:rPr lang="en-US" dirty="0"/>
              <a:t>Takeaway: limits of computation tied intricately to </a:t>
            </a:r>
            <a:br>
              <a:rPr lang="en-US" dirty="0"/>
            </a:br>
            <a:r>
              <a:rPr lang="en-US" dirty="0"/>
              <a:t>rules of the universe</a:t>
            </a:r>
          </a:p>
        </p:txBody>
      </p:sp>
      <p:sp>
        <p:nvSpPr>
          <p:cNvPr id="7" name="Slide Number Placeholder 6">
            <a:extLst>
              <a:ext uri="{FF2B5EF4-FFF2-40B4-BE49-F238E27FC236}">
                <a16:creationId xmlns:a16="http://schemas.microsoft.com/office/drawing/2014/main" id="{96DA1770-2EE3-48D5-8CFB-08F78F79F0A1}"/>
              </a:ext>
            </a:extLst>
          </p:cNvPr>
          <p:cNvSpPr>
            <a:spLocks noGrp="1"/>
          </p:cNvSpPr>
          <p:nvPr>
            <p:ph type="sldNum" sz="quarter" idx="12"/>
          </p:nvPr>
        </p:nvSpPr>
        <p:spPr/>
        <p:txBody>
          <a:bodyPr/>
          <a:lstStyle/>
          <a:p>
            <a:fld id="{AD3AD722-C68C-4062-BB20-135BAD822FA7}" type="slidenum">
              <a:rPr lang="en-US" smtClean="0"/>
              <a:pPr/>
              <a:t>32</a:t>
            </a:fld>
            <a:r>
              <a:rPr lang="en-US"/>
              <a:t>/42</a:t>
            </a:r>
            <a:endParaRPr lang="en-US" dirty="0"/>
          </a:p>
        </p:txBody>
      </p:sp>
      <p:pic>
        <p:nvPicPr>
          <p:cNvPr id="5" name="Picture 4">
            <a:extLst>
              <a:ext uri="{FF2B5EF4-FFF2-40B4-BE49-F238E27FC236}">
                <a16:creationId xmlns:a16="http://schemas.microsoft.com/office/drawing/2014/main" id="{767178B6-35F4-41F0-860B-B4E7344D9C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2819" y="1407874"/>
            <a:ext cx="2947987" cy="848117"/>
          </a:xfrm>
          <a:prstGeom prst="rect">
            <a:avLst/>
          </a:prstGeom>
        </p:spPr>
      </p:pic>
      <p:pic>
        <p:nvPicPr>
          <p:cNvPr id="8" name="Picture 7">
            <a:extLst>
              <a:ext uri="{FF2B5EF4-FFF2-40B4-BE49-F238E27FC236}">
                <a16:creationId xmlns:a16="http://schemas.microsoft.com/office/drawing/2014/main" id="{0B628CA9-C34E-4491-AB97-544736926E27}"/>
              </a:ext>
            </a:extLst>
          </p:cNvPr>
          <p:cNvPicPr>
            <a:picLocks noChangeAspect="1"/>
          </p:cNvPicPr>
          <p:nvPr/>
        </p:nvPicPr>
        <p:blipFill>
          <a:blip r:embed="rId4"/>
          <a:stretch>
            <a:fillRect/>
          </a:stretch>
        </p:blipFill>
        <p:spPr>
          <a:xfrm>
            <a:off x="7873249" y="2586961"/>
            <a:ext cx="3247557" cy="1848116"/>
          </a:xfrm>
          <a:prstGeom prst="rect">
            <a:avLst/>
          </a:prstGeom>
        </p:spPr>
      </p:pic>
    </p:spTree>
    <p:extLst>
      <p:ext uri="{BB962C8B-B14F-4D97-AF65-F5344CB8AC3E}">
        <p14:creationId xmlns:p14="http://schemas.microsoft.com/office/powerpoint/2010/main" val="5829583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6DC27-2C4E-452A-A10E-76A771A8E878}"/>
              </a:ext>
            </a:extLst>
          </p:cNvPr>
          <p:cNvSpPr>
            <a:spLocks noGrp="1"/>
          </p:cNvSpPr>
          <p:nvPr>
            <p:ph type="title"/>
          </p:nvPr>
        </p:nvSpPr>
        <p:spPr/>
        <p:txBody>
          <a:bodyPr/>
          <a:lstStyle/>
          <a:p>
            <a:r>
              <a:rPr lang="en-US" dirty="0"/>
              <a:t>Advanced Quantum Computing 5/5</a:t>
            </a:r>
          </a:p>
        </p:txBody>
      </p:sp>
      <p:sp>
        <p:nvSpPr>
          <p:cNvPr id="3" name="Content Placeholder 2">
            <a:extLst>
              <a:ext uri="{FF2B5EF4-FFF2-40B4-BE49-F238E27FC236}">
                <a16:creationId xmlns:a16="http://schemas.microsoft.com/office/drawing/2014/main" id="{FB9EEAEB-8423-4955-9F82-35DD95DFC741}"/>
              </a:ext>
            </a:extLst>
          </p:cNvPr>
          <p:cNvSpPr>
            <a:spLocks noGrp="1"/>
          </p:cNvSpPr>
          <p:nvPr>
            <p:ph idx="1"/>
          </p:nvPr>
        </p:nvSpPr>
        <p:spPr/>
        <p:txBody>
          <a:bodyPr>
            <a:normAutofit/>
          </a:bodyPr>
          <a:lstStyle/>
          <a:p>
            <a:r>
              <a:rPr lang="en-US" dirty="0"/>
              <a:t>Annealer – weakest</a:t>
            </a:r>
          </a:p>
          <a:p>
            <a:pPr lvl="1"/>
            <a:r>
              <a:rPr lang="en-US" dirty="0"/>
              <a:t>D-Wave company</a:t>
            </a:r>
          </a:p>
          <a:p>
            <a:pPr lvl="1"/>
            <a:r>
              <a:rPr lang="en-US" dirty="0"/>
              <a:t>Not really any better than classical</a:t>
            </a:r>
          </a:p>
          <a:p>
            <a:pPr lvl="1"/>
            <a:r>
              <a:rPr lang="en-US" dirty="0"/>
              <a:t>In news a lot, what Google and others have</a:t>
            </a:r>
          </a:p>
          <a:p>
            <a:r>
              <a:rPr lang="en-US" dirty="0"/>
              <a:t>Analog – stronger</a:t>
            </a:r>
          </a:p>
          <a:p>
            <a:pPr lvl="1"/>
            <a:r>
              <a:rPr lang="en-US" dirty="0"/>
              <a:t>50-100 qubits</a:t>
            </a:r>
          </a:p>
          <a:p>
            <a:pPr lvl="1"/>
            <a:r>
              <a:rPr lang="en-US" dirty="0"/>
              <a:t>Useful for some simulations</a:t>
            </a:r>
          </a:p>
          <a:p>
            <a:r>
              <a:rPr lang="en-US" dirty="0"/>
              <a:t>Universal – strongest</a:t>
            </a:r>
          </a:p>
          <a:p>
            <a:pPr lvl="1"/>
            <a:r>
              <a:rPr lang="en-US" dirty="0"/>
              <a:t>Able to compute arbitrary quantum algorithms</a:t>
            </a:r>
          </a:p>
          <a:p>
            <a:endParaRPr lang="en-US" dirty="0"/>
          </a:p>
          <a:p>
            <a:endParaRPr lang="en-US" dirty="0"/>
          </a:p>
        </p:txBody>
      </p:sp>
      <p:sp>
        <p:nvSpPr>
          <p:cNvPr id="11" name="Slide Number Placeholder 10">
            <a:extLst>
              <a:ext uri="{FF2B5EF4-FFF2-40B4-BE49-F238E27FC236}">
                <a16:creationId xmlns:a16="http://schemas.microsoft.com/office/drawing/2014/main" id="{286061D1-7487-49F0-8B52-4CBE8AC2E3FC}"/>
              </a:ext>
            </a:extLst>
          </p:cNvPr>
          <p:cNvSpPr>
            <a:spLocks noGrp="1"/>
          </p:cNvSpPr>
          <p:nvPr>
            <p:ph type="sldNum" sz="quarter" idx="12"/>
          </p:nvPr>
        </p:nvSpPr>
        <p:spPr/>
        <p:txBody>
          <a:bodyPr/>
          <a:lstStyle/>
          <a:p>
            <a:fld id="{AD3AD722-C68C-4062-BB20-135BAD822FA7}" type="slidenum">
              <a:rPr lang="en-US" smtClean="0"/>
              <a:pPr/>
              <a:t>33</a:t>
            </a:fld>
            <a:r>
              <a:rPr lang="en-US"/>
              <a:t>/42</a:t>
            </a:r>
            <a:endParaRPr lang="en-US" dirty="0"/>
          </a:p>
        </p:txBody>
      </p:sp>
      <p:grpSp>
        <p:nvGrpSpPr>
          <p:cNvPr id="4" name="Group 3">
            <a:extLst>
              <a:ext uri="{FF2B5EF4-FFF2-40B4-BE49-F238E27FC236}">
                <a16:creationId xmlns:a16="http://schemas.microsoft.com/office/drawing/2014/main" id="{D85C6C3A-B4F3-4765-96B5-E6A896B313B5}"/>
              </a:ext>
            </a:extLst>
          </p:cNvPr>
          <p:cNvGrpSpPr/>
          <p:nvPr/>
        </p:nvGrpSpPr>
        <p:grpSpPr>
          <a:xfrm>
            <a:off x="7373899" y="1382713"/>
            <a:ext cx="3057366" cy="5028560"/>
            <a:chOff x="7140986" y="1723004"/>
            <a:chExt cx="3057366" cy="5028560"/>
          </a:xfrm>
        </p:grpSpPr>
        <p:pic>
          <p:nvPicPr>
            <p:cNvPr id="5" name="Picture 4">
              <a:extLst>
                <a:ext uri="{FF2B5EF4-FFF2-40B4-BE49-F238E27FC236}">
                  <a16:creationId xmlns:a16="http://schemas.microsoft.com/office/drawing/2014/main" id="{2E53D9B8-D04D-4B1B-AB63-F519C6A98C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0986" y="1723004"/>
              <a:ext cx="3055437" cy="1311928"/>
            </a:xfrm>
            <a:prstGeom prst="rect">
              <a:avLst/>
            </a:prstGeom>
          </p:spPr>
        </p:pic>
        <p:pic>
          <p:nvPicPr>
            <p:cNvPr id="7" name="Picture 6">
              <a:extLst>
                <a:ext uri="{FF2B5EF4-FFF2-40B4-BE49-F238E27FC236}">
                  <a16:creationId xmlns:a16="http://schemas.microsoft.com/office/drawing/2014/main" id="{0330CBCC-9F49-41C3-BC2C-9DC5F93DFB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9842" y="3062847"/>
              <a:ext cx="3048510" cy="1520444"/>
            </a:xfrm>
            <a:prstGeom prst="rect">
              <a:avLst/>
            </a:prstGeom>
          </p:spPr>
        </p:pic>
        <p:pic>
          <p:nvPicPr>
            <p:cNvPr id="9" name="Picture 8">
              <a:extLst>
                <a:ext uri="{FF2B5EF4-FFF2-40B4-BE49-F238E27FC236}">
                  <a16:creationId xmlns:a16="http://schemas.microsoft.com/office/drawing/2014/main" id="{54D7DD8A-2A7B-45CF-8CBC-3AE2D9C077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40986" y="4611206"/>
              <a:ext cx="3048510" cy="2140358"/>
            </a:xfrm>
            <a:prstGeom prst="rect">
              <a:avLst/>
            </a:prstGeom>
          </p:spPr>
        </p:pic>
      </p:grpSp>
    </p:spTree>
    <p:extLst>
      <p:ext uri="{BB962C8B-B14F-4D97-AF65-F5344CB8AC3E}">
        <p14:creationId xmlns:p14="http://schemas.microsoft.com/office/powerpoint/2010/main" val="1105935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33FA1-1860-4C9A-956E-7871E5950BBD}"/>
              </a:ext>
            </a:extLst>
          </p:cNvPr>
          <p:cNvSpPr>
            <a:spLocks noGrp="1"/>
          </p:cNvSpPr>
          <p:nvPr>
            <p:ph type="title"/>
          </p:nvPr>
        </p:nvSpPr>
        <p:spPr/>
        <p:txBody>
          <a:bodyPr/>
          <a:lstStyle/>
          <a:p>
            <a:r>
              <a:rPr lang="en-US" dirty="0"/>
              <a:t>Quantum Security</a:t>
            </a:r>
          </a:p>
        </p:txBody>
      </p:sp>
      <p:sp>
        <p:nvSpPr>
          <p:cNvPr id="3" name="Content Placeholder 2">
            <a:extLst>
              <a:ext uri="{FF2B5EF4-FFF2-40B4-BE49-F238E27FC236}">
                <a16:creationId xmlns:a16="http://schemas.microsoft.com/office/drawing/2014/main" id="{1222C318-FE35-41D0-9311-FE3BF8CD4B4F}"/>
              </a:ext>
            </a:extLst>
          </p:cNvPr>
          <p:cNvSpPr>
            <a:spLocks noGrp="1"/>
          </p:cNvSpPr>
          <p:nvPr>
            <p:ph idx="1"/>
          </p:nvPr>
        </p:nvSpPr>
        <p:spPr/>
        <p:txBody>
          <a:bodyPr/>
          <a:lstStyle/>
          <a:p>
            <a:r>
              <a:rPr lang="en-US" dirty="0"/>
              <a:t>Quantum malware</a:t>
            </a:r>
          </a:p>
          <a:p>
            <a:endParaRPr lang="en-US" dirty="0"/>
          </a:p>
          <a:p>
            <a:r>
              <a:rPr lang="en-US" dirty="0"/>
              <a:t>Quantum virus</a:t>
            </a:r>
          </a:p>
          <a:p>
            <a:endParaRPr lang="en-US" dirty="0"/>
          </a:p>
          <a:p>
            <a:r>
              <a:rPr lang="en-US" dirty="0"/>
              <a:t>Quantum backdoor – entangled states allow new attacks at design time</a:t>
            </a:r>
          </a:p>
          <a:p>
            <a:endParaRPr lang="en-US" dirty="0"/>
          </a:p>
          <a:p>
            <a:r>
              <a:rPr lang="en-US" dirty="0"/>
              <a:t>DARPA has put a lot of R&amp;D into both sides of this arms race</a:t>
            </a:r>
          </a:p>
          <a:p>
            <a:endParaRPr lang="en-US" dirty="0"/>
          </a:p>
          <a:p>
            <a:endParaRPr lang="en-US" dirty="0"/>
          </a:p>
        </p:txBody>
      </p:sp>
      <p:sp>
        <p:nvSpPr>
          <p:cNvPr id="4" name="Slide Number Placeholder 3">
            <a:extLst>
              <a:ext uri="{FF2B5EF4-FFF2-40B4-BE49-F238E27FC236}">
                <a16:creationId xmlns:a16="http://schemas.microsoft.com/office/drawing/2014/main" id="{F702A358-DBD8-4670-82BB-D39057B913DD}"/>
              </a:ext>
            </a:extLst>
          </p:cNvPr>
          <p:cNvSpPr>
            <a:spLocks noGrp="1"/>
          </p:cNvSpPr>
          <p:nvPr>
            <p:ph type="sldNum" sz="quarter" idx="12"/>
          </p:nvPr>
        </p:nvSpPr>
        <p:spPr/>
        <p:txBody>
          <a:bodyPr/>
          <a:lstStyle/>
          <a:p>
            <a:fld id="{AD3AD722-C68C-4062-BB20-135BAD822FA7}" type="slidenum">
              <a:rPr lang="en-US" smtClean="0"/>
              <a:pPr/>
              <a:t>34</a:t>
            </a:fld>
            <a:r>
              <a:rPr lang="en-US"/>
              <a:t>/42</a:t>
            </a:r>
            <a:endParaRPr lang="en-US" dirty="0"/>
          </a:p>
        </p:txBody>
      </p:sp>
    </p:spTree>
    <p:extLst>
      <p:ext uri="{BB962C8B-B14F-4D97-AF65-F5344CB8AC3E}">
        <p14:creationId xmlns:p14="http://schemas.microsoft.com/office/powerpoint/2010/main" val="19123139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AEE86-5113-4F55-9DE0-C41B446B4E95}"/>
              </a:ext>
            </a:extLst>
          </p:cNvPr>
          <p:cNvSpPr>
            <a:spLocks noGrp="1"/>
          </p:cNvSpPr>
          <p:nvPr>
            <p:ph type="title"/>
          </p:nvPr>
        </p:nvSpPr>
        <p:spPr/>
        <p:txBody>
          <a:bodyPr/>
          <a:lstStyle/>
          <a:p>
            <a:r>
              <a:rPr lang="en-US" dirty="0"/>
              <a:t>Future of Computation 1/2</a:t>
            </a:r>
          </a:p>
        </p:txBody>
      </p:sp>
      <p:sp>
        <p:nvSpPr>
          <p:cNvPr id="3" name="Content Placeholder 2">
            <a:extLst>
              <a:ext uri="{FF2B5EF4-FFF2-40B4-BE49-F238E27FC236}">
                <a16:creationId xmlns:a16="http://schemas.microsoft.com/office/drawing/2014/main" id="{84BE02ED-6DF7-46DD-9F3C-06354D320A32}"/>
              </a:ext>
            </a:extLst>
          </p:cNvPr>
          <p:cNvSpPr>
            <a:spLocks noGrp="1"/>
          </p:cNvSpPr>
          <p:nvPr>
            <p:ph idx="1"/>
          </p:nvPr>
        </p:nvSpPr>
        <p:spPr/>
        <p:txBody>
          <a:bodyPr>
            <a:normAutofit fontScale="92500" lnSpcReduction="10000"/>
          </a:bodyPr>
          <a:lstStyle/>
          <a:p>
            <a:r>
              <a:rPr lang="en-US" dirty="0"/>
              <a:t>Speculation about using other areas of physics to affect computation</a:t>
            </a:r>
          </a:p>
          <a:p>
            <a:r>
              <a:rPr lang="en-US" dirty="0"/>
              <a:t>QM does not include (general) relativity</a:t>
            </a:r>
          </a:p>
          <a:p>
            <a:pPr lvl="1"/>
            <a:r>
              <a:rPr lang="en-US" dirty="0"/>
              <a:t>Closed Time-like Curves (CTCs) (time loops): proven if they exist, classical and quantum computers are equivalently powerful</a:t>
            </a:r>
          </a:p>
          <a:p>
            <a:pPr lvl="1"/>
            <a:r>
              <a:rPr lang="en-US" dirty="0"/>
              <a:t>Time travel not ruled out by physics, ample research into methods</a:t>
            </a:r>
          </a:p>
          <a:p>
            <a:pPr lvl="1"/>
            <a:r>
              <a:rPr lang="en-US" dirty="0"/>
              <a:t>Freedman (2000) (MSR, Fields medalist) </a:t>
            </a:r>
          </a:p>
          <a:p>
            <a:pPr lvl="2"/>
            <a:r>
              <a:rPr lang="en-US" dirty="0"/>
              <a:t>Topological Quantum Field Theory (TQFT) computation</a:t>
            </a:r>
          </a:p>
          <a:p>
            <a:pPr lvl="2"/>
            <a:endParaRPr lang="en-US" dirty="0"/>
          </a:p>
          <a:p>
            <a:r>
              <a:rPr lang="en-US" dirty="0"/>
              <a:t>Physics time-invariance leads to weird time effects</a:t>
            </a:r>
          </a:p>
          <a:p>
            <a:pPr lvl="1"/>
            <a:r>
              <a:rPr lang="en-US" dirty="0"/>
              <a:t>QFTs computed with forwards and backwards time flow to get accurate results</a:t>
            </a:r>
          </a:p>
          <a:p>
            <a:r>
              <a:rPr lang="en-US" dirty="0"/>
              <a:t>String computing</a:t>
            </a:r>
            <a:br>
              <a:rPr lang="en-US" dirty="0"/>
            </a:br>
            <a:endParaRPr lang="en-US" dirty="0"/>
          </a:p>
        </p:txBody>
      </p:sp>
      <p:sp>
        <p:nvSpPr>
          <p:cNvPr id="6" name="Slide Number Placeholder 5">
            <a:extLst>
              <a:ext uri="{FF2B5EF4-FFF2-40B4-BE49-F238E27FC236}">
                <a16:creationId xmlns:a16="http://schemas.microsoft.com/office/drawing/2014/main" id="{BD0FEE74-949B-4332-843D-FB4F46EDE223}"/>
              </a:ext>
            </a:extLst>
          </p:cNvPr>
          <p:cNvSpPr>
            <a:spLocks noGrp="1"/>
          </p:cNvSpPr>
          <p:nvPr>
            <p:ph type="sldNum" sz="quarter" idx="12"/>
          </p:nvPr>
        </p:nvSpPr>
        <p:spPr/>
        <p:txBody>
          <a:bodyPr/>
          <a:lstStyle/>
          <a:p>
            <a:fld id="{AD3AD722-C68C-4062-BB20-135BAD822FA7}" type="slidenum">
              <a:rPr lang="en-US" smtClean="0"/>
              <a:pPr/>
              <a:t>35</a:t>
            </a:fld>
            <a:r>
              <a:rPr lang="en-US"/>
              <a:t>/42</a:t>
            </a:r>
            <a:endParaRPr lang="en-US" dirty="0"/>
          </a:p>
        </p:txBody>
      </p:sp>
      <p:pic>
        <p:nvPicPr>
          <p:cNvPr id="2050" name="Picture 2" descr="Image result for freedman michael">
            <a:extLst>
              <a:ext uri="{FF2B5EF4-FFF2-40B4-BE49-F238E27FC236}">
                <a16:creationId xmlns:a16="http://schemas.microsoft.com/office/drawing/2014/main" id="{AA6C3F21-DD74-489C-962D-D31D99383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3679" y="301942"/>
            <a:ext cx="2289688" cy="152368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D3081A2-F225-446E-A976-A358D8085DC8}"/>
              </a:ext>
            </a:extLst>
          </p:cNvPr>
          <p:cNvPicPr>
            <a:picLocks noChangeAspect="1"/>
          </p:cNvPicPr>
          <p:nvPr/>
        </p:nvPicPr>
        <p:blipFill>
          <a:blip r:embed="rId4"/>
          <a:stretch>
            <a:fillRect/>
          </a:stretch>
        </p:blipFill>
        <p:spPr>
          <a:xfrm>
            <a:off x="8765440" y="3052006"/>
            <a:ext cx="3256477" cy="1480713"/>
          </a:xfrm>
          <a:prstGeom prst="rect">
            <a:avLst/>
          </a:prstGeom>
        </p:spPr>
      </p:pic>
    </p:spTree>
    <p:extLst>
      <p:ext uri="{BB962C8B-B14F-4D97-AF65-F5344CB8AC3E}">
        <p14:creationId xmlns:p14="http://schemas.microsoft.com/office/powerpoint/2010/main" val="5691345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AEE86-5113-4F55-9DE0-C41B446B4E95}"/>
              </a:ext>
            </a:extLst>
          </p:cNvPr>
          <p:cNvSpPr>
            <a:spLocks noGrp="1"/>
          </p:cNvSpPr>
          <p:nvPr>
            <p:ph type="title"/>
          </p:nvPr>
        </p:nvSpPr>
        <p:spPr/>
        <p:txBody>
          <a:bodyPr/>
          <a:lstStyle/>
          <a:p>
            <a:r>
              <a:rPr lang="en-US" dirty="0"/>
              <a:t>Future of Computation 2/2</a:t>
            </a:r>
          </a:p>
        </p:txBody>
      </p:sp>
      <p:sp>
        <p:nvSpPr>
          <p:cNvPr id="3" name="Content Placeholder 2">
            <a:extLst>
              <a:ext uri="{FF2B5EF4-FFF2-40B4-BE49-F238E27FC236}">
                <a16:creationId xmlns:a16="http://schemas.microsoft.com/office/drawing/2014/main" id="{84BE02ED-6DF7-46DD-9F3C-06354D320A32}"/>
              </a:ext>
            </a:extLst>
          </p:cNvPr>
          <p:cNvSpPr>
            <a:spLocks noGrp="1"/>
          </p:cNvSpPr>
          <p:nvPr>
            <p:ph idx="1"/>
          </p:nvPr>
        </p:nvSpPr>
        <p:spPr/>
        <p:txBody>
          <a:bodyPr>
            <a:normAutofit/>
          </a:bodyPr>
          <a:lstStyle/>
          <a:p>
            <a:r>
              <a:rPr lang="en-US" dirty="0"/>
              <a:t>NP problems can be solved efficiently if we allow non-physical items:</a:t>
            </a:r>
          </a:p>
          <a:p>
            <a:pPr lvl="1"/>
            <a:r>
              <a:rPr lang="en-US" dirty="0"/>
              <a:t>Arbitrarily small components</a:t>
            </a:r>
          </a:p>
          <a:p>
            <a:pPr lvl="1"/>
            <a:r>
              <a:rPr lang="en-US" dirty="0"/>
              <a:t>Arbitrarily accurate measurements</a:t>
            </a:r>
          </a:p>
          <a:p>
            <a:pPr lvl="1"/>
            <a:r>
              <a:rPr lang="en-US" dirty="0"/>
              <a:t>Non-local operations (can touch unlimited bits at once)</a:t>
            </a:r>
          </a:p>
          <a:p>
            <a:pPr lvl="1"/>
            <a:endParaRPr lang="en-US" dirty="0"/>
          </a:p>
          <a:p>
            <a:r>
              <a:rPr lang="en-US" dirty="0"/>
              <a:t>Ex: chaos computers: multiply small effects to large measurable ones</a:t>
            </a:r>
          </a:p>
          <a:p>
            <a:endParaRPr lang="en-US" dirty="0"/>
          </a:p>
          <a:p>
            <a:r>
              <a:rPr lang="en-US" dirty="0"/>
              <a:t>Other approaches:</a:t>
            </a:r>
          </a:p>
          <a:p>
            <a:pPr lvl="1"/>
            <a:r>
              <a:rPr lang="en-US" dirty="0"/>
              <a:t>Photonics, spintronics, DNA computing, biological computing </a:t>
            </a:r>
          </a:p>
          <a:p>
            <a:pPr lvl="1"/>
            <a:endParaRPr lang="en-US" dirty="0"/>
          </a:p>
          <a:p>
            <a:endParaRPr lang="en-US" dirty="0"/>
          </a:p>
        </p:txBody>
      </p:sp>
      <p:sp>
        <p:nvSpPr>
          <p:cNvPr id="5" name="Slide Number Placeholder 4">
            <a:extLst>
              <a:ext uri="{FF2B5EF4-FFF2-40B4-BE49-F238E27FC236}">
                <a16:creationId xmlns:a16="http://schemas.microsoft.com/office/drawing/2014/main" id="{5B8BD457-DA28-4391-B452-14B9F4B39E10}"/>
              </a:ext>
            </a:extLst>
          </p:cNvPr>
          <p:cNvSpPr>
            <a:spLocks noGrp="1"/>
          </p:cNvSpPr>
          <p:nvPr>
            <p:ph type="sldNum" sz="quarter" idx="12"/>
          </p:nvPr>
        </p:nvSpPr>
        <p:spPr/>
        <p:txBody>
          <a:bodyPr/>
          <a:lstStyle/>
          <a:p>
            <a:fld id="{AD3AD722-C68C-4062-BB20-135BAD822FA7}" type="slidenum">
              <a:rPr lang="en-US" smtClean="0"/>
              <a:pPr/>
              <a:t>36</a:t>
            </a:fld>
            <a:r>
              <a:rPr lang="en-US"/>
              <a:t>/42</a:t>
            </a:r>
            <a:endParaRPr lang="en-US" dirty="0"/>
          </a:p>
        </p:txBody>
      </p:sp>
    </p:spTree>
    <p:extLst>
      <p:ext uri="{BB962C8B-B14F-4D97-AF65-F5344CB8AC3E}">
        <p14:creationId xmlns:p14="http://schemas.microsoft.com/office/powerpoint/2010/main" val="34937452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AEE86-5113-4F55-9DE0-C41B446B4E95}"/>
              </a:ext>
            </a:extLst>
          </p:cNvPr>
          <p:cNvSpPr>
            <a:spLocks noGrp="1"/>
          </p:cNvSpPr>
          <p:nvPr>
            <p:ph type="title"/>
          </p:nvPr>
        </p:nvSpPr>
        <p:spPr/>
        <p:txBody>
          <a:bodyPr/>
          <a:lstStyle/>
          <a:p>
            <a:r>
              <a:rPr lang="en-US" dirty="0"/>
              <a:t>The Nature of Reality 1/3</a:t>
            </a:r>
          </a:p>
        </p:txBody>
      </p:sp>
      <p:sp>
        <p:nvSpPr>
          <p:cNvPr id="3" name="Content Placeholder 2">
            <a:extLst>
              <a:ext uri="{FF2B5EF4-FFF2-40B4-BE49-F238E27FC236}">
                <a16:creationId xmlns:a16="http://schemas.microsoft.com/office/drawing/2014/main" id="{84BE02ED-6DF7-46DD-9F3C-06354D320A32}"/>
              </a:ext>
            </a:extLst>
          </p:cNvPr>
          <p:cNvSpPr>
            <a:spLocks noGrp="1"/>
          </p:cNvSpPr>
          <p:nvPr>
            <p:ph idx="1"/>
          </p:nvPr>
        </p:nvSpPr>
        <p:spPr/>
        <p:txBody>
          <a:bodyPr>
            <a:normAutofit fontScale="92500" lnSpcReduction="10000"/>
          </a:bodyPr>
          <a:lstStyle/>
          <a:p>
            <a:r>
              <a:rPr lang="en-US" dirty="0"/>
              <a:t>Many strands of computation and physics point to…</a:t>
            </a:r>
          </a:p>
          <a:p>
            <a:pPr lvl="1"/>
            <a:r>
              <a:rPr lang="en-US" dirty="0"/>
              <a:t>The universe can be conceived as the output of a deterministic </a:t>
            </a:r>
            <a:br>
              <a:rPr lang="en-US" dirty="0"/>
            </a:br>
            <a:r>
              <a:rPr lang="en-US" dirty="0"/>
              <a:t>or probabilistic computer program</a:t>
            </a:r>
          </a:p>
          <a:p>
            <a:pPr lvl="1"/>
            <a:r>
              <a:rPr lang="en-US" dirty="0"/>
              <a:t>Area called “Digital Physics”</a:t>
            </a:r>
          </a:p>
          <a:p>
            <a:r>
              <a:rPr lang="en-US" dirty="0"/>
              <a:t>Computation must be compatible with principles of </a:t>
            </a:r>
          </a:p>
          <a:p>
            <a:pPr lvl="1"/>
            <a:r>
              <a:rPr lang="en-US" dirty="0"/>
              <a:t>Information theory</a:t>
            </a:r>
          </a:p>
          <a:p>
            <a:pPr lvl="1"/>
            <a:r>
              <a:rPr lang="en-US" dirty="0"/>
              <a:t>Statistical thermodynamics</a:t>
            </a:r>
          </a:p>
          <a:p>
            <a:pPr lvl="2"/>
            <a:r>
              <a:rPr lang="en-US" dirty="0"/>
              <a:t>Stat mech now recast as information theory</a:t>
            </a:r>
          </a:p>
          <a:p>
            <a:pPr lvl="1"/>
            <a:r>
              <a:rPr lang="en-US" dirty="0"/>
              <a:t>Quantum mechanics</a:t>
            </a:r>
          </a:p>
          <a:p>
            <a:r>
              <a:rPr lang="en-US" dirty="0"/>
              <a:t>Computation, computational complexity, etc. may be as fundamental </a:t>
            </a:r>
            <a:br>
              <a:rPr lang="en-US" dirty="0"/>
            </a:br>
            <a:r>
              <a:rPr lang="en-US" dirty="0"/>
              <a:t>as physics. It’s becoming more and more apparent they’re deeply </a:t>
            </a:r>
            <a:br>
              <a:rPr lang="en-US" dirty="0"/>
            </a:br>
            <a:r>
              <a:rPr lang="en-US" dirty="0"/>
              <a:t>intertwined</a:t>
            </a:r>
          </a:p>
        </p:txBody>
      </p:sp>
      <p:sp>
        <p:nvSpPr>
          <p:cNvPr id="5" name="Slide Number Placeholder 4">
            <a:extLst>
              <a:ext uri="{FF2B5EF4-FFF2-40B4-BE49-F238E27FC236}">
                <a16:creationId xmlns:a16="http://schemas.microsoft.com/office/drawing/2014/main" id="{DEE087B6-253D-4968-8DE6-F5C986D52353}"/>
              </a:ext>
            </a:extLst>
          </p:cNvPr>
          <p:cNvSpPr>
            <a:spLocks noGrp="1"/>
          </p:cNvSpPr>
          <p:nvPr>
            <p:ph type="sldNum" sz="quarter" idx="12"/>
          </p:nvPr>
        </p:nvSpPr>
        <p:spPr/>
        <p:txBody>
          <a:bodyPr/>
          <a:lstStyle/>
          <a:p>
            <a:fld id="{AD3AD722-C68C-4062-BB20-135BAD822FA7}" type="slidenum">
              <a:rPr lang="en-US" smtClean="0"/>
              <a:pPr/>
              <a:t>37</a:t>
            </a:fld>
            <a:r>
              <a:rPr lang="en-US"/>
              <a:t>/42</a:t>
            </a:r>
            <a:endParaRPr lang="en-US" dirty="0"/>
          </a:p>
        </p:txBody>
      </p:sp>
      <p:pic>
        <p:nvPicPr>
          <p:cNvPr id="6" name="Picture 5">
            <a:extLst>
              <a:ext uri="{FF2B5EF4-FFF2-40B4-BE49-F238E27FC236}">
                <a16:creationId xmlns:a16="http://schemas.microsoft.com/office/drawing/2014/main" id="{718C230C-34AE-4D95-A95B-7F816E54EC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6910" y="3118531"/>
            <a:ext cx="1460500" cy="1905000"/>
          </a:xfrm>
          <a:prstGeom prst="rect">
            <a:avLst/>
          </a:prstGeom>
        </p:spPr>
      </p:pic>
      <p:sp>
        <p:nvSpPr>
          <p:cNvPr id="4" name="TextBox 3">
            <a:extLst>
              <a:ext uri="{FF2B5EF4-FFF2-40B4-BE49-F238E27FC236}">
                <a16:creationId xmlns:a16="http://schemas.microsoft.com/office/drawing/2014/main" id="{E94668FA-FC2C-4374-A0AA-2EFB6C238735}"/>
              </a:ext>
            </a:extLst>
          </p:cNvPr>
          <p:cNvSpPr txBox="1"/>
          <p:nvPr/>
        </p:nvSpPr>
        <p:spPr>
          <a:xfrm>
            <a:off x="8711381" y="1268360"/>
            <a:ext cx="3115529" cy="1200329"/>
          </a:xfrm>
          <a:prstGeom prst="rect">
            <a:avLst/>
          </a:prstGeom>
          <a:noFill/>
        </p:spPr>
        <p:txBody>
          <a:bodyPr wrap="square" rtlCol="0">
            <a:spAutoFit/>
          </a:bodyPr>
          <a:lstStyle/>
          <a:p>
            <a:r>
              <a:rPr lang="en-US" dirty="0"/>
              <a:t>The most incomprehensible thing about the universe is that it is comprehensible.</a:t>
            </a:r>
          </a:p>
          <a:p>
            <a:r>
              <a:rPr lang="en-US" dirty="0"/>
              <a:t>- Einstein</a:t>
            </a:r>
          </a:p>
        </p:txBody>
      </p:sp>
    </p:spTree>
    <p:extLst>
      <p:ext uri="{BB962C8B-B14F-4D97-AF65-F5344CB8AC3E}">
        <p14:creationId xmlns:p14="http://schemas.microsoft.com/office/powerpoint/2010/main" val="13256531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80148-24B6-44C9-B812-A266BAE3F40F}"/>
              </a:ext>
            </a:extLst>
          </p:cNvPr>
          <p:cNvSpPr>
            <a:spLocks noGrp="1"/>
          </p:cNvSpPr>
          <p:nvPr>
            <p:ph type="title"/>
          </p:nvPr>
        </p:nvSpPr>
        <p:spPr/>
        <p:txBody>
          <a:bodyPr/>
          <a:lstStyle/>
          <a:p>
            <a:r>
              <a:rPr lang="en-US" dirty="0"/>
              <a:t>The Nature of Reality 2/3</a:t>
            </a:r>
          </a:p>
        </p:txBody>
      </p:sp>
      <p:sp>
        <p:nvSpPr>
          <p:cNvPr id="3" name="Content Placeholder 2">
            <a:extLst>
              <a:ext uri="{FF2B5EF4-FFF2-40B4-BE49-F238E27FC236}">
                <a16:creationId xmlns:a16="http://schemas.microsoft.com/office/drawing/2014/main" id="{EB6D2E0A-1140-4B04-8C3E-49CC22D1A369}"/>
              </a:ext>
            </a:extLst>
          </p:cNvPr>
          <p:cNvSpPr>
            <a:spLocks noGrp="1"/>
          </p:cNvSpPr>
          <p:nvPr>
            <p:ph idx="1"/>
          </p:nvPr>
        </p:nvSpPr>
        <p:spPr/>
        <p:txBody>
          <a:bodyPr>
            <a:normAutofit fontScale="70000" lnSpcReduction="20000"/>
          </a:bodyPr>
          <a:lstStyle/>
          <a:p>
            <a:r>
              <a:rPr lang="en-US" dirty="0"/>
              <a:t>Disclaimer: what follows is quite speculative, but has some really big names in science in it</a:t>
            </a:r>
          </a:p>
          <a:p>
            <a:r>
              <a:rPr lang="en-US" dirty="0"/>
              <a:t>Unreasonable Effectiveness of Mathematics in the Natural Sciences</a:t>
            </a:r>
          </a:p>
          <a:p>
            <a:pPr lvl="1"/>
            <a:r>
              <a:rPr lang="en-US" dirty="0"/>
              <a:t>Wigner, 1960, Nobel 1963 for atomic nucleus and elementary particles</a:t>
            </a:r>
          </a:p>
          <a:p>
            <a:pPr lvl="1"/>
            <a:r>
              <a:rPr lang="en-US" dirty="0"/>
              <a:t>Mathematics oddly often points to new things which are later found empirically</a:t>
            </a:r>
          </a:p>
          <a:p>
            <a:r>
              <a:rPr lang="en-US" dirty="0"/>
              <a:t>It from Bit: Wheeler, 1980s (also coined “black holes”, worked out nucleosynthesis, </a:t>
            </a:r>
            <a:br>
              <a:rPr lang="en-US" dirty="0"/>
            </a:br>
            <a:r>
              <a:rPr lang="en-US" dirty="0"/>
              <a:t>much more)</a:t>
            </a:r>
          </a:p>
          <a:p>
            <a:pPr lvl="1"/>
            <a:r>
              <a:rPr lang="en-US" dirty="0"/>
              <a:t>Information sits at the core of physics, and every "it", whether a particle or field, derives </a:t>
            </a:r>
            <a:br>
              <a:rPr lang="en-US" dirty="0"/>
            </a:br>
            <a:r>
              <a:rPr lang="en-US" dirty="0"/>
              <a:t>its existence from observations</a:t>
            </a:r>
          </a:p>
          <a:p>
            <a:pPr lvl="1"/>
            <a:r>
              <a:rPr lang="en-US" dirty="0"/>
              <a:t>Scientists may "regard the physical world as made of information, with energy and matter </a:t>
            </a:r>
            <a:br>
              <a:rPr lang="en-US" dirty="0"/>
            </a:br>
            <a:r>
              <a:rPr lang="en-US" dirty="0"/>
              <a:t>as incidentals”</a:t>
            </a:r>
          </a:p>
          <a:p>
            <a:r>
              <a:rPr lang="en-US" dirty="0"/>
              <a:t>Math led to lots of predictions (and some post-dictions) about reality: </a:t>
            </a:r>
          </a:p>
          <a:p>
            <a:pPr lvl="1"/>
            <a:r>
              <a:rPr lang="en-US" dirty="0"/>
              <a:t>Maxwell implied light</a:t>
            </a:r>
          </a:p>
          <a:p>
            <a:pPr lvl="1"/>
            <a:r>
              <a:rPr lang="en-US" dirty="0" err="1"/>
              <a:t>Noether</a:t>
            </a:r>
            <a:r>
              <a:rPr lang="en-US" dirty="0"/>
              <a:t> symmetries, positron from spin, neutrinos from mass, </a:t>
            </a:r>
          </a:p>
          <a:p>
            <a:pPr lvl="1"/>
            <a:r>
              <a:rPr lang="en-US" dirty="0"/>
              <a:t>Quark # and properties, gravity and space-time oddities, Higgs (future talk?) all from the math</a:t>
            </a:r>
          </a:p>
          <a:p>
            <a:r>
              <a:rPr lang="en-US" b="1" i="1" dirty="0">
                <a:solidFill>
                  <a:srgbClr val="FF0000"/>
                </a:solidFill>
              </a:rPr>
              <a:t>Lowest level of reality seems to be numbers evolving, nothing else underlying it all</a:t>
            </a:r>
          </a:p>
        </p:txBody>
      </p:sp>
      <p:sp>
        <p:nvSpPr>
          <p:cNvPr id="4" name="Slide Number Placeholder 3">
            <a:extLst>
              <a:ext uri="{FF2B5EF4-FFF2-40B4-BE49-F238E27FC236}">
                <a16:creationId xmlns:a16="http://schemas.microsoft.com/office/drawing/2014/main" id="{1C5E424B-5179-4C22-A053-B8D947AFFFEA}"/>
              </a:ext>
            </a:extLst>
          </p:cNvPr>
          <p:cNvSpPr>
            <a:spLocks noGrp="1"/>
          </p:cNvSpPr>
          <p:nvPr>
            <p:ph type="sldNum" sz="quarter" idx="12"/>
          </p:nvPr>
        </p:nvSpPr>
        <p:spPr/>
        <p:txBody>
          <a:bodyPr/>
          <a:lstStyle/>
          <a:p>
            <a:fld id="{AD3AD722-C68C-4062-BB20-135BAD822FA7}" type="slidenum">
              <a:rPr lang="en-US" smtClean="0"/>
              <a:pPr/>
              <a:t>38</a:t>
            </a:fld>
            <a:r>
              <a:rPr lang="en-US"/>
              <a:t>/42</a:t>
            </a:r>
            <a:endParaRPr lang="en-US" dirty="0"/>
          </a:p>
        </p:txBody>
      </p:sp>
      <p:pic>
        <p:nvPicPr>
          <p:cNvPr id="5" name="Picture 4">
            <a:extLst>
              <a:ext uri="{FF2B5EF4-FFF2-40B4-BE49-F238E27FC236}">
                <a16:creationId xmlns:a16="http://schemas.microsoft.com/office/drawing/2014/main" id="{AFCA0170-39CD-44A3-99A3-F83A2E4E7E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3920" y="2247636"/>
            <a:ext cx="1855180" cy="3532262"/>
          </a:xfrm>
          <a:prstGeom prst="rect">
            <a:avLst/>
          </a:prstGeom>
        </p:spPr>
      </p:pic>
    </p:spTree>
    <p:extLst>
      <p:ext uri="{BB962C8B-B14F-4D97-AF65-F5344CB8AC3E}">
        <p14:creationId xmlns:p14="http://schemas.microsoft.com/office/powerpoint/2010/main" val="10487222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80148-24B6-44C9-B812-A266BAE3F40F}"/>
              </a:ext>
            </a:extLst>
          </p:cNvPr>
          <p:cNvSpPr>
            <a:spLocks noGrp="1"/>
          </p:cNvSpPr>
          <p:nvPr>
            <p:ph type="title"/>
          </p:nvPr>
        </p:nvSpPr>
        <p:spPr/>
        <p:txBody>
          <a:bodyPr/>
          <a:lstStyle/>
          <a:p>
            <a:r>
              <a:rPr lang="en-US" dirty="0"/>
              <a:t>The Nature of Reality 3/3</a:t>
            </a:r>
          </a:p>
        </p:txBody>
      </p:sp>
      <p:sp>
        <p:nvSpPr>
          <p:cNvPr id="3" name="Content Placeholder 2">
            <a:extLst>
              <a:ext uri="{FF2B5EF4-FFF2-40B4-BE49-F238E27FC236}">
                <a16:creationId xmlns:a16="http://schemas.microsoft.com/office/drawing/2014/main" id="{EB6D2E0A-1140-4B04-8C3E-49CC22D1A369}"/>
              </a:ext>
            </a:extLst>
          </p:cNvPr>
          <p:cNvSpPr>
            <a:spLocks noGrp="1"/>
          </p:cNvSpPr>
          <p:nvPr>
            <p:ph idx="1"/>
          </p:nvPr>
        </p:nvSpPr>
        <p:spPr/>
        <p:txBody>
          <a:bodyPr>
            <a:normAutofit fontScale="85000" lnSpcReduction="20000"/>
          </a:bodyPr>
          <a:lstStyle/>
          <a:p>
            <a:r>
              <a:rPr lang="en-US" dirty="0"/>
              <a:t>Many think P != NP is fundamental law of universe</a:t>
            </a:r>
          </a:p>
          <a:p>
            <a:r>
              <a:rPr lang="en-US" dirty="0"/>
              <a:t>Simulation Hypothesis (Bostrom, 2003). Either:</a:t>
            </a:r>
          </a:p>
          <a:p>
            <a:pPr marL="914400" lvl="1" indent="-457200">
              <a:buAutoNum type="arabicPeriod"/>
            </a:pPr>
            <a:r>
              <a:rPr lang="en-US" dirty="0"/>
              <a:t>The fraction of human level civilizations reaching post human is very close to 0, or</a:t>
            </a:r>
          </a:p>
          <a:p>
            <a:pPr marL="914400" lvl="1" indent="-457200">
              <a:buAutoNum type="arabicPeriod"/>
            </a:pPr>
            <a:r>
              <a:rPr lang="en-US" dirty="0"/>
              <a:t>The fraction of posthuman interested in running ancestor-simulations is very close to 0, or</a:t>
            </a:r>
          </a:p>
          <a:p>
            <a:pPr marL="914400" lvl="1" indent="-457200">
              <a:buAutoNum type="arabicPeriod"/>
            </a:pPr>
            <a:r>
              <a:rPr lang="en-US" dirty="0"/>
              <a:t>The fraction of all people with our kind of experiences that are living in a sim is close to 1.</a:t>
            </a:r>
          </a:p>
          <a:p>
            <a:r>
              <a:rPr lang="en-US" dirty="0"/>
              <a:t>One set of experiments looks for computational lattice artifacts in reality:</a:t>
            </a:r>
          </a:p>
          <a:p>
            <a:pPr lvl="1"/>
            <a:r>
              <a:rPr lang="en-US" dirty="0"/>
              <a:t>2012 paper Beane, </a:t>
            </a:r>
            <a:r>
              <a:rPr lang="en-US" dirty="0" err="1"/>
              <a:t>Davoudi</a:t>
            </a:r>
            <a:r>
              <a:rPr lang="en-US" dirty="0"/>
              <a:t>, Savage – some tests to attempt, underway</a:t>
            </a:r>
          </a:p>
          <a:p>
            <a:pPr lvl="1"/>
            <a:r>
              <a:rPr lang="en-US" dirty="0"/>
              <a:t>Signatures in anisotropy of strong interactions (QCD)</a:t>
            </a:r>
          </a:p>
          <a:p>
            <a:pPr lvl="1"/>
            <a:r>
              <a:rPr lang="en-US" dirty="0"/>
              <a:t>Tests, checking QCD lattices, holographic universe</a:t>
            </a:r>
          </a:p>
          <a:p>
            <a:pPr lvl="1"/>
            <a:r>
              <a:rPr lang="en-US" dirty="0"/>
              <a:t>Hogan – some 2011 gamma ray bursts looks for holographic noise</a:t>
            </a:r>
          </a:p>
          <a:p>
            <a:pPr lvl="2"/>
            <a:r>
              <a:rPr lang="en-US" dirty="0"/>
              <a:t>As of 2011, noise is absent to a scale of 10^-48 meters.</a:t>
            </a:r>
          </a:p>
          <a:p>
            <a:pPr lvl="1"/>
            <a:r>
              <a:rPr lang="en-US" dirty="0" err="1"/>
              <a:t>Berkenstein</a:t>
            </a:r>
            <a:r>
              <a:rPr lang="en-US" dirty="0"/>
              <a:t> claims to be able to test with a tabletop experiment.</a:t>
            </a:r>
          </a:p>
          <a:p>
            <a:r>
              <a:rPr lang="en-US" dirty="0"/>
              <a:t>Free Will Theorem – Conway 2006: </a:t>
            </a:r>
          </a:p>
          <a:p>
            <a:pPr lvl="1"/>
            <a:r>
              <a:rPr lang="en-US" dirty="0"/>
              <a:t>“If we have free will so do sub-atomic particles”</a:t>
            </a:r>
          </a:p>
          <a:p>
            <a:endParaRPr lang="en-US" dirty="0"/>
          </a:p>
          <a:p>
            <a:endParaRPr lang="en-US" dirty="0"/>
          </a:p>
        </p:txBody>
      </p:sp>
      <p:sp>
        <p:nvSpPr>
          <p:cNvPr id="4" name="Slide Number Placeholder 3">
            <a:extLst>
              <a:ext uri="{FF2B5EF4-FFF2-40B4-BE49-F238E27FC236}">
                <a16:creationId xmlns:a16="http://schemas.microsoft.com/office/drawing/2014/main" id="{1C5E424B-5179-4C22-A053-B8D947AFFFEA}"/>
              </a:ext>
            </a:extLst>
          </p:cNvPr>
          <p:cNvSpPr>
            <a:spLocks noGrp="1"/>
          </p:cNvSpPr>
          <p:nvPr>
            <p:ph type="sldNum" sz="quarter" idx="12"/>
          </p:nvPr>
        </p:nvSpPr>
        <p:spPr/>
        <p:txBody>
          <a:bodyPr/>
          <a:lstStyle/>
          <a:p>
            <a:fld id="{AD3AD722-C68C-4062-BB20-135BAD822FA7}" type="slidenum">
              <a:rPr lang="en-US" smtClean="0"/>
              <a:pPr/>
              <a:t>39</a:t>
            </a:fld>
            <a:r>
              <a:rPr lang="en-US"/>
              <a:t>/42</a:t>
            </a:r>
            <a:endParaRPr lang="en-US" dirty="0"/>
          </a:p>
        </p:txBody>
      </p:sp>
    </p:spTree>
    <p:extLst>
      <p:ext uri="{BB962C8B-B14F-4D97-AF65-F5344CB8AC3E}">
        <p14:creationId xmlns:p14="http://schemas.microsoft.com/office/powerpoint/2010/main" val="955418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5370C-0F39-4972-971B-A9C29E8C8470}"/>
              </a:ext>
            </a:extLst>
          </p:cNvPr>
          <p:cNvSpPr>
            <a:spLocks noGrp="1"/>
          </p:cNvSpPr>
          <p:nvPr>
            <p:ph type="title"/>
          </p:nvPr>
        </p:nvSpPr>
        <p:spPr/>
        <p:txBody>
          <a:bodyPr/>
          <a:lstStyle/>
          <a:p>
            <a:r>
              <a:rPr lang="en-US" dirty="0"/>
              <a:t>Classical Computation 2/4</a:t>
            </a:r>
          </a:p>
        </p:txBody>
      </p:sp>
      <p:sp>
        <p:nvSpPr>
          <p:cNvPr id="3" name="Content Placeholder 2">
            <a:extLst>
              <a:ext uri="{FF2B5EF4-FFF2-40B4-BE49-F238E27FC236}">
                <a16:creationId xmlns:a16="http://schemas.microsoft.com/office/drawing/2014/main" id="{CDF285D4-146F-4FE9-BAE6-89D6A3BD4AC7}"/>
              </a:ext>
            </a:extLst>
          </p:cNvPr>
          <p:cNvSpPr>
            <a:spLocks noGrp="1"/>
          </p:cNvSpPr>
          <p:nvPr>
            <p:ph idx="1"/>
          </p:nvPr>
        </p:nvSpPr>
        <p:spPr/>
        <p:txBody>
          <a:bodyPr>
            <a:normAutofit/>
          </a:bodyPr>
          <a:lstStyle/>
          <a:p>
            <a:r>
              <a:rPr lang="en-US" dirty="0"/>
              <a:t>Church-Turing Thesis “All computers are created equal”</a:t>
            </a:r>
          </a:p>
          <a:p>
            <a:pPr lvl="1"/>
            <a:r>
              <a:rPr lang="en-US" dirty="0"/>
              <a:t>A hypothesis on the nature of computable functions</a:t>
            </a:r>
          </a:p>
          <a:p>
            <a:pPr lvl="1"/>
            <a:r>
              <a:rPr lang="en-US" dirty="0"/>
              <a:t>Proved UTM, Lambda, Gödel general recursive functions equivalent</a:t>
            </a:r>
          </a:p>
          <a:p>
            <a:pPr lvl="1"/>
            <a:r>
              <a:rPr lang="en-US" dirty="0"/>
              <a:t>Holds till now – quantum computing seems to jump to a new level</a:t>
            </a:r>
          </a:p>
          <a:p>
            <a:r>
              <a:rPr lang="en-US" dirty="0"/>
              <a:t>von Neumann Architecture, 1945</a:t>
            </a:r>
          </a:p>
          <a:p>
            <a:pPr lvl="1"/>
            <a:r>
              <a:rPr lang="en-US" dirty="0"/>
              <a:t>Showed how to put simple electronic parts together to make a </a:t>
            </a:r>
            <a:br>
              <a:rPr lang="en-US" dirty="0"/>
            </a:br>
            <a:r>
              <a:rPr lang="en-US" dirty="0"/>
              <a:t>computer</a:t>
            </a:r>
          </a:p>
          <a:p>
            <a:r>
              <a:rPr lang="en-US" dirty="0"/>
              <a:t>Limits of computation</a:t>
            </a:r>
          </a:p>
          <a:p>
            <a:pPr lvl="1"/>
            <a:r>
              <a:rPr lang="en-US" dirty="0"/>
              <a:t>Halting problem, Turing Hierarchy</a:t>
            </a:r>
          </a:p>
          <a:p>
            <a:pPr lvl="1"/>
            <a:r>
              <a:rPr lang="en-US" dirty="0"/>
              <a:t>Gödel implications?</a:t>
            </a:r>
          </a:p>
        </p:txBody>
      </p:sp>
      <p:sp>
        <p:nvSpPr>
          <p:cNvPr id="13" name="Slide Number Placeholder 12">
            <a:extLst>
              <a:ext uri="{FF2B5EF4-FFF2-40B4-BE49-F238E27FC236}">
                <a16:creationId xmlns:a16="http://schemas.microsoft.com/office/drawing/2014/main" id="{AB1FED69-BFCA-4D15-9249-ECB4117A4FB4}"/>
              </a:ext>
            </a:extLst>
          </p:cNvPr>
          <p:cNvSpPr>
            <a:spLocks noGrp="1"/>
          </p:cNvSpPr>
          <p:nvPr>
            <p:ph type="sldNum" sz="quarter" idx="12"/>
          </p:nvPr>
        </p:nvSpPr>
        <p:spPr/>
        <p:txBody>
          <a:bodyPr/>
          <a:lstStyle/>
          <a:p>
            <a:fld id="{AD3AD722-C68C-4062-BB20-135BAD822FA7}" type="slidenum">
              <a:rPr lang="en-US" smtClean="0"/>
              <a:pPr/>
              <a:t>4</a:t>
            </a:fld>
            <a:r>
              <a:rPr lang="en-US"/>
              <a:t>/42</a:t>
            </a:r>
            <a:endParaRPr lang="en-US" dirty="0"/>
          </a:p>
        </p:txBody>
      </p:sp>
      <p:pic>
        <p:nvPicPr>
          <p:cNvPr id="5" name="Picture 4">
            <a:extLst>
              <a:ext uri="{FF2B5EF4-FFF2-40B4-BE49-F238E27FC236}">
                <a16:creationId xmlns:a16="http://schemas.microsoft.com/office/drawing/2014/main" id="{A0EEBB4B-1F8A-4B38-B0FD-E185A0134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8081" y="4334143"/>
            <a:ext cx="1412614" cy="1842820"/>
          </a:xfrm>
          <a:prstGeom prst="rect">
            <a:avLst/>
          </a:prstGeom>
        </p:spPr>
      </p:pic>
      <p:pic>
        <p:nvPicPr>
          <p:cNvPr id="7" name="Picture 6">
            <a:extLst>
              <a:ext uri="{FF2B5EF4-FFF2-40B4-BE49-F238E27FC236}">
                <a16:creationId xmlns:a16="http://schemas.microsoft.com/office/drawing/2014/main" id="{CBF6BEB7-62A7-424C-80A6-BE3B85BDF7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7475" y="4334143"/>
            <a:ext cx="3185893" cy="1842820"/>
          </a:xfrm>
          <a:prstGeom prst="rect">
            <a:avLst/>
          </a:prstGeom>
        </p:spPr>
      </p:pic>
      <p:pic>
        <p:nvPicPr>
          <p:cNvPr id="15" name="Picture 14">
            <a:extLst>
              <a:ext uri="{FF2B5EF4-FFF2-40B4-BE49-F238E27FC236}">
                <a16:creationId xmlns:a16="http://schemas.microsoft.com/office/drawing/2014/main" id="{23C5E916-FA5A-4E81-AAB2-F50E6F6CC5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82200" y="858972"/>
            <a:ext cx="1301426" cy="1842820"/>
          </a:xfrm>
          <a:prstGeom prst="rect">
            <a:avLst/>
          </a:prstGeom>
        </p:spPr>
      </p:pic>
    </p:spTree>
    <p:extLst>
      <p:ext uri="{BB962C8B-B14F-4D97-AF65-F5344CB8AC3E}">
        <p14:creationId xmlns:p14="http://schemas.microsoft.com/office/powerpoint/2010/main" val="28748171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8DC3F-7B02-4EA1-975F-27DCBE1FF887}"/>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8D282D08-53F6-4D72-A76E-9B30B1D0ABD0}"/>
              </a:ext>
            </a:extLst>
          </p:cNvPr>
          <p:cNvSpPr>
            <a:spLocks noGrp="1"/>
          </p:cNvSpPr>
          <p:nvPr>
            <p:ph idx="1"/>
          </p:nvPr>
        </p:nvSpPr>
        <p:spPr/>
        <p:txBody>
          <a:bodyPr>
            <a:normAutofit/>
          </a:bodyPr>
          <a:lstStyle/>
          <a:p>
            <a:r>
              <a:rPr lang="en-US" dirty="0"/>
              <a:t>Quantum computation </a:t>
            </a:r>
          </a:p>
          <a:p>
            <a:pPr lvl="1"/>
            <a:r>
              <a:rPr lang="en-US" dirty="0"/>
              <a:t>Is NOT better at many things</a:t>
            </a:r>
          </a:p>
          <a:p>
            <a:pPr lvl="1"/>
            <a:r>
              <a:rPr lang="en-US" dirty="0"/>
              <a:t>Will NOT save Moore’s Law</a:t>
            </a:r>
          </a:p>
          <a:p>
            <a:pPr lvl="1"/>
            <a:r>
              <a:rPr lang="en-US" dirty="0"/>
              <a:t>Can NOT communicate faster than light</a:t>
            </a:r>
          </a:p>
          <a:p>
            <a:pPr lvl="1"/>
            <a:r>
              <a:rPr lang="en-US" dirty="0"/>
              <a:t>Is exponentially better at integer factoring</a:t>
            </a:r>
          </a:p>
          <a:p>
            <a:pPr lvl="1"/>
            <a:r>
              <a:rPr lang="en-US" dirty="0"/>
              <a:t>Is able to break RSA and ECC</a:t>
            </a:r>
          </a:p>
          <a:p>
            <a:pPr lvl="1"/>
            <a:r>
              <a:rPr lang="en-US" dirty="0"/>
              <a:t>Is NOT able to break all crypto</a:t>
            </a:r>
          </a:p>
          <a:p>
            <a:pPr lvl="1"/>
            <a:r>
              <a:rPr lang="en-US" dirty="0"/>
              <a:t>Is used to share secret keys securely</a:t>
            </a:r>
          </a:p>
        </p:txBody>
      </p:sp>
      <p:sp>
        <p:nvSpPr>
          <p:cNvPr id="5" name="Slide Number Placeholder 4">
            <a:extLst>
              <a:ext uri="{FF2B5EF4-FFF2-40B4-BE49-F238E27FC236}">
                <a16:creationId xmlns:a16="http://schemas.microsoft.com/office/drawing/2014/main" id="{56791831-FF5A-407F-AE61-4F4B66694D2C}"/>
              </a:ext>
            </a:extLst>
          </p:cNvPr>
          <p:cNvSpPr>
            <a:spLocks noGrp="1"/>
          </p:cNvSpPr>
          <p:nvPr>
            <p:ph type="sldNum" sz="quarter" idx="12"/>
          </p:nvPr>
        </p:nvSpPr>
        <p:spPr/>
        <p:txBody>
          <a:bodyPr/>
          <a:lstStyle/>
          <a:p>
            <a:fld id="{AD3AD722-C68C-4062-BB20-135BAD822FA7}" type="slidenum">
              <a:rPr lang="en-US" smtClean="0"/>
              <a:pPr/>
              <a:t>40</a:t>
            </a:fld>
            <a:r>
              <a:rPr lang="en-US"/>
              <a:t>/42</a:t>
            </a:r>
            <a:endParaRPr lang="en-US" dirty="0"/>
          </a:p>
        </p:txBody>
      </p:sp>
      <p:pic>
        <p:nvPicPr>
          <p:cNvPr id="6" name="Picture 5">
            <a:extLst>
              <a:ext uri="{FF2B5EF4-FFF2-40B4-BE49-F238E27FC236}">
                <a16:creationId xmlns:a16="http://schemas.microsoft.com/office/drawing/2014/main" id="{5F58F2C3-6480-45FA-A4F6-3EFC3BA17F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7008" y="3428999"/>
            <a:ext cx="1900568" cy="2798639"/>
          </a:xfrm>
          <a:prstGeom prst="rect">
            <a:avLst/>
          </a:prstGeom>
        </p:spPr>
      </p:pic>
      <p:pic>
        <p:nvPicPr>
          <p:cNvPr id="9" name="Picture 8">
            <a:extLst>
              <a:ext uri="{FF2B5EF4-FFF2-40B4-BE49-F238E27FC236}">
                <a16:creationId xmlns:a16="http://schemas.microsoft.com/office/drawing/2014/main" id="{F5BEDDF2-7160-43C2-9E28-8D681049DD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77008" y="646765"/>
            <a:ext cx="1900569" cy="2689305"/>
          </a:xfrm>
          <a:prstGeom prst="rect">
            <a:avLst/>
          </a:prstGeom>
        </p:spPr>
      </p:pic>
    </p:spTree>
    <p:extLst>
      <p:ext uri="{BB962C8B-B14F-4D97-AF65-F5344CB8AC3E}">
        <p14:creationId xmlns:p14="http://schemas.microsoft.com/office/powerpoint/2010/main" val="28725280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9A39E-FC7B-48C5-B74F-ED66988BA6AB}"/>
              </a:ext>
            </a:extLst>
          </p:cNvPr>
          <p:cNvSpPr>
            <a:spLocks noGrp="1"/>
          </p:cNvSpPr>
          <p:nvPr>
            <p:ph type="title"/>
          </p:nvPr>
        </p:nvSpPr>
        <p:spPr>
          <a:xfrm>
            <a:off x="1141413" y="2208777"/>
            <a:ext cx="9905998" cy="764195"/>
          </a:xfrm>
        </p:spPr>
        <p:txBody>
          <a:bodyPr/>
          <a:lstStyle/>
          <a:p>
            <a:pPr algn="ctr"/>
            <a:r>
              <a:rPr lang="en-US" dirty="0"/>
              <a:t>Questions?</a:t>
            </a:r>
          </a:p>
        </p:txBody>
      </p:sp>
      <p:sp>
        <p:nvSpPr>
          <p:cNvPr id="5" name="Slide Number Placeholder 4">
            <a:extLst>
              <a:ext uri="{FF2B5EF4-FFF2-40B4-BE49-F238E27FC236}">
                <a16:creationId xmlns:a16="http://schemas.microsoft.com/office/drawing/2014/main" id="{1DA2DB36-BE37-4F94-BB1B-A8F28A8352AD}"/>
              </a:ext>
            </a:extLst>
          </p:cNvPr>
          <p:cNvSpPr>
            <a:spLocks noGrp="1"/>
          </p:cNvSpPr>
          <p:nvPr>
            <p:ph type="sldNum" sz="quarter" idx="12"/>
          </p:nvPr>
        </p:nvSpPr>
        <p:spPr/>
        <p:txBody>
          <a:bodyPr/>
          <a:lstStyle/>
          <a:p>
            <a:fld id="{AD3AD722-C68C-4062-BB20-135BAD822FA7}" type="slidenum">
              <a:rPr lang="en-US" smtClean="0"/>
              <a:t>41</a:t>
            </a:fld>
            <a:endParaRPr lang="en-US"/>
          </a:p>
        </p:txBody>
      </p:sp>
      <p:pic>
        <p:nvPicPr>
          <p:cNvPr id="6" name="Picture 5">
            <a:extLst>
              <a:ext uri="{FF2B5EF4-FFF2-40B4-BE49-F238E27FC236}">
                <a16:creationId xmlns:a16="http://schemas.microsoft.com/office/drawing/2014/main" id="{18307470-5783-4FE0-A78C-61C3DCB5FE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6026" y="3378300"/>
            <a:ext cx="5426953" cy="3052661"/>
          </a:xfrm>
          <a:prstGeom prst="rect">
            <a:avLst/>
          </a:prstGeom>
        </p:spPr>
      </p:pic>
      <p:pic>
        <p:nvPicPr>
          <p:cNvPr id="4" name="Picture 3">
            <a:extLst>
              <a:ext uri="{FF2B5EF4-FFF2-40B4-BE49-F238E27FC236}">
                <a16:creationId xmlns:a16="http://schemas.microsoft.com/office/drawing/2014/main" id="{65E59524-523A-4F01-9D20-6296FC966D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114" y="203128"/>
            <a:ext cx="3994029" cy="2230000"/>
          </a:xfrm>
          <a:prstGeom prst="rect">
            <a:avLst/>
          </a:prstGeom>
        </p:spPr>
      </p:pic>
      <p:pic>
        <p:nvPicPr>
          <p:cNvPr id="9" name="Picture 8">
            <a:extLst>
              <a:ext uri="{FF2B5EF4-FFF2-40B4-BE49-F238E27FC236}">
                <a16:creationId xmlns:a16="http://schemas.microsoft.com/office/drawing/2014/main" id="{89B3D107-73FA-48F9-AB5A-8AEDCC40B6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91246" y="178626"/>
            <a:ext cx="4325557" cy="2433126"/>
          </a:xfrm>
          <a:prstGeom prst="rect">
            <a:avLst/>
          </a:prstGeom>
        </p:spPr>
      </p:pic>
    </p:spTree>
    <p:extLst>
      <p:ext uri="{BB962C8B-B14F-4D97-AF65-F5344CB8AC3E}">
        <p14:creationId xmlns:p14="http://schemas.microsoft.com/office/powerpoint/2010/main" val="23316288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66B8F-8503-41D0-BB16-C545BBCAE233}"/>
              </a:ext>
            </a:extLst>
          </p:cNvPr>
          <p:cNvSpPr>
            <a:spLocks noGrp="1"/>
          </p:cNvSpPr>
          <p:nvPr>
            <p:ph type="title"/>
          </p:nvPr>
        </p:nvSpPr>
        <p:spPr/>
        <p:txBody>
          <a:bodyPr/>
          <a:lstStyle/>
          <a:p>
            <a:r>
              <a:rPr lang="en-US" dirty="0"/>
              <a:t>Sources</a:t>
            </a:r>
          </a:p>
        </p:txBody>
      </p:sp>
      <p:sp>
        <p:nvSpPr>
          <p:cNvPr id="3" name="Content Placeholder 2">
            <a:extLst>
              <a:ext uri="{FF2B5EF4-FFF2-40B4-BE49-F238E27FC236}">
                <a16:creationId xmlns:a16="http://schemas.microsoft.com/office/drawing/2014/main" id="{4C048C08-7C2D-4F8B-BC17-F84564B343ED}"/>
              </a:ext>
            </a:extLst>
          </p:cNvPr>
          <p:cNvSpPr>
            <a:spLocks noGrp="1"/>
          </p:cNvSpPr>
          <p:nvPr>
            <p:ph idx="1"/>
          </p:nvPr>
        </p:nvSpPr>
        <p:spPr/>
        <p:txBody>
          <a:bodyPr>
            <a:normAutofit/>
          </a:bodyPr>
          <a:lstStyle/>
          <a:p>
            <a:r>
              <a:rPr lang="en-US" dirty="0"/>
              <a:t>Good textbook:</a:t>
            </a:r>
          </a:p>
          <a:p>
            <a:pPr lvl="1"/>
            <a:r>
              <a:rPr lang="en-US" dirty="0"/>
              <a:t>“Quantum Computation and Quantum Information”,</a:t>
            </a:r>
            <a:br>
              <a:rPr lang="en-US" dirty="0"/>
            </a:br>
            <a:r>
              <a:rPr lang="en-US" dirty="0"/>
              <a:t>Nielsen and Chuang (Nielsen has since done nice AI work)</a:t>
            </a:r>
          </a:p>
          <a:p>
            <a:endParaRPr lang="en-US" dirty="0"/>
          </a:p>
          <a:p>
            <a:r>
              <a:rPr lang="en-US" dirty="0"/>
              <a:t>Anything by Scott Aaronson</a:t>
            </a:r>
          </a:p>
          <a:p>
            <a:pPr lvl="1"/>
            <a:r>
              <a:rPr lang="en-US" dirty="0"/>
              <a:t>Leading figure for a long time</a:t>
            </a:r>
          </a:p>
          <a:p>
            <a:pPr lvl="1"/>
            <a:r>
              <a:rPr lang="en-US" dirty="0"/>
              <a:t>Blog very good reading</a:t>
            </a:r>
          </a:p>
        </p:txBody>
      </p:sp>
      <p:sp>
        <p:nvSpPr>
          <p:cNvPr id="6" name="Slide Number Placeholder 5">
            <a:extLst>
              <a:ext uri="{FF2B5EF4-FFF2-40B4-BE49-F238E27FC236}">
                <a16:creationId xmlns:a16="http://schemas.microsoft.com/office/drawing/2014/main" id="{158E33F5-18A8-4A0E-B998-5D9B50EEB279}"/>
              </a:ext>
            </a:extLst>
          </p:cNvPr>
          <p:cNvSpPr>
            <a:spLocks noGrp="1"/>
          </p:cNvSpPr>
          <p:nvPr>
            <p:ph type="sldNum" sz="quarter" idx="12"/>
          </p:nvPr>
        </p:nvSpPr>
        <p:spPr/>
        <p:txBody>
          <a:bodyPr/>
          <a:lstStyle/>
          <a:p>
            <a:fld id="{AD3AD722-C68C-4062-BB20-135BAD822FA7}" type="slidenum">
              <a:rPr lang="en-US" smtClean="0"/>
              <a:pPr/>
              <a:t>42</a:t>
            </a:fld>
            <a:r>
              <a:rPr lang="en-US"/>
              <a:t>/42</a:t>
            </a:r>
            <a:endParaRPr lang="en-US" dirty="0"/>
          </a:p>
        </p:txBody>
      </p:sp>
      <p:pic>
        <p:nvPicPr>
          <p:cNvPr id="4" name="Picture 5" descr="QuantumComputingText">
            <a:extLst>
              <a:ext uri="{FF2B5EF4-FFF2-40B4-BE49-F238E27FC236}">
                <a16:creationId xmlns:a16="http://schemas.microsoft.com/office/drawing/2014/main" id="{5F54D6A4-B1E1-455B-B4E9-90454300FB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9357" y="1626508"/>
            <a:ext cx="1885685" cy="2656190"/>
          </a:xfrm>
          <a:prstGeom prst="rect">
            <a:avLst/>
          </a:prstGeom>
          <a:noFill/>
          <a:ln w="12700">
            <a:solidFill>
              <a:srgbClr val="FFFFFF"/>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DA39A9C5-4A41-4E4E-BC8B-A8E692A433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1244" y="5338836"/>
            <a:ext cx="1031203" cy="1017514"/>
          </a:xfrm>
          <a:prstGeom prst="rect">
            <a:avLst/>
          </a:prstGeom>
        </p:spPr>
      </p:pic>
      <p:pic>
        <p:nvPicPr>
          <p:cNvPr id="7" name="Picture 6">
            <a:extLst>
              <a:ext uri="{FF2B5EF4-FFF2-40B4-BE49-F238E27FC236}">
                <a16:creationId xmlns:a16="http://schemas.microsoft.com/office/drawing/2014/main" id="{2623D272-93BE-4A80-AAC3-EE09367B2D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3891" y="3582159"/>
            <a:ext cx="1870511" cy="1401078"/>
          </a:xfrm>
          <a:prstGeom prst="rect">
            <a:avLst/>
          </a:prstGeom>
        </p:spPr>
      </p:pic>
    </p:spTree>
    <p:extLst>
      <p:ext uri="{BB962C8B-B14F-4D97-AF65-F5344CB8AC3E}">
        <p14:creationId xmlns:p14="http://schemas.microsoft.com/office/powerpoint/2010/main" val="2359426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5370C-0F39-4972-971B-A9C29E8C8470}"/>
              </a:ext>
            </a:extLst>
          </p:cNvPr>
          <p:cNvSpPr>
            <a:spLocks noGrp="1"/>
          </p:cNvSpPr>
          <p:nvPr>
            <p:ph type="title"/>
          </p:nvPr>
        </p:nvSpPr>
        <p:spPr/>
        <p:txBody>
          <a:bodyPr/>
          <a:lstStyle/>
          <a:p>
            <a:r>
              <a:rPr lang="en-US" dirty="0"/>
              <a:t>Classical Computation 3/4</a:t>
            </a:r>
          </a:p>
        </p:txBody>
      </p:sp>
      <p:sp>
        <p:nvSpPr>
          <p:cNvPr id="3" name="Content Placeholder 2">
            <a:extLst>
              <a:ext uri="{FF2B5EF4-FFF2-40B4-BE49-F238E27FC236}">
                <a16:creationId xmlns:a16="http://schemas.microsoft.com/office/drawing/2014/main" id="{CDF285D4-146F-4FE9-BAE6-89D6A3BD4AC7}"/>
              </a:ext>
            </a:extLst>
          </p:cNvPr>
          <p:cNvSpPr>
            <a:spLocks noGrp="1"/>
          </p:cNvSpPr>
          <p:nvPr>
            <p:ph idx="1"/>
          </p:nvPr>
        </p:nvSpPr>
        <p:spPr/>
        <p:txBody>
          <a:bodyPr>
            <a:normAutofit fontScale="92500" lnSpcReduction="20000"/>
          </a:bodyPr>
          <a:lstStyle/>
          <a:p>
            <a:r>
              <a:rPr lang="en-US" dirty="0"/>
              <a:t>Babbage: Difference Engine, designed 1820ish, </a:t>
            </a:r>
            <a:br>
              <a:rPr lang="en-US" dirty="0"/>
            </a:br>
            <a:r>
              <a:rPr lang="en-US" dirty="0"/>
              <a:t>built 1985-1991</a:t>
            </a:r>
          </a:p>
          <a:p>
            <a:r>
              <a:rPr lang="en-US" dirty="0"/>
              <a:t>Turing: Bombe to crack codes in WWII</a:t>
            </a:r>
          </a:p>
          <a:p>
            <a:r>
              <a:rPr lang="en-US" dirty="0"/>
              <a:t>von Neumann: EDVAC, ENIAC</a:t>
            </a:r>
          </a:p>
          <a:p>
            <a:r>
              <a:rPr lang="en-US" dirty="0"/>
              <a:t>Transistor: (switch turned on/off by other signal)</a:t>
            </a:r>
          </a:p>
          <a:p>
            <a:pPr lvl="1"/>
            <a:r>
              <a:rPr lang="en-US" dirty="0"/>
              <a:t>Bardeen, Shockley, Brattain 1947 </a:t>
            </a:r>
          </a:p>
          <a:p>
            <a:pPr lvl="1"/>
            <a:r>
              <a:rPr lang="en-US" dirty="0"/>
              <a:t>Replaced faulty, big, hot relays and tubes as switches</a:t>
            </a:r>
          </a:p>
          <a:p>
            <a:pPr lvl="1"/>
            <a:r>
              <a:rPr lang="en-US" dirty="0"/>
              <a:t>Bardeen got 2 Physics Nobel prizes (only person)</a:t>
            </a:r>
          </a:p>
          <a:p>
            <a:pPr lvl="2"/>
            <a:r>
              <a:rPr lang="en-US" dirty="0"/>
              <a:t>1956 for transistor</a:t>
            </a:r>
          </a:p>
          <a:p>
            <a:pPr lvl="2"/>
            <a:r>
              <a:rPr lang="en-US" dirty="0"/>
              <a:t>1972 for superconductor theory with Cooper, Schrieffer</a:t>
            </a:r>
          </a:p>
          <a:p>
            <a:r>
              <a:rPr lang="en-US" dirty="0"/>
              <a:t>Moore: Intel 1965</a:t>
            </a:r>
          </a:p>
          <a:p>
            <a:pPr lvl="1"/>
            <a:r>
              <a:rPr lang="en-US" dirty="0"/>
              <a:t>Moore’s law – “The number of transistors in a dense IC will </a:t>
            </a:r>
            <a:br>
              <a:rPr lang="en-US" dirty="0"/>
            </a:br>
            <a:r>
              <a:rPr lang="en-US" dirty="0"/>
              <a:t>double every …[1-3]… years”</a:t>
            </a:r>
          </a:p>
        </p:txBody>
      </p:sp>
      <p:sp>
        <p:nvSpPr>
          <p:cNvPr id="13" name="Slide Number Placeholder 12">
            <a:extLst>
              <a:ext uri="{FF2B5EF4-FFF2-40B4-BE49-F238E27FC236}">
                <a16:creationId xmlns:a16="http://schemas.microsoft.com/office/drawing/2014/main" id="{B380AF8E-DD47-4CBE-8D3F-1BBC743A57D0}"/>
              </a:ext>
            </a:extLst>
          </p:cNvPr>
          <p:cNvSpPr>
            <a:spLocks noGrp="1"/>
          </p:cNvSpPr>
          <p:nvPr>
            <p:ph type="sldNum" sz="quarter" idx="12"/>
          </p:nvPr>
        </p:nvSpPr>
        <p:spPr/>
        <p:txBody>
          <a:bodyPr/>
          <a:lstStyle/>
          <a:p>
            <a:fld id="{AD3AD722-C68C-4062-BB20-135BAD822FA7}" type="slidenum">
              <a:rPr lang="en-US" smtClean="0"/>
              <a:pPr/>
              <a:t>5</a:t>
            </a:fld>
            <a:r>
              <a:rPr lang="en-US"/>
              <a:t>/42</a:t>
            </a:r>
            <a:endParaRPr lang="en-US" dirty="0"/>
          </a:p>
        </p:txBody>
      </p:sp>
      <p:grpSp>
        <p:nvGrpSpPr>
          <p:cNvPr id="6" name="Group 5">
            <a:extLst>
              <a:ext uri="{FF2B5EF4-FFF2-40B4-BE49-F238E27FC236}">
                <a16:creationId xmlns:a16="http://schemas.microsoft.com/office/drawing/2014/main" id="{CC785FFE-E7D4-4025-8D3D-A2CB76453B14}"/>
              </a:ext>
            </a:extLst>
          </p:cNvPr>
          <p:cNvGrpSpPr/>
          <p:nvPr/>
        </p:nvGrpSpPr>
        <p:grpSpPr>
          <a:xfrm>
            <a:off x="8556893" y="208133"/>
            <a:ext cx="2585046" cy="5991136"/>
            <a:chOff x="8556893" y="208133"/>
            <a:chExt cx="2585046" cy="5991136"/>
          </a:xfrm>
        </p:grpSpPr>
        <p:pic>
          <p:nvPicPr>
            <p:cNvPr id="4" name="Picture 3">
              <a:extLst>
                <a:ext uri="{FF2B5EF4-FFF2-40B4-BE49-F238E27FC236}">
                  <a16:creationId xmlns:a16="http://schemas.microsoft.com/office/drawing/2014/main" id="{62DB7758-8E0C-4036-98C8-EA4F74279A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9814" y="218971"/>
              <a:ext cx="838185" cy="1097260"/>
            </a:xfrm>
            <a:prstGeom prst="rect">
              <a:avLst/>
            </a:prstGeom>
          </p:spPr>
        </p:pic>
        <p:pic>
          <p:nvPicPr>
            <p:cNvPr id="5" name="Picture 4">
              <a:extLst>
                <a:ext uri="{FF2B5EF4-FFF2-40B4-BE49-F238E27FC236}">
                  <a16:creationId xmlns:a16="http://schemas.microsoft.com/office/drawing/2014/main" id="{1DF95202-E7F1-4B40-B259-CC4521EFC3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0926" y="208133"/>
              <a:ext cx="1266820" cy="1106393"/>
            </a:xfrm>
            <a:prstGeom prst="rect">
              <a:avLst/>
            </a:prstGeom>
          </p:spPr>
        </p:pic>
        <p:pic>
          <p:nvPicPr>
            <p:cNvPr id="7" name="Picture 6">
              <a:extLst>
                <a:ext uri="{FF2B5EF4-FFF2-40B4-BE49-F238E27FC236}">
                  <a16:creationId xmlns:a16="http://schemas.microsoft.com/office/drawing/2014/main" id="{0C16F469-25C8-43C4-9977-B22EB81AEE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35246" y="1415524"/>
              <a:ext cx="1502500" cy="1098703"/>
            </a:xfrm>
            <a:prstGeom prst="rect">
              <a:avLst/>
            </a:prstGeom>
          </p:spPr>
        </p:pic>
        <p:pic>
          <p:nvPicPr>
            <p:cNvPr id="11" name="Picture 10">
              <a:extLst>
                <a:ext uri="{FF2B5EF4-FFF2-40B4-BE49-F238E27FC236}">
                  <a16:creationId xmlns:a16="http://schemas.microsoft.com/office/drawing/2014/main" id="{CC9A74F3-DB12-4E5A-AE96-6E02212175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69670" y="5060049"/>
              <a:ext cx="794571" cy="1137119"/>
            </a:xfrm>
            <a:prstGeom prst="rect">
              <a:avLst/>
            </a:prstGeom>
          </p:spPr>
        </p:pic>
        <p:pic>
          <p:nvPicPr>
            <p:cNvPr id="14" name="Picture 13">
              <a:extLst>
                <a:ext uri="{FF2B5EF4-FFF2-40B4-BE49-F238E27FC236}">
                  <a16:creationId xmlns:a16="http://schemas.microsoft.com/office/drawing/2014/main" id="{53C3038C-BDA2-4E5D-9849-38C8E0319C1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56893" y="1427401"/>
              <a:ext cx="807348" cy="1097260"/>
            </a:xfrm>
            <a:prstGeom prst="rect">
              <a:avLst/>
            </a:prstGeom>
          </p:spPr>
        </p:pic>
        <p:pic>
          <p:nvPicPr>
            <p:cNvPr id="15" name="Picture 14">
              <a:extLst>
                <a:ext uri="{FF2B5EF4-FFF2-40B4-BE49-F238E27FC236}">
                  <a16:creationId xmlns:a16="http://schemas.microsoft.com/office/drawing/2014/main" id="{7749256C-5927-4739-815B-32A5B048512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56893" y="2647801"/>
              <a:ext cx="841106" cy="1097260"/>
            </a:xfrm>
            <a:prstGeom prst="rect">
              <a:avLst/>
            </a:prstGeom>
          </p:spPr>
        </p:pic>
        <p:pic>
          <p:nvPicPr>
            <p:cNvPr id="17" name="Picture 16">
              <a:extLst>
                <a:ext uri="{FF2B5EF4-FFF2-40B4-BE49-F238E27FC236}">
                  <a16:creationId xmlns:a16="http://schemas.microsoft.com/office/drawing/2014/main" id="{8B3BE595-CDEE-40A2-997A-19F34BA58EC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23480" y="2647801"/>
              <a:ext cx="1618459" cy="1097260"/>
            </a:xfrm>
            <a:prstGeom prst="rect">
              <a:avLst/>
            </a:prstGeom>
          </p:spPr>
        </p:pic>
        <p:pic>
          <p:nvPicPr>
            <p:cNvPr id="19" name="Picture 18">
              <a:extLst>
                <a:ext uri="{FF2B5EF4-FFF2-40B4-BE49-F238E27FC236}">
                  <a16:creationId xmlns:a16="http://schemas.microsoft.com/office/drawing/2014/main" id="{4676E363-2D9F-4C5A-812D-C99C034303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58735" y="3868201"/>
              <a:ext cx="1379412" cy="1097260"/>
            </a:xfrm>
            <a:prstGeom prst="rect">
              <a:avLst/>
            </a:prstGeom>
          </p:spPr>
        </p:pic>
        <p:pic>
          <p:nvPicPr>
            <p:cNvPr id="23" name="Picture 22">
              <a:extLst>
                <a:ext uri="{FF2B5EF4-FFF2-40B4-BE49-F238E27FC236}">
                  <a16:creationId xmlns:a16="http://schemas.microsoft.com/office/drawing/2014/main" id="{B80A8644-CD0E-4012-88A3-020D8466644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44679" y="3868201"/>
              <a:ext cx="1097260" cy="1097260"/>
            </a:xfrm>
            <a:prstGeom prst="rect">
              <a:avLst/>
            </a:prstGeom>
          </p:spPr>
        </p:pic>
        <p:pic>
          <p:nvPicPr>
            <p:cNvPr id="25" name="Picture 24">
              <a:extLst>
                <a:ext uri="{FF2B5EF4-FFF2-40B4-BE49-F238E27FC236}">
                  <a16:creationId xmlns:a16="http://schemas.microsoft.com/office/drawing/2014/main" id="{32C480BB-C790-4537-9E95-606AC695618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523480" y="5078336"/>
              <a:ext cx="1618459" cy="1120933"/>
            </a:xfrm>
            <a:prstGeom prst="rect">
              <a:avLst/>
            </a:prstGeom>
          </p:spPr>
        </p:pic>
      </p:grpSp>
    </p:spTree>
    <p:extLst>
      <p:ext uri="{BB962C8B-B14F-4D97-AF65-F5344CB8AC3E}">
        <p14:creationId xmlns:p14="http://schemas.microsoft.com/office/powerpoint/2010/main" val="4086368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5370C-0F39-4972-971B-A9C29E8C8470}"/>
              </a:ext>
            </a:extLst>
          </p:cNvPr>
          <p:cNvSpPr>
            <a:spLocks noGrp="1"/>
          </p:cNvSpPr>
          <p:nvPr>
            <p:ph type="title"/>
          </p:nvPr>
        </p:nvSpPr>
        <p:spPr/>
        <p:txBody>
          <a:bodyPr/>
          <a:lstStyle/>
          <a:p>
            <a:r>
              <a:rPr lang="en-US" dirty="0"/>
              <a:t>Classical Computation 4/4</a:t>
            </a:r>
          </a:p>
        </p:txBody>
      </p:sp>
      <p:sp>
        <p:nvSpPr>
          <p:cNvPr id="3" name="Content Placeholder 2">
            <a:extLst>
              <a:ext uri="{FF2B5EF4-FFF2-40B4-BE49-F238E27FC236}">
                <a16:creationId xmlns:a16="http://schemas.microsoft.com/office/drawing/2014/main" id="{CDF285D4-146F-4FE9-BAE6-89D6A3BD4AC7}"/>
              </a:ext>
            </a:extLst>
          </p:cNvPr>
          <p:cNvSpPr>
            <a:spLocks noGrp="1"/>
          </p:cNvSpPr>
          <p:nvPr>
            <p:ph idx="1"/>
          </p:nvPr>
        </p:nvSpPr>
        <p:spPr/>
        <p:txBody>
          <a:bodyPr>
            <a:normAutofit fontScale="77500" lnSpcReduction="20000"/>
          </a:bodyPr>
          <a:lstStyle/>
          <a:p>
            <a:r>
              <a:rPr lang="en-US" dirty="0"/>
              <a:t>Any Boolean function can be computed by 2 input, </a:t>
            </a:r>
            <a:br>
              <a:rPr lang="en-US" dirty="0"/>
            </a:br>
            <a:r>
              <a:rPr lang="en-US" dirty="0"/>
              <a:t>1 output functions</a:t>
            </a:r>
          </a:p>
          <a:p>
            <a:pPr lvl="1"/>
            <a:r>
              <a:rPr lang="en-US" dirty="0"/>
              <a:t>16 basic Boolean functions on 2 inputs to one output</a:t>
            </a:r>
          </a:p>
          <a:p>
            <a:pPr lvl="1"/>
            <a:r>
              <a:rPr lang="en-US" dirty="0"/>
              <a:t>George Boole, 1847, 1854</a:t>
            </a:r>
          </a:p>
          <a:p>
            <a:r>
              <a:rPr lang="en-US" dirty="0"/>
              <a:t>NAND is one such function, turns out enough to use </a:t>
            </a:r>
            <a:br>
              <a:rPr lang="en-US" dirty="0"/>
            </a:br>
            <a:r>
              <a:rPr lang="en-US" dirty="0"/>
              <a:t>only NAND gates</a:t>
            </a:r>
          </a:p>
          <a:p>
            <a:pPr lvl="1"/>
            <a:r>
              <a:rPr lang="en-US" dirty="0"/>
              <a:t>Called functional completeness. NOR is another. </a:t>
            </a:r>
            <a:br>
              <a:rPr lang="en-US" dirty="0"/>
            </a:br>
            <a:r>
              <a:rPr lang="en-US" dirty="0"/>
              <a:t>(8/16 such are complete? Lomont once checked)</a:t>
            </a:r>
          </a:p>
          <a:p>
            <a:r>
              <a:rPr lang="en-US" dirty="0"/>
              <a:t>Transistor is a basic switch used to implement basic </a:t>
            </a:r>
            <a:br>
              <a:rPr lang="en-US" dirty="0"/>
            </a:br>
            <a:r>
              <a:rPr lang="en-US" dirty="0"/>
              <a:t>gates.</a:t>
            </a:r>
          </a:p>
          <a:p>
            <a:r>
              <a:rPr lang="en-US" dirty="0"/>
              <a:t>Hard puzzle</a:t>
            </a:r>
          </a:p>
          <a:p>
            <a:pPr lvl="1"/>
            <a:r>
              <a:rPr lang="en-US" dirty="0"/>
              <a:t>Level 1: Invert three signals using only 2 NOT gates, </a:t>
            </a:r>
            <a:br>
              <a:rPr lang="en-US" dirty="0"/>
            </a:br>
            <a:r>
              <a:rPr lang="en-US" dirty="0"/>
              <a:t>and as many AND </a:t>
            </a:r>
            <a:r>
              <a:rPr lang="en-US" dirty="0" err="1"/>
              <a:t>and</a:t>
            </a:r>
            <a:r>
              <a:rPr lang="en-US" dirty="0"/>
              <a:t> OR gates as you need.</a:t>
            </a:r>
          </a:p>
          <a:p>
            <a:pPr lvl="1"/>
            <a:r>
              <a:rPr lang="en-US" dirty="0"/>
              <a:t>Level Wizard: Invert as many signals as you want </a:t>
            </a:r>
            <a:br>
              <a:rPr lang="en-US" dirty="0"/>
            </a:br>
            <a:r>
              <a:rPr lang="en-US" dirty="0"/>
              <a:t>using the same </a:t>
            </a:r>
            <a:br>
              <a:rPr lang="en-US" dirty="0"/>
            </a:br>
            <a:r>
              <a:rPr lang="en-US" dirty="0"/>
              <a:t>restriction.</a:t>
            </a:r>
          </a:p>
        </p:txBody>
      </p:sp>
      <p:sp>
        <p:nvSpPr>
          <p:cNvPr id="13" name="Slide Number Placeholder 12">
            <a:extLst>
              <a:ext uri="{FF2B5EF4-FFF2-40B4-BE49-F238E27FC236}">
                <a16:creationId xmlns:a16="http://schemas.microsoft.com/office/drawing/2014/main" id="{B380AF8E-DD47-4CBE-8D3F-1BBC743A57D0}"/>
              </a:ext>
            </a:extLst>
          </p:cNvPr>
          <p:cNvSpPr>
            <a:spLocks noGrp="1"/>
          </p:cNvSpPr>
          <p:nvPr>
            <p:ph type="sldNum" sz="quarter" idx="12"/>
          </p:nvPr>
        </p:nvSpPr>
        <p:spPr/>
        <p:txBody>
          <a:bodyPr/>
          <a:lstStyle/>
          <a:p>
            <a:fld id="{AD3AD722-C68C-4062-BB20-135BAD822FA7}" type="slidenum">
              <a:rPr lang="en-US" smtClean="0"/>
              <a:pPr/>
              <a:t>6</a:t>
            </a:fld>
            <a:r>
              <a:rPr lang="en-US"/>
              <a:t>/42</a:t>
            </a:r>
            <a:endParaRPr lang="en-US" dirty="0"/>
          </a:p>
        </p:txBody>
      </p:sp>
      <p:grpSp>
        <p:nvGrpSpPr>
          <p:cNvPr id="4" name="Group 3">
            <a:extLst>
              <a:ext uri="{FF2B5EF4-FFF2-40B4-BE49-F238E27FC236}">
                <a16:creationId xmlns:a16="http://schemas.microsoft.com/office/drawing/2014/main" id="{A7D80970-0C86-445E-9023-B0F02144F03D}"/>
              </a:ext>
            </a:extLst>
          </p:cNvPr>
          <p:cNvGrpSpPr/>
          <p:nvPr/>
        </p:nvGrpSpPr>
        <p:grpSpPr>
          <a:xfrm>
            <a:off x="7967378" y="571970"/>
            <a:ext cx="3597270" cy="6039809"/>
            <a:chOff x="7967378" y="835735"/>
            <a:chExt cx="3597270" cy="6039809"/>
          </a:xfrm>
        </p:grpSpPr>
        <p:pic>
          <p:nvPicPr>
            <p:cNvPr id="8" name="Picture 7">
              <a:extLst>
                <a:ext uri="{FF2B5EF4-FFF2-40B4-BE49-F238E27FC236}">
                  <a16:creationId xmlns:a16="http://schemas.microsoft.com/office/drawing/2014/main" id="{0F3B436B-47FF-4402-8AE7-1007E290F0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7379" y="2016363"/>
              <a:ext cx="1821172" cy="1279847"/>
            </a:xfrm>
            <a:prstGeom prst="rect">
              <a:avLst/>
            </a:prstGeom>
          </p:spPr>
        </p:pic>
        <p:pic>
          <p:nvPicPr>
            <p:cNvPr id="9" name="Picture 8">
              <a:extLst>
                <a:ext uri="{FF2B5EF4-FFF2-40B4-BE49-F238E27FC236}">
                  <a16:creationId xmlns:a16="http://schemas.microsoft.com/office/drawing/2014/main" id="{680887F3-C21A-4B6C-B212-CA4F83582D27}"/>
                </a:ext>
              </a:extLst>
            </p:cNvPr>
            <p:cNvPicPr>
              <a:picLocks noChangeAspect="1"/>
            </p:cNvPicPr>
            <p:nvPr/>
          </p:nvPicPr>
          <p:blipFill>
            <a:blip r:embed="rId4"/>
            <a:stretch>
              <a:fillRect/>
            </a:stretch>
          </p:blipFill>
          <p:spPr>
            <a:xfrm>
              <a:off x="7967379" y="835735"/>
              <a:ext cx="2109013" cy="1051060"/>
            </a:xfrm>
            <a:prstGeom prst="rect">
              <a:avLst/>
            </a:prstGeom>
          </p:spPr>
        </p:pic>
        <p:pic>
          <p:nvPicPr>
            <p:cNvPr id="10" name="Picture 9">
              <a:extLst>
                <a:ext uri="{FF2B5EF4-FFF2-40B4-BE49-F238E27FC236}">
                  <a16:creationId xmlns:a16="http://schemas.microsoft.com/office/drawing/2014/main" id="{BC7E8374-8428-4BF7-AFCC-6DBAE433595E}"/>
                </a:ext>
              </a:extLst>
            </p:cNvPr>
            <p:cNvPicPr>
              <a:picLocks noChangeAspect="1"/>
            </p:cNvPicPr>
            <p:nvPr/>
          </p:nvPicPr>
          <p:blipFill>
            <a:blip r:embed="rId5"/>
            <a:stretch>
              <a:fillRect/>
            </a:stretch>
          </p:blipFill>
          <p:spPr>
            <a:xfrm>
              <a:off x="9928383" y="2016363"/>
              <a:ext cx="1623201" cy="2446232"/>
            </a:xfrm>
            <a:prstGeom prst="rect">
              <a:avLst/>
            </a:prstGeom>
          </p:spPr>
        </p:pic>
        <p:pic>
          <p:nvPicPr>
            <p:cNvPr id="18" name="Picture 17">
              <a:extLst>
                <a:ext uri="{FF2B5EF4-FFF2-40B4-BE49-F238E27FC236}">
                  <a16:creationId xmlns:a16="http://schemas.microsoft.com/office/drawing/2014/main" id="{9601E499-D8CD-45B9-A3A7-D85F8B329340}"/>
                </a:ext>
              </a:extLst>
            </p:cNvPr>
            <p:cNvPicPr>
              <a:picLocks noChangeAspect="1"/>
            </p:cNvPicPr>
            <p:nvPr/>
          </p:nvPicPr>
          <p:blipFill>
            <a:blip r:embed="rId6"/>
            <a:stretch>
              <a:fillRect/>
            </a:stretch>
          </p:blipFill>
          <p:spPr>
            <a:xfrm>
              <a:off x="7967378" y="3395630"/>
              <a:ext cx="1804769" cy="3479914"/>
            </a:xfrm>
            <a:prstGeom prst="rect">
              <a:avLst/>
            </a:prstGeom>
          </p:spPr>
        </p:pic>
        <p:pic>
          <p:nvPicPr>
            <p:cNvPr id="22" name="Picture 21">
              <a:extLst>
                <a:ext uri="{FF2B5EF4-FFF2-40B4-BE49-F238E27FC236}">
                  <a16:creationId xmlns:a16="http://schemas.microsoft.com/office/drawing/2014/main" id="{94301DCC-E65E-4295-83E9-8FA85A0272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46189" y="4566431"/>
              <a:ext cx="1618459" cy="1120933"/>
            </a:xfrm>
            <a:prstGeom prst="rect">
              <a:avLst/>
            </a:prstGeom>
          </p:spPr>
        </p:pic>
        <p:pic>
          <p:nvPicPr>
            <p:cNvPr id="20" name="Picture 19">
              <a:extLst>
                <a:ext uri="{FF2B5EF4-FFF2-40B4-BE49-F238E27FC236}">
                  <a16:creationId xmlns:a16="http://schemas.microsoft.com/office/drawing/2014/main" id="{93AA8065-5C04-44AF-B938-B4567A7FD4AB}"/>
                </a:ext>
              </a:extLst>
            </p:cNvPr>
            <p:cNvPicPr>
              <a:picLocks noChangeAspect="1"/>
            </p:cNvPicPr>
            <p:nvPr/>
          </p:nvPicPr>
          <p:blipFill>
            <a:blip r:embed="rId8"/>
            <a:stretch>
              <a:fillRect/>
            </a:stretch>
          </p:blipFill>
          <p:spPr>
            <a:xfrm>
              <a:off x="10151720" y="835735"/>
              <a:ext cx="1399864" cy="1051060"/>
            </a:xfrm>
            <a:prstGeom prst="rect">
              <a:avLst/>
            </a:prstGeom>
          </p:spPr>
        </p:pic>
      </p:grpSp>
      <p:pic>
        <p:nvPicPr>
          <p:cNvPr id="24" name="Picture 23">
            <a:extLst>
              <a:ext uri="{FF2B5EF4-FFF2-40B4-BE49-F238E27FC236}">
                <a16:creationId xmlns:a16="http://schemas.microsoft.com/office/drawing/2014/main" id="{3BB973EF-469B-4B8C-9D1B-0560B20417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17306" y="250530"/>
            <a:ext cx="1074745" cy="1440158"/>
          </a:xfrm>
          <a:prstGeom prst="rect">
            <a:avLst/>
          </a:prstGeom>
        </p:spPr>
      </p:pic>
    </p:spTree>
    <p:extLst>
      <p:ext uri="{BB962C8B-B14F-4D97-AF65-F5344CB8AC3E}">
        <p14:creationId xmlns:p14="http://schemas.microsoft.com/office/powerpoint/2010/main" val="575787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5370C-0F39-4972-971B-A9C29E8C8470}"/>
              </a:ext>
            </a:extLst>
          </p:cNvPr>
          <p:cNvSpPr>
            <a:spLocks noGrp="1"/>
          </p:cNvSpPr>
          <p:nvPr>
            <p:ph type="title"/>
          </p:nvPr>
        </p:nvSpPr>
        <p:spPr/>
        <p:txBody>
          <a:bodyPr/>
          <a:lstStyle/>
          <a:p>
            <a:r>
              <a:rPr lang="en-US" dirty="0"/>
              <a:t>Complexity Theory 1/3</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CDF285D4-146F-4FE9-BAE6-89D6A3BD4AC7}"/>
                  </a:ext>
                </a:extLst>
              </p:cNvPr>
              <p:cNvSpPr>
                <a:spLocks noGrp="1"/>
              </p:cNvSpPr>
              <p:nvPr>
                <p:ph idx="1"/>
              </p:nvPr>
            </p:nvSpPr>
            <p:spPr/>
            <p:txBody>
              <a:bodyPr>
                <a:normAutofit/>
              </a:bodyPr>
              <a:lstStyle/>
              <a:p>
                <a:r>
                  <a:rPr lang="en-US" dirty="0"/>
                  <a:t>Computational complexity measures how “hard” a problem is</a:t>
                </a:r>
              </a:p>
              <a:p>
                <a:pPr lvl="1"/>
                <a:r>
                  <a:rPr lang="en-US" dirty="0"/>
                  <a:t>How does time to compute scale with size of problem?</a:t>
                </a:r>
              </a:p>
              <a:p>
                <a:pPr lvl="1"/>
                <a14:m>
                  <m:oMath xmlns:m="http://schemas.openxmlformats.org/officeDocument/2006/math">
                    <m:r>
                      <a:rPr lang="en-US" i="1" dirty="0" smtClean="0">
                        <a:latin typeface="Cambria Math" panose="02040503050406030204" pitchFamily="18" charset="0"/>
                      </a:rPr>
                      <m:t>𝑛</m:t>
                    </m:r>
                  </m:oMath>
                </a14:m>
                <a:r>
                  <a:rPr lang="en-US" dirty="0"/>
                  <a:t> bits </a:t>
                </a:r>
                <a:r>
                  <a:rPr lang="en-US" b="1" dirty="0"/>
                  <a:t>added</a:t>
                </a:r>
                <a:r>
                  <a:rPr lang="en-US" dirty="0"/>
                  <a:t> to </a:t>
                </a:r>
                <a14:m>
                  <m:oMath xmlns:m="http://schemas.openxmlformats.org/officeDocument/2006/math">
                    <m:r>
                      <a:rPr lang="en-US" i="1" dirty="0" smtClean="0">
                        <a:latin typeface="Cambria Math" panose="02040503050406030204" pitchFamily="18" charset="0"/>
                      </a:rPr>
                      <m:t>𝑛</m:t>
                    </m:r>
                  </m:oMath>
                </a14:m>
                <a:r>
                  <a:rPr lang="en-US" dirty="0"/>
                  <a:t> bits takes around </a:t>
                </a:r>
                <a14:m>
                  <m:oMath xmlns:m="http://schemas.openxmlformats.org/officeDocument/2006/math">
                    <m:r>
                      <a:rPr lang="en-US" i="1" dirty="0" smtClean="0">
                        <a:latin typeface="Cambria Math" panose="02040503050406030204" pitchFamily="18" charset="0"/>
                      </a:rPr>
                      <m:t>𝑛</m:t>
                    </m:r>
                  </m:oMath>
                </a14:m>
                <a:r>
                  <a:rPr lang="en-US" dirty="0"/>
                  <a:t> steps</a:t>
                </a:r>
              </a:p>
              <a:p>
                <a:pPr lvl="1"/>
                <a14:m>
                  <m:oMath xmlns:m="http://schemas.openxmlformats.org/officeDocument/2006/math">
                    <m:r>
                      <a:rPr lang="en-US" i="1" dirty="0" smtClean="0">
                        <a:latin typeface="Cambria Math" panose="02040503050406030204" pitchFamily="18" charset="0"/>
                      </a:rPr>
                      <m:t>𝑛</m:t>
                    </m:r>
                  </m:oMath>
                </a14:m>
                <a:r>
                  <a:rPr lang="en-US" dirty="0"/>
                  <a:t> bits multiplied by n bits takes (naively) ~</a:t>
                </a:r>
                <a14:m>
                  <m:oMath xmlns:m="http://schemas.openxmlformats.org/officeDocument/2006/math">
                    <m:sSup>
                      <m:sSupPr>
                        <m:ctrlPr>
                          <a:rPr lang="en-US" i="1" dirty="0" smtClean="0">
                            <a:latin typeface="Cambria Math" panose="02040503050406030204" pitchFamily="18" charset="0"/>
                          </a:rPr>
                        </m:ctrlPr>
                      </m:sSupPr>
                      <m:e>
                        <m:r>
                          <a:rPr lang="en-US" i="1" dirty="0" smtClean="0">
                            <a:latin typeface="Cambria Math" panose="02040503050406030204" pitchFamily="18" charset="0"/>
                          </a:rPr>
                          <m:t>𝑛</m:t>
                        </m:r>
                      </m:e>
                      <m:sup>
                        <m:r>
                          <a:rPr lang="en-US" i="1" dirty="0" smtClean="0">
                            <a:latin typeface="Cambria Math" panose="02040503050406030204" pitchFamily="18" charset="0"/>
                          </a:rPr>
                          <m:t>2</m:t>
                        </m:r>
                      </m:sup>
                    </m:sSup>
                  </m:oMath>
                </a14:m>
                <a:r>
                  <a:rPr lang="en-US" dirty="0"/>
                  <a:t> steps</a:t>
                </a:r>
              </a:p>
              <a:p>
                <a:r>
                  <a:rPr lang="en-US" dirty="0"/>
                  <a:t>Early computer scientists </a:t>
                </a:r>
              </a:p>
              <a:p>
                <a:pPr lvl="1"/>
                <a:r>
                  <a:rPr lang="en-US" dirty="0"/>
                  <a:t>Efficient: adding, multiplying, sorting, …</a:t>
                </a:r>
              </a:p>
              <a:p>
                <a:pPr lvl="1"/>
                <a:r>
                  <a:rPr lang="en-US" dirty="0"/>
                  <a:t>Not efficient:  Travelling salesman (exponential with dynamic programming)</a:t>
                </a:r>
              </a:p>
              <a:p>
                <a:r>
                  <a:rPr lang="en-US" dirty="0"/>
                  <a:t>Problems broken into classes (each efficiently reducible to others)</a:t>
                </a:r>
              </a:p>
              <a:p>
                <a:pPr lvl="1"/>
                <a:r>
                  <a:rPr lang="en-US" dirty="0"/>
                  <a:t>A problem X called “complete” in it’s class if efficient</a:t>
                </a:r>
                <a:br>
                  <a:rPr lang="en-US" dirty="0"/>
                </a:br>
                <a:r>
                  <a:rPr lang="en-US" dirty="0"/>
                  <a:t>solution of X allows efficient solution of all others in class</a:t>
                </a:r>
              </a:p>
              <a:p>
                <a:pPr lvl="1"/>
                <a:endParaRPr lang="en-US" dirty="0"/>
              </a:p>
              <a:p>
                <a:pPr lvl="1"/>
                <a:endParaRPr lang="en-US" dirty="0"/>
              </a:p>
            </p:txBody>
          </p:sp>
        </mc:Choice>
        <mc:Fallback>
          <p:sp>
            <p:nvSpPr>
              <p:cNvPr id="3" name="Content Placeholder 2">
                <a:extLst>
                  <a:ext uri="{FF2B5EF4-FFF2-40B4-BE49-F238E27FC236}">
                    <a16:creationId xmlns:a16="http://schemas.microsoft.com/office/drawing/2014/main" id="{CDF285D4-146F-4FE9-BAE6-89D6A3BD4AC7}"/>
                  </a:ext>
                </a:extLst>
              </p:cNvPr>
              <p:cNvSpPr>
                <a:spLocks noGrp="1" noRot="1" noChangeAspect="1" noMove="1" noResize="1" noEditPoints="1" noAdjustHandles="1" noChangeArrowheads="1" noChangeShapeType="1" noTextEdit="1"/>
              </p:cNvSpPr>
              <p:nvPr>
                <p:ph idx="1"/>
              </p:nvPr>
            </p:nvSpPr>
            <p:spPr>
              <a:blipFill>
                <a:blip r:embed="rId2"/>
                <a:stretch>
                  <a:fillRect l="-1043" t="-2241"/>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2E2D0EF6-5C32-4C5B-811A-1AE902B1DCFD}"/>
              </a:ext>
            </a:extLst>
          </p:cNvPr>
          <p:cNvSpPr>
            <a:spLocks noGrp="1"/>
          </p:cNvSpPr>
          <p:nvPr>
            <p:ph type="sldNum" sz="quarter" idx="12"/>
          </p:nvPr>
        </p:nvSpPr>
        <p:spPr/>
        <p:txBody>
          <a:bodyPr/>
          <a:lstStyle/>
          <a:p>
            <a:fld id="{AD3AD722-C68C-4062-BB20-135BAD822FA7}" type="slidenum">
              <a:rPr lang="en-US" smtClean="0"/>
              <a:pPr/>
              <a:t>7</a:t>
            </a:fld>
            <a:r>
              <a:rPr lang="en-US"/>
              <a:t>/42</a:t>
            </a:r>
            <a:endParaRPr lang="en-US" dirty="0"/>
          </a:p>
        </p:txBody>
      </p:sp>
      <p:pic>
        <p:nvPicPr>
          <p:cNvPr id="8196" name="Picture 4" descr="Image result for complexity theory computer">
            <a:extLst>
              <a:ext uri="{FF2B5EF4-FFF2-40B4-BE49-F238E27FC236}">
                <a16:creationId xmlns:a16="http://schemas.microsoft.com/office/drawing/2014/main" id="{F865D670-2310-4F19-A237-1B732CD8C2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5295" y="1870075"/>
            <a:ext cx="1688374" cy="25371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C44FECE-1581-4238-9F64-AF5C6629F6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8210" y="195725"/>
            <a:ext cx="3259800" cy="1629900"/>
          </a:xfrm>
          <a:prstGeom prst="rect">
            <a:avLst/>
          </a:prstGeom>
        </p:spPr>
      </p:pic>
    </p:spTree>
    <p:extLst>
      <p:ext uri="{BB962C8B-B14F-4D97-AF65-F5344CB8AC3E}">
        <p14:creationId xmlns:p14="http://schemas.microsoft.com/office/powerpoint/2010/main" val="38803124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5370C-0F39-4972-971B-A9C29E8C8470}"/>
              </a:ext>
            </a:extLst>
          </p:cNvPr>
          <p:cNvSpPr>
            <a:spLocks noGrp="1"/>
          </p:cNvSpPr>
          <p:nvPr>
            <p:ph type="title"/>
          </p:nvPr>
        </p:nvSpPr>
        <p:spPr/>
        <p:txBody>
          <a:bodyPr/>
          <a:lstStyle/>
          <a:p>
            <a:r>
              <a:rPr lang="en-US" dirty="0"/>
              <a:t>Complexity Theory 2/3</a:t>
            </a:r>
          </a:p>
        </p:txBody>
      </p:sp>
      <p:sp>
        <p:nvSpPr>
          <p:cNvPr id="3" name="Content Placeholder 2">
            <a:extLst>
              <a:ext uri="{FF2B5EF4-FFF2-40B4-BE49-F238E27FC236}">
                <a16:creationId xmlns:a16="http://schemas.microsoft.com/office/drawing/2014/main" id="{CDF285D4-146F-4FE9-BAE6-89D6A3BD4AC7}"/>
              </a:ext>
            </a:extLst>
          </p:cNvPr>
          <p:cNvSpPr>
            <a:spLocks noGrp="1"/>
          </p:cNvSpPr>
          <p:nvPr>
            <p:ph idx="1"/>
          </p:nvPr>
        </p:nvSpPr>
        <p:spPr/>
        <p:txBody>
          <a:bodyPr>
            <a:normAutofit fontScale="92500" lnSpcReduction="20000"/>
          </a:bodyPr>
          <a:lstStyle/>
          <a:p>
            <a:r>
              <a:rPr lang="en-US" dirty="0"/>
              <a:t>Cook 1971, 21 problems equivalent, none had </a:t>
            </a:r>
            <a:br>
              <a:rPr lang="en-US" dirty="0"/>
            </a:br>
            <a:r>
              <a:rPr lang="en-US" dirty="0"/>
              <a:t>efficient solutions </a:t>
            </a:r>
          </a:p>
          <a:p>
            <a:pPr lvl="1"/>
            <a:r>
              <a:rPr lang="en-US" dirty="0"/>
              <a:t>Boolean satisfiability NP-complete</a:t>
            </a:r>
          </a:p>
          <a:p>
            <a:pPr lvl="1"/>
            <a:r>
              <a:rPr lang="en-US" dirty="0"/>
              <a:t>Set packing</a:t>
            </a:r>
          </a:p>
          <a:p>
            <a:pPr lvl="1"/>
            <a:r>
              <a:rPr lang="en-US" dirty="0"/>
              <a:t>Knapsack</a:t>
            </a:r>
          </a:p>
          <a:p>
            <a:pPr lvl="1"/>
            <a:r>
              <a:rPr lang="en-US" dirty="0"/>
              <a:t>18 more</a:t>
            </a:r>
          </a:p>
          <a:p>
            <a:r>
              <a:rPr lang="en-US" dirty="0"/>
              <a:t>P = problems with polynomial time solutions</a:t>
            </a:r>
          </a:p>
          <a:p>
            <a:r>
              <a:rPr lang="en-US" dirty="0"/>
              <a:t>NP = problems whose solution can be checked in polynomial time</a:t>
            </a:r>
          </a:p>
          <a:p>
            <a:r>
              <a:rPr lang="en-US" dirty="0"/>
              <a:t>Does P != NP? Most important problem in computer science</a:t>
            </a:r>
          </a:p>
          <a:p>
            <a:pPr lvl="1"/>
            <a:r>
              <a:rPr lang="en-US" dirty="0"/>
              <a:t>$1,000,000 Millennium prize, among others, for solution</a:t>
            </a:r>
          </a:p>
          <a:p>
            <a:pPr lvl="1"/>
            <a:r>
              <a:rPr lang="en-US" dirty="0"/>
              <a:t>Finding one P algorithm to solve a NP problem would</a:t>
            </a:r>
            <a:br>
              <a:rPr lang="en-US" dirty="0"/>
            </a:br>
            <a:r>
              <a:rPr lang="en-US" dirty="0"/>
              <a:t>revolutionize all sorts of shipping, pricing, and other problems.</a:t>
            </a:r>
          </a:p>
          <a:p>
            <a:pPr lvl="1"/>
            <a:r>
              <a:rPr lang="en-US" dirty="0"/>
              <a:t>Would result in billions to trillions of reduced costs</a:t>
            </a:r>
          </a:p>
        </p:txBody>
      </p:sp>
      <p:sp>
        <p:nvSpPr>
          <p:cNvPr id="11" name="Slide Number Placeholder 10">
            <a:extLst>
              <a:ext uri="{FF2B5EF4-FFF2-40B4-BE49-F238E27FC236}">
                <a16:creationId xmlns:a16="http://schemas.microsoft.com/office/drawing/2014/main" id="{5EBD2047-273E-490C-97B7-A1FB37F2A6CD}"/>
              </a:ext>
            </a:extLst>
          </p:cNvPr>
          <p:cNvSpPr>
            <a:spLocks noGrp="1"/>
          </p:cNvSpPr>
          <p:nvPr>
            <p:ph type="sldNum" sz="quarter" idx="12"/>
          </p:nvPr>
        </p:nvSpPr>
        <p:spPr/>
        <p:txBody>
          <a:bodyPr/>
          <a:lstStyle/>
          <a:p>
            <a:fld id="{AD3AD722-C68C-4062-BB20-135BAD822FA7}" type="slidenum">
              <a:rPr lang="en-US" smtClean="0"/>
              <a:pPr/>
              <a:t>8</a:t>
            </a:fld>
            <a:r>
              <a:rPr lang="en-US"/>
              <a:t>/42</a:t>
            </a:r>
            <a:endParaRPr lang="en-US" dirty="0"/>
          </a:p>
        </p:txBody>
      </p:sp>
      <p:pic>
        <p:nvPicPr>
          <p:cNvPr id="5" name="Picture 4">
            <a:extLst>
              <a:ext uri="{FF2B5EF4-FFF2-40B4-BE49-F238E27FC236}">
                <a16:creationId xmlns:a16="http://schemas.microsoft.com/office/drawing/2014/main" id="{A2C04CF0-DB6E-4E82-B4A7-00745FBF59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4579" y="4777996"/>
            <a:ext cx="2719338" cy="1674955"/>
          </a:xfrm>
          <a:prstGeom prst="rect">
            <a:avLst/>
          </a:prstGeom>
        </p:spPr>
      </p:pic>
      <p:pic>
        <p:nvPicPr>
          <p:cNvPr id="7" name="Picture 6">
            <a:extLst>
              <a:ext uri="{FF2B5EF4-FFF2-40B4-BE49-F238E27FC236}">
                <a16:creationId xmlns:a16="http://schemas.microsoft.com/office/drawing/2014/main" id="{E9B5D56E-F544-4F7D-88B8-C21B2F3185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6696" y="368300"/>
            <a:ext cx="1619250" cy="2028825"/>
          </a:xfrm>
          <a:prstGeom prst="rect">
            <a:avLst/>
          </a:prstGeom>
        </p:spPr>
      </p:pic>
      <p:pic>
        <p:nvPicPr>
          <p:cNvPr id="6" name="Picture 5">
            <a:extLst>
              <a:ext uri="{FF2B5EF4-FFF2-40B4-BE49-F238E27FC236}">
                <a16:creationId xmlns:a16="http://schemas.microsoft.com/office/drawing/2014/main" id="{9B867D24-D84F-45E8-A40D-DC5B7B24BF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34462" y="2647343"/>
            <a:ext cx="2539221" cy="1054336"/>
          </a:xfrm>
          <a:prstGeom prst="rect">
            <a:avLst/>
          </a:prstGeom>
        </p:spPr>
      </p:pic>
      <p:pic>
        <p:nvPicPr>
          <p:cNvPr id="12" name="Picture 11">
            <a:extLst>
              <a:ext uri="{FF2B5EF4-FFF2-40B4-BE49-F238E27FC236}">
                <a16:creationId xmlns:a16="http://schemas.microsoft.com/office/drawing/2014/main" id="{0129CC88-F290-48CF-9B3B-3585A24E90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4131" y="537556"/>
            <a:ext cx="1619250" cy="1403350"/>
          </a:xfrm>
          <a:prstGeom prst="rect">
            <a:avLst/>
          </a:prstGeom>
        </p:spPr>
      </p:pic>
    </p:spTree>
    <p:extLst>
      <p:ext uri="{BB962C8B-B14F-4D97-AF65-F5344CB8AC3E}">
        <p14:creationId xmlns:p14="http://schemas.microsoft.com/office/powerpoint/2010/main" val="4017722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994FC-E904-442A-B0B5-6BAB3D0F783F}"/>
              </a:ext>
            </a:extLst>
          </p:cNvPr>
          <p:cNvSpPr>
            <a:spLocks noGrp="1"/>
          </p:cNvSpPr>
          <p:nvPr>
            <p:ph type="title"/>
          </p:nvPr>
        </p:nvSpPr>
        <p:spPr/>
        <p:txBody>
          <a:bodyPr/>
          <a:lstStyle/>
          <a:p>
            <a:r>
              <a:rPr lang="en-US" dirty="0"/>
              <a:t>Complexity Theory 3/3</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526D58A-B6DC-42DF-8DA2-100C97008C10}"/>
                  </a:ext>
                </a:extLst>
              </p:cNvPr>
              <p:cNvSpPr>
                <a:spLocks noGrp="1"/>
              </p:cNvSpPr>
              <p:nvPr>
                <p:ph idx="1"/>
              </p:nvPr>
            </p:nvSpPr>
            <p:spPr/>
            <p:txBody>
              <a:bodyPr>
                <a:normAutofit fontScale="92500" lnSpcReduction="10000"/>
              </a:bodyPr>
              <a:lstStyle/>
              <a:p>
                <a:r>
                  <a:rPr lang="en-US" dirty="0"/>
                  <a:t>Lots of complexity classes have been identified</a:t>
                </a:r>
              </a:p>
              <a:p>
                <a:pPr lvl="1"/>
                <a:r>
                  <a:rPr lang="en-US" dirty="0"/>
                  <a:t>Many known and unknown relationships</a:t>
                </a:r>
              </a:p>
              <a:p>
                <a:r>
                  <a:rPr lang="en-US" dirty="0"/>
                  <a:t>Quantum computing added new classes and questions</a:t>
                </a:r>
              </a:p>
              <a:p>
                <a:r>
                  <a:rPr lang="en-US" dirty="0"/>
                  <a:t>One very important algorithm – the Fast Fourier Transform </a:t>
                </a:r>
              </a:p>
              <a:p>
                <a:pPr lvl="1"/>
                <a:r>
                  <a:rPr lang="en-US" dirty="0"/>
                  <a:t>FFT, Cooley-Tukey, 1965, ideas dating back to Gauss 1805</a:t>
                </a:r>
              </a:p>
              <a:p>
                <a:pPr lvl="1"/>
                <a:r>
                  <a:rPr lang="en-US" dirty="0"/>
                  <a:t>Sometimes called “most important algorithm in computer science”</a:t>
                </a:r>
              </a:p>
              <a:p>
                <a:pPr lvl="1"/>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 </m:t>
                    </m:r>
                    <m:func>
                      <m:funcPr>
                        <m:ctrlPr>
                          <a:rPr lang="en-US" i="1" dirty="0" smtClean="0">
                            <a:latin typeface="Cambria Math" panose="02040503050406030204" pitchFamily="18" charset="0"/>
                          </a:rPr>
                        </m:ctrlPr>
                      </m:funcPr>
                      <m:fName>
                        <m:r>
                          <m:rPr>
                            <m:sty m:val="p"/>
                          </m:rPr>
                          <a:rPr lang="en-US" i="0" dirty="0" smtClean="0">
                            <a:latin typeface="Cambria Math" panose="02040503050406030204" pitchFamily="18" charset="0"/>
                          </a:rPr>
                          <m:t>log</m:t>
                        </m:r>
                      </m:fName>
                      <m:e>
                        <m:r>
                          <a:rPr lang="en-US" b="0" i="1" dirty="0" smtClean="0">
                            <a:latin typeface="Cambria Math" panose="02040503050406030204" pitchFamily="18" charset="0"/>
                          </a:rPr>
                          <m:t>𝑛</m:t>
                        </m:r>
                      </m:e>
                    </m:func>
                    <m:r>
                      <a:rPr lang="en-US" i="1" dirty="0" smtClean="0">
                        <a:latin typeface="Cambria Math" panose="02040503050406030204" pitchFamily="18" charset="0"/>
                      </a:rPr>
                      <m:t>)</m:t>
                    </m:r>
                  </m:oMath>
                </a14:m>
                <a:r>
                  <a:rPr lang="en-US" dirty="0"/>
                  <a:t> versus naïve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sSup>
                      <m:sSupPr>
                        <m:ctrlPr>
                          <a:rPr lang="en-US" b="0" i="1" dirty="0" smtClean="0">
                            <a:latin typeface="Cambria Math" panose="02040503050406030204" pitchFamily="18" charset="0"/>
                          </a:rPr>
                        </m:ctrlPr>
                      </m:sSupPr>
                      <m:e>
                        <m:r>
                          <a:rPr lang="en-US" b="0" i="1" dirty="0" smtClean="0">
                            <a:latin typeface="Cambria Math" panose="02040503050406030204" pitchFamily="18" charset="0"/>
                          </a:rPr>
                          <m:t>𝑛</m:t>
                        </m:r>
                      </m:e>
                      <m:sup>
                        <m:r>
                          <a:rPr lang="en-US" b="0" i="1" dirty="0" smtClean="0">
                            <a:latin typeface="Cambria Math" panose="02040503050406030204" pitchFamily="18" charset="0"/>
                          </a:rPr>
                          <m:t>2</m:t>
                        </m:r>
                      </m:sup>
                    </m:sSup>
                    <m:r>
                      <a:rPr lang="en-US" i="1" dirty="0" smtClean="0">
                        <a:latin typeface="Cambria Math" panose="02040503050406030204" pitchFamily="18" charset="0"/>
                      </a:rPr>
                      <m:t>)</m:t>
                    </m:r>
                  </m:oMath>
                </a14:m>
                <a:r>
                  <a:rPr lang="en-US" dirty="0"/>
                  <a:t>. Lower bound unsolved problem in CS</a:t>
                </a:r>
              </a:p>
              <a:p>
                <a:pPr lvl="1"/>
                <a:r>
                  <a:rPr lang="en-US" dirty="0"/>
                  <a:t>Analyze and decompose signals from audio to imagery to stock data</a:t>
                </a:r>
              </a:p>
              <a:p>
                <a:pPr lvl="1"/>
                <a:r>
                  <a:rPr lang="en-US" dirty="0"/>
                  <a:t>Image and video compression</a:t>
                </a:r>
              </a:p>
              <a:p>
                <a:pPr lvl="1"/>
                <a:r>
                  <a:rPr lang="en-US" dirty="0"/>
                  <a:t>Multiplication of large numbers, certain matrix multiplications</a:t>
                </a:r>
              </a:p>
              <a:p>
                <a:r>
                  <a:rPr lang="en-US" dirty="0"/>
                  <a:t>FFT turns signals into frequencies and back</a:t>
                </a:r>
              </a:p>
              <a:p>
                <a:pPr lvl="1"/>
                <a:endParaRPr lang="en-US" dirty="0"/>
              </a:p>
            </p:txBody>
          </p:sp>
        </mc:Choice>
        <mc:Fallback>
          <p:sp>
            <p:nvSpPr>
              <p:cNvPr id="3" name="Content Placeholder 2">
                <a:extLst>
                  <a:ext uri="{FF2B5EF4-FFF2-40B4-BE49-F238E27FC236}">
                    <a16:creationId xmlns:a16="http://schemas.microsoft.com/office/drawing/2014/main" id="{8526D58A-B6DC-42DF-8DA2-100C97008C10}"/>
                  </a:ext>
                </a:extLst>
              </p:cNvPr>
              <p:cNvSpPr>
                <a:spLocks noGrp="1" noRot="1" noChangeAspect="1" noMove="1" noResize="1" noEditPoints="1" noAdjustHandles="1" noChangeArrowheads="1" noChangeShapeType="1" noTextEdit="1"/>
              </p:cNvSpPr>
              <p:nvPr>
                <p:ph idx="1"/>
              </p:nvPr>
            </p:nvSpPr>
            <p:spPr>
              <a:blipFill>
                <a:blip r:embed="rId2"/>
                <a:stretch>
                  <a:fillRect l="-928" t="-280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5745509-7E4B-45AC-9EBF-34254D8397F0}"/>
              </a:ext>
            </a:extLst>
          </p:cNvPr>
          <p:cNvSpPr>
            <a:spLocks noGrp="1"/>
          </p:cNvSpPr>
          <p:nvPr>
            <p:ph type="sldNum" sz="quarter" idx="12"/>
          </p:nvPr>
        </p:nvSpPr>
        <p:spPr/>
        <p:txBody>
          <a:bodyPr/>
          <a:lstStyle/>
          <a:p>
            <a:fld id="{AD3AD722-C68C-4062-BB20-135BAD822FA7}" type="slidenum">
              <a:rPr lang="en-US" smtClean="0"/>
              <a:pPr/>
              <a:t>9</a:t>
            </a:fld>
            <a:r>
              <a:rPr lang="en-US"/>
              <a:t>/42</a:t>
            </a:r>
            <a:endParaRPr lang="en-US" dirty="0"/>
          </a:p>
        </p:txBody>
      </p:sp>
      <p:pic>
        <p:nvPicPr>
          <p:cNvPr id="5" name="Content Placeholder 5">
            <a:extLst>
              <a:ext uri="{FF2B5EF4-FFF2-40B4-BE49-F238E27FC236}">
                <a16:creationId xmlns:a16="http://schemas.microsoft.com/office/drawing/2014/main" id="{88027400-1F9C-4557-AC2A-9F2C3C8D72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5341" y="202482"/>
            <a:ext cx="3672309" cy="2418350"/>
          </a:xfrm>
          <a:prstGeom prst="rect">
            <a:avLst/>
          </a:prstGeom>
        </p:spPr>
      </p:pic>
      <p:pic>
        <p:nvPicPr>
          <p:cNvPr id="7" name="Picture 2" descr="Image result for complexity theory computer">
            <a:extLst>
              <a:ext uri="{FF2B5EF4-FFF2-40B4-BE49-F238E27FC236}">
                <a16:creationId xmlns:a16="http://schemas.microsoft.com/office/drawing/2014/main" id="{3FD46D08-2BE7-4AE6-9ED5-6E409B6814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44053" y="4349119"/>
            <a:ext cx="2133597" cy="1917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58319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1025</TotalTime>
  <Words>2650</Words>
  <Application>Microsoft Office PowerPoint</Application>
  <PresentationFormat>Widescreen</PresentationFormat>
  <Paragraphs>492</Paragraphs>
  <Slides>42</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Arial</vt:lpstr>
      <vt:lpstr>Calibri</vt:lpstr>
      <vt:lpstr>Calibri Light</vt:lpstr>
      <vt:lpstr>Cambria Math</vt:lpstr>
      <vt:lpstr>Office Theme</vt:lpstr>
      <vt:lpstr>COMPUTATION: Theory, METHODS, LIMITATIONS, and the Future  an Introduction to Quantum Computing</vt:lpstr>
      <vt:lpstr>Intro</vt:lpstr>
      <vt:lpstr>Classical Computation 1/4</vt:lpstr>
      <vt:lpstr>Classical Computation 2/4</vt:lpstr>
      <vt:lpstr>Classical Computation 3/4</vt:lpstr>
      <vt:lpstr>Classical Computation 4/4</vt:lpstr>
      <vt:lpstr>Complexity Theory 1/3</vt:lpstr>
      <vt:lpstr>Complexity Theory 2/3</vt:lpstr>
      <vt:lpstr>Complexity Theory 3/3</vt:lpstr>
      <vt:lpstr>The Road to Quantum Computing 1/3</vt:lpstr>
      <vt:lpstr>The Road to Quantum Computing 2/3</vt:lpstr>
      <vt:lpstr>The Road to Quantum Computing 3/3</vt:lpstr>
      <vt:lpstr>Physics 1/2</vt:lpstr>
      <vt:lpstr>Physics 2/2</vt:lpstr>
      <vt:lpstr>Quantum Computing Basics 1/7</vt:lpstr>
      <vt:lpstr>Quantum Computing Basics 2/7</vt:lpstr>
      <vt:lpstr>Quantum Computing Basics 3/7</vt:lpstr>
      <vt:lpstr>Quantum Computing Basics 4/7</vt:lpstr>
      <vt:lpstr>Quantum Computing Basics 5/7</vt:lpstr>
      <vt:lpstr>Quantum Computing Basics 6/7</vt:lpstr>
      <vt:lpstr>Quantum Computing Basics 7/7</vt:lpstr>
      <vt:lpstr>Quantum Algorithms 1/6</vt:lpstr>
      <vt:lpstr>Quantum Algorithms 2/6</vt:lpstr>
      <vt:lpstr>Quantum Algorithms 3/6</vt:lpstr>
      <vt:lpstr>Quantum Algorithms 4/6</vt:lpstr>
      <vt:lpstr>Quantum Algorithms 5/6</vt:lpstr>
      <vt:lpstr>Quantum Algorithms 6/6</vt:lpstr>
      <vt:lpstr>Quantum Computing Machines </vt:lpstr>
      <vt:lpstr>Advanced Quantum Computing 1/5</vt:lpstr>
      <vt:lpstr>Advanced Quantum Computing 2/5</vt:lpstr>
      <vt:lpstr>Advanced Quantum Computing 3/5</vt:lpstr>
      <vt:lpstr>Advanced Quantum Computing 4/5</vt:lpstr>
      <vt:lpstr>Advanced Quantum Computing 5/5</vt:lpstr>
      <vt:lpstr>Quantum Security</vt:lpstr>
      <vt:lpstr>Future of Computation 1/2</vt:lpstr>
      <vt:lpstr>Future of Computation 2/2</vt:lpstr>
      <vt:lpstr>The Nature of Reality 1/3</vt:lpstr>
      <vt:lpstr>The Nature of Reality 2/3</vt:lpstr>
      <vt:lpstr>The Nature of Reality 3/3</vt:lpstr>
      <vt:lpstr>Conclusion</vt:lpstr>
      <vt:lpstr>Questions?</vt:lpstr>
      <vt:lpstr>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Quantum Computing</dc:title>
  <dc:creator>Lomont, Chris</dc:creator>
  <cp:lastModifiedBy>Chris Lomont</cp:lastModifiedBy>
  <cp:revision>569</cp:revision>
  <dcterms:created xsi:type="dcterms:W3CDTF">2019-02-20T20:16:57Z</dcterms:created>
  <dcterms:modified xsi:type="dcterms:W3CDTF">2019-02-25T02:21:16Z</dcterms:modified>
</cp:coreProperties>
</file>