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89" r:id="rId4"/>
    <p:sldId id="258" r:id="rId5"/>
    <p:sldId id="259" r:id="rId6"/>
    <p:sldId id="262" r:id="rId7"/>
    <p:sldId id="263" r:id="rId8"/>
    <p:sldId id="264" r:id="rId9"/>
    <p:sldId id="265" r:id="rId10"/>
    <p:sldId id="266" r:id="rId11"/>
    <p:sldId id="267" r:id="rId12"/>
    <p:sldId id="284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7" r:id="rId21"/>
    <p:sldId id="275" r:id="rId22"/>
    <p:sldId id="276" r:id="rId23"/>
    <p:sldId id="281" r:id="rId24"/>
    <p:sldId id="278" r:id="rId25"/>
    <p:sldId id="279" r:id="rId26"/>
    <p:sldId id="280" r:id="rId27"/>
    <p:sldId id="282" r:id="rId28"/>
    <p:sldId id="283" r:id="rId29"/>
    <p:sldId id="285" r:id="rId30"/>
    <p:sldId id="286" r:id="rId31"/>
    <p:sldId id="261" r:id="rId32"/>
    <p:sldId id="260" r:id="rId33"/>
    <p:sldId id="290" r:id="rId34"/>
    <p:sldId id="291" r:id="rId35"/>
    <p:sldId id="288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419" autoAdjust="0"/>
  </p:normalViewPr>
  <p:slideViewPr>
    <p:cSldViewPr snapToGrid="0">
      <p:cViewPr varScale="1">
        <p:scale>
          <a:sx n="108" d="100"/>
          <a:sy n="108" d="100"/>
        </p:scale>
        <p:origin x="12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835491-4033-40F5-81C5-C837FA0732DC}" type="datetimeFigureOut">
              <a:rPr lang="en-US" smtClean="0"/>
              <a:t>5/10/2019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FB85A7-6237-4FC6-AEB6-87868F54EF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145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Median_of_medians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Heap_(data_structure)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ticki.github.io/blog/skip-lists-done-right/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stepik.org/lesson/31226/step/8?unit=11592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Bloom_filter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theory.stanford.edu/~amitp/GameProgramming/AStarComparison.html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rjlipton.wordpress.com/2009/03/01/rabin-flips-a-coin/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Curse_of_dimensionality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infoscience.epfl.ch/record/169879/files/RMTrees.pdf;" TargetMode="External"/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sinusoid.es/talks/immer-cppcon17/#/12" TargetMode="Externa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Cache-oblivious_algorithm" TargetMode="External"/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0fps.net/2013/05/28/cache-oblivious-array-operations/" TargetMode="Externa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eksforgeeks.org/linear-search-vs-binary-search/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pdf/cs/0011047.pdf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youtube.com/watch?v=kWiMnXP7g-4" TargetMode="Externa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xkcd.com/221/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www.pcg-random.org/using-pcg-cpp.html" TargetMode="Externa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.demofox.org/2017/10/20/generating-blue-noise-sample-points-with-mitchells-best-candidate-algorithm/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Side on Constant Overhead Byte Stuffing ideas – can pack 254 bytes with bitmask of seen to find the missing one</a:t>
            </a:r>
          </a:p>
          <a:p>
            <a:r>
              <a:rPr lang="en-US" dirty="0" err="1"/>
              <a:t>Timsort</a:t>
            </a:r>
            <a:r>
              <a:rPr lang="en-US" dirty="0"/>
              <a:t> 𝑂(𝑛 log⁡𝑛)  worst, 𝑂(𝑛) best, is mixture of insertion sort and merge sort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FB85A7-6237-4FC6-AEB6-87868F54EFD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2078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Computational biology, DNA matching, linguistics,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FB85A7-6237-4FC6-AEB6-87868F54EFD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6696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https://en.wikipedia.org/wiki/Median_of_medians</a:t>
            </a:r>
            <a:endParaRPr lang="en-US" dirty="0"/>
          </a:p>
          <a:p>
            <a:r>
              <a:rPr lang="en-US" dirty="0"/>
              <a:t>Recurses on n/5 size groups, gets medians of them, then median of result….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FB85A7-6237-4FC6-AEB6-87868F54EFD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266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https://en.wikipedia.org/wiki/Heap_(data_structure)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FB85A7-6237-4FC6-AEB6-87868F54EFD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2448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http://ticki.github.io/blog/skip-lists-done-right/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FB85A7-6237-4FC6-AEB6-87868F54EFD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8512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Time complexity inverse Ackermann function. Describe Ackermann function: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FB85A7-6237-4FC6-AEB6-87868F54EFD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0159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https://stepik.org/lesson/31226/step/8?unit=11592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FB85A7-6237-4FC6-AEB6-87868F54EFD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8831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“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 generally, fewer than 10 bits per element are required for a 1% false positive probability, independent of the size or number of elements in the set” </a:t>
            </a:r>
            <a:r>
              <a:rPr lang="en-US" dirty="0">
                <a:hlinkClick r:id="rId3"/>
              </a:rPr>
              <a:t>https://en.wikipedia.org/wiki/Bloom_filter</a:t>
            </a:r>
            <a:endParaRPr lang="en-US" dirty="0"/>
          </a:p>
          <a:p>
            <a:r>
              <a:rPr lang="en-US" dirty="0"/>
              <a:t>Akamai uses to prevent one hit wonders from being cached</a:t>
            </a:r>
          </a:p>
          <a:p>
            <a:r>
              <a:rPr lang="en-US" dirty="0"/>
              <a:t>Google </a:t>
            </a:r>
            <a:r>
              <a:rPr lang="en-US" dirty="0" err="1"/>
              <a:t>BigTable</a:t>
            </a:r>
            <a:r>
              <a:rPr lang="en-US" dirty="0"/>
              <a:t> uses</a:t>
            </a:r>
          </a:p>
          <a:p>
            <a:r>
              <a:rPr lang="en-US" dirty="0"/>
              <a:t>Chrome uses to identify malicious URLs</a:t>
            </a:r>
          </a:p>
          <a:p>
            <a:r>
              <a:rPr lang="en-US" dirty="0"/>
              <a:t>Bitcoin to speed up wallet </a:t>
            </a:r>
            <a:r>
              <a:rPr lang="en-US" dirty="0" err="1"/>
              <a:t>sunchronization</a:t>
            </a:r>
            <a:endParaRPr lang="en-US" dirty="0"/>
          </a:p>
          <a:p>
            <a:r>
              <a:rPr lang="en-US" dirty="0"/>
              <a:t>SPIN model checker to speed up verification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FB85A7-6237-4FC6-AEB6-87868F54EFD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6473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http://theory.stanford.edu/~amitp/GameProgramming/AStarComparison.html</a:t>
            </a:r>
            <a:endParaRPr lang="en-US" dirty="0"/>
          </a:p>
          <a:p>
            <a:r>
              <a:rPr lang="en-US" dirty="0"/>
              <a:t>Pics: depth first search, greedy, A*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FB85A7-6237-4FC6-AEB6-87868F54EFD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0657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Tons of graph algorithms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FB85A7-6237-4FC6-AEB6-87868F54EFD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5465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https://rjlipton.wordpress.com/2009/03/01/rabin-flips-a-coin/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FB85A7-6237-4FC6-AEB6-87868F54EFD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1183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Side on Constant Overhead Byte Stuffing ideas – can pack 254 bytes with bitmask of seen to find the missing one</a:t>
            </a:r>
          </a:p>
          <a:p>
            <a:r>
              <a:rPr lang="en-US" dirty="0" err="1"/>
              <a:t>Timsort</a:t>
            </a:r>
            <a:r>
              <a:rPr lang="en-US" dirty="0"/>
              <a:t> 𝑂(𝑛 log⁡𝑛)  worst, 𝑂(𝑛) best, is mixture of insertion sort and merge sort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FB85A7-6237-4FC6-AEB6-87868F54EFD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0267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Implementation often suffers from floating point errors…</a:t>
            </a:r>
          </a:p>
          <a:p>
            <a:r>
              <a:rPr lang="en-US" dirty="0">
                <a:hlinkClick r:id="rId3"/>
              </a:rPr>
              <a:t>https://en.wikipedia.org/wiki/Curse_of_dimensionality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FB85A7-6237-4FC6-AEB6-87868F54EFD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9714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https://infoscience.epfl.ch/record/169879/files/RMTrees.pdf;</a:t>
            </a:r>
            <a:endParaRPr lang="en-US" dirty="0"/>
          </a:p>
          <a:p>
            <a:r>
              <a:rPr lang="en-US" dirty="0">
                <a:hlinkClick r:id="rId4"/>
              </a:rPr>
              <a:t>https://sinusoid.es/talks/immer-cppcon17/#/12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FB85A7-6237-4FC6-AEB6-87868F54EFDE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2592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FB85A7-6237-4FC6-AEB6-87868F54EFD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38232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https://en.wikipedia.org/wiki/Cache-oblivious_algorithm</a:t>
            </a:r>
            <a:endParaRPr lang="en-US" dirty="0"/>
          </a:p>
          <a:p>
            <a:r>
              <a:rPr lang="en-US" dirty="0">
                <a:hlinkClick r:id="rId4"/>
              </a:rPr>
              <a:t>https://0fps.net/2013/05/28/cache-oblivious-array-operations/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FB85A7-6237-4FC6-AEB6-87868F54EFDE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56426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time: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FB85A7-6237-4FC6-AEB6-87868F54EFDE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6700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Images </a:t>
            </a:r>
            <a:r>
              <a:rPr lang="en-US" dirty="0">
                <a:hlinkClick r:id="rId3"/>
              </a:rPr>
              <a:t>https://www.geeksforgeeks.org/linear-search-vs-binary-search/</a:t>
            </a:r>
            <a:endParaRPr lang="en-US" dirty="0"/>
          </a:p>
          <a:p>
            <a:r>
              <a:rPr lang="en-US" dirty="0"/>
              <a:t>Fib adds 4% more comparisons, only uses add/sub for indices, binary needs div, shift, </a:t>
            </a:r>
            <a:r>
              <a:rPr lang="en-US" dirty="0" err="1"/>
              <a:t>mult</a:t>
            </a:r>
            <a:r>
              <a:rPr lang="en-US" dirty="0"/>
              <a:t>…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FB85A7-6237-4FC6-AEB6-87868F54EFD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0312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Many variants and better, newer algorithms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FB85A7-6237-4FC6-AEB6-87868F54EFD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0243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Used in mp3 tagger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FB85A7-6237-4FC6-AEB6-87868F54EFD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6152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https://arxiv.org/pdf/cs/0011047.pdf</a:t>
            </a:r>
            <a:endParaRPr lang="en-US" dirty="0"/>
          </a:p>
          <a:p>
            <a:r>
              <a:rPr lang="en-US" dirty="0">
                <a:hlinkClick r:id="rId4"/>
              </a:rPr>
              <a:t>https://www.youtube.com/watch?v=kWiMnXP7g-4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FB85A7-6237-4FC6-AEB6-87868F54EFD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5378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https://xkcd.com/221/</a:t>
            </a:r>
            <a:endParaRPr lang="en-US" dirty="0"/>
          </a:p>
          <a:p>
            <a:r>
              <a:rPr lang="en-US" dirty="0">
                <a:hlinkClick r:id="rId4"/>
              </a:rPr>
              <a:t>http://www.pcg-random.org/</a:t>
            </a:r>
            <a:endParaRPr lang="en-US" dirty="0"/>
          </a:p>
          <a:p>
            <a:r>
              <a:rPr lang="en-US" dirty="0"/>
              <a:t>PCG = Permuted Congruential Generator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FB85A7-6237-4FC6-AEB6-87868F54EFD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3068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Psych for colors, game rolls, </a:t>
            </a:r>
            <a:r>
              <a:rPr lang="en-US" dirty="0" err="1"/>
              <a:t>tetris</a:t>
            </a:r>
            <a:r>
              <a:rPr lang="en-US" dirty="0"/>
              <a:t>, playlists, </a:t>
            </a:r>
          </a:p>
          <a:p>
            <a:r>
              <a:rPr lang="en-US" dirty="0">
                <a:hlinkClick r:id="rId3"/>
              </a:rPr>
              <a:t>https://blog.demofox.org/2017/10/20/generating-blue-noise-sample-points-with-mitchells-best-candidate-algorithm/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FB85A7-6237-4FC6-AEB6-87868F54EFD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3902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Google interview, wanted to improve, did, found already done </a:t>
            </a:r>
            <a:r>
              <a:rPr lang="en-US" dirty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FB85A7-6237-4FC6-AEB6-87868F54EFD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276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AFD0B-78B2-48D3-9461-58A2AFCC54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D50EC7-48BC-46F5-B1F3-7C16292C8C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51B0F4-1964-4779-88AC-596251A56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7EB17-710E-4302-BABD-1A8DEA07D8E5}" type="datetimeFigureOut">
              <a:rPr lang="en-US" smtClean="0"/>
              <a:t>5/10/2019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B852A0-FB77-4CE5-87FC-B4186AFBB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834068-E71B-4CA9-B68F-05EC08E76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7B2D3-699E-479E-92D4-8FF82B0E4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268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C1D98-A79E-4FF4-BE48-A5E967337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5108D4-1830-49E4-84AE-03C2B1DE17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6E62B8-EF77-405F-8B68-CDB6910C9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7EB17-710E-4302-BABD-1A8DEA07D8E5}" type="datetimeFigureOut">
              <a:rPr lang="en-US" smtClean="0"/>
              <a:t>5/10/2019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30880F-0504-449F-889E-638498D8E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F5556B-936C-438E-B81E-F2FE294F0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7B2D3-699E-479E-92D4-8FF82B0E4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592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B8B2065-5D0C-4A10-B4A8-4BEEED3DE9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050FDA-0B48-48DE-8871-892E0991B9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81E29E-B39F-4E74-9500-05A906688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7EB17-710E-4302-BABD-1A8DEA07D8E5}" type="datetimeFigureOut">
              <a:rPr lang="en-US" smtClean="0"/>
              <a:t>5/10/2019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B0FC4F-7723-4D5C-B9C4-482A938A5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AB0C73-1BE1-4358-A1A6-A67CE0102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7B2D3-699E-479E-92D4-8FF82B0E4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599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3E084-7910-4998-9721-61CF62088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9FAE62-F804-4FC5-98D2-7F61BE353B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8B9076-C9AA-4212-AC5F-C7505AED2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7EB17-710E-4302-BABD-1A8DEA07D8E5}" type="datetimeFigureOut">
              <a:rPr lang="en-US" smtClean="0"/>
              <a:t>5/10/2019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EA28DE-2A8F-4EC6-952E-8263AEF1E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533459-ECA9-487C-812C-92C14A192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7B2D3-699E-479E-92D4-8FF82B0E4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78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897B0-2614-44F4-9509-E58690117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CFC03B-8BD6-48A4-BC14-A35E5768CF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BA26AE-9DB0-46E1-BD18-232961E6C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7EB17-710E-4302-BABD-1A8DEA07D8E5}" type="datetimeFigureOut">
              <a:rPr lang="en-US" smtClean="0"/>
              <a:t>5/10/2019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6C1920-BE0E-44D9-AE80-2C07FCD91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2CF522-BA95-4E55-9164-9F2509990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7B2D3-699E-479E-92D4-8FF82B0E4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61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0AC8C-FB74-43C9-9218-03B360311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C53EF6-ADD8-4C31-8DFD-65B40633AC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E3D826-AB8D-42A6-B853-1EFA12244F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6E49D-B785-4497-87DC-0A230F68B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7EB17-710E-4302-BABD-1A8DEA07D8E5}" type="datetimeFigureOut">
              <a:rPr lang="en-US" smtClean="0"/>
              <a:t>5/10/2019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BC0D80-F73B-44E6-9A67-319962C3A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5BF962-8B6B-43E4-9DFA-0D41828B0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7B2D3-699E-479E-92D4-8FF82B0E4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316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10379-36E9-4C19-AB32-DCCC277F2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685867-3004-40BD-B87B-2433E76B1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41E2BC-78CC-4DBF-BD1C-B930996671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791A99-81A8-47C3-A23C-A8B049F813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0AB5AB-F4C8-426F-8F01-C628BA150A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0CD487-96DF-4976-8759-AC44C3B01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7EB17-710E-4302-BABD-1A8DEA07D8E5}" type="datetimeFigureOut">
              <a:rPr lang="en-US" smtClean="0"/>
              <a:t>5/10/2019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AC881F-4A86-41D0-AC61-AE29BECF3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85D1EB-376A-4CE8-BCE8-58EB2C682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7B2D3-699E-479E-92D4-8FF82B0E4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196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B9D82-1D66-4B26-A10B-D148686C1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9BEA12-DFC9-41CE-B2F9-560BC9B34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7EB17-710E-4302-BABD-1A8DEA07D8E5}" type="datetimeFigureOut">
              <a:rPr lang="en-US" smtClean="0"/>
              <a:t>5/10/2019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ABCC7F-0DC3-44B8-977F-F5CD5D1C6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A68A6A-AD34-426D-9EC2-E60CFA5A8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7B2D3-699E-479E-92D4-8FF82B0E4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045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227AC3-1D20-4A1B-A369-8663D41FF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7EB17-710E-4302-BABD-1A8DEA07D8E5}" type="datetimeFigureOut">
              <a:rPr lang="en-US" smtClean="0"/>
              <a:t>5/10/2019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1DDE17-3ABB-4CD6-84DB-1980EEF65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B9FC92-94A8-4E87-99C3-2ED6B70E2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7B2D3-699E-479E-92D4-8FF82B0E4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321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FBAE6-0130-4D1B-9C3A-F5E5DCBFE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34FD7B-CA35-48E3-BA60-17976177E2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DC31E7-8C0D-4FBD-8F59-6E2D3AE6EA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A50CE7-07BD-4562-B6D6-2DF1C2BF7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7EB17-710E-4302-BABD-1A8DEA07D8E5}" type="datetimeFigureOut">
              <a:rPr lang="en-US" smtClean="0"/>
              <a:t>5/10/2019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2227F0-F612-4429-BE8D-C97A9E42F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6A2A89-BD18-4D83-82A5-6969A89FA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7B2D3-699E-479E-92D4-8FF82B0E4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869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60304-D8F0-4933-A9B9-41F66827B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FBDB83-6EC2-41E8-BA17-F50CCC25AF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B90866-689F-4393-AE58-96A82848C8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DE2CD9-6006-4FBE-858A-A65BCABEB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7EB17-710E-4302-BABD-1A8DEA07D8E5}" type="datetimeFigureOut">
              <a:rPr lang="en-US" smtClean="0"/>
              <a:t>5/10/2019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5004E4-A132-4434-8168-19C437E16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385E32-C764-4D27-88D5-D0B2A1AB2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7B2D3-699E-479E-92D4-8FF82B0E4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332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A23FBA-800B-4E6C-A56D-3BA610416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FCA256-E22F-43D2-8099-AA19DEB7F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0A00EB-65BD-4395-99A3-7A8A5AB853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37EB17-710E-4302-BABD-1A8DEA07D8E5}" type="datetimeFigureOut">
              <a:rPr lang="en-US" smtClean="0"/>
              <a:t>5/10/2019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11345B-D7BD-49C9-AC90-35F434EEE9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9B54D9-063A-45AB-A2F9-1BBD3E2B9B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7B2D3-699E-479E-92D4-8FF82B0E4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166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0.png"/><Relationship Id="rId4" Type="http://schemas.openxmlformats.org/officeDocument/2006/relationships/image" Target="../media/image5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E896A-0424-437F-8354-9A8F992044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30 Algorithms and Data Structures in 60 Minutes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629893-210B-4499-8D8E-C35008A612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Chris Lomont, May 2019</a:t>
            </a:r>
          </a:p>
        </p:txBody>
      </p:sp>
    </p:spTree>
    <p:extLst>
      <p:ext uri="{BB962C8B-B14F-4D97-AF65-F5344CB8AC3E}">
        <p14:creationId xmlns:p14="http://schemas.microsoft.com/office/powerpoint/2010/main" val="3947335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87F62-70A5-4997-A2AE-E74BE10DD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Shuffle and sample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01CF27-FCA5-4815-8C4F-CF392E988B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Common error: shuffle all 1 to N. Not uniform</a:t>
            </a:r>
          </a:p>
          <a:p>
            <a:pPr marL="0" indent="0">
              <a:buNone/>
            </a:pPr>
            <a:r>
              <a:rPr lang="nn-NO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n-NO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nn-NO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nn-NO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nn-NO" dirty="0">
                <a:solidFill>
                  <a:srgbClr val="000000"/>
                </a:solidFill>
                <a:latin typeface="Consolas" panose="020B0609020204030204" pitchFamily="49" charset="0"/>
              </a:rPr>
              <a:t> i = 0; i &lt; max; ++i) 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j = rand() % max;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swap(item[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], item[j]); </a:t>
            </a:r>
            <a:endParaRPr lang="en-US" dirty="0"/>
          </a:p>
          <a:p>
            <a:pPr lvl="1"/>
            <a:endParaRPr lang="en-US" dirty="0"/>
          </a:p>
          <a:p>
            <a:r>
              <a:rPr lang="en-US" b="1" dirty="0">
                <a:solidFill>
                  <a:srgbClr val="00B0F0"/>
                </a:solidFill>
              </a:rPr>
              <a:t>Fischer-Yates shuffle</a:t>
            </a:r>
          </a:p>
          <a:p>
            <a:pPr marL="0" indent="0">
              <a:buNone/>
            </a:pPr>
            <a:r>
              <a:rPr lang="nn-NO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nn-NO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nn-NO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nn-NO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nn-NO" dirty="0">
                <a:solidFill>
                  <a:srgbClr val="000000"/>
                </a:solidFill>
                <a:latin typeface="Consolas" panose="020B0609020204030204" pitchFamily="49" charset="0"/>
              </a:rPr>
              <a:t> i = 0; i &lt; n-1; ++i) </a:t>
            </a:r>
          </a:p>
          <a:p>
            <a:pPr marL="0" indent="0">
              <a:buNone/>
            </a:pPr>
            <a:r>
              <a:rPr lang="pt-BR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pt-BR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pt-BR" dirty="0">
                <a:solidFill>
                  <a:srgbClr val="000000"/>
                </a:solidFill>
                <a:latin typeface="Consolas" panose="020B0609020204030204" pitchFamily="49" charset="0"/>
              </a:rPr>
              <a:t> j = randN(i, n); </a:t>
            </a:r>
            <a:r>
              <a:rPr lang="pt-BR" dirty="0">
                <a:solidFill>
                  <a:srgbClr val="008000"/>
                </a:solidFill>
                <a:latin typeface="Consolas" panose="020B0609020204030204" pitchFamily="49" charset="0"/>
              </a:rPr>
              <a:t>// i ≤ j &lt; n</a:t>
            </a:r>
            <a:endParaRPr lang="pt-BR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swap(item[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], item[j]);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Psychological issues </a:t>
            </a:r>
          </a:p>
          <a:p>
            <a:pPr lvl="1"/>
            <a:r>
              <a:rPr lang="en-US" b="1" dirty="0">
                <a:solidFill>
                  <a:srgbClr val="00B0F0"/>
                </a:solidFill>
              </a:rPr>
              <a:t>Shuffle bag</a:t>
            </a:r>
            <a:r>
              <a:rPr lang="en-US" dirty="0"/>
              <a:t>, </a:t>
            </a:r>
            <a:r>
              <a:rPr lang="en-US" b="1" dirty="0">
                <a:solidFill>
                  <a:srgbClr val="00B0F0"/>
                </a:solidFill>
              </a:rPr>
              <a:t>Fibonacci shuffle</a:t>
            </a:r>
            <a:r>
              <a:rPr lang="en-US" dirty="0"/>
              <a:t> (not sure of name)</a:t>
            </a:r>
          </a:p>
          <a:p>
            <a:pPr lvl="1"/>
            <a:r>
              <a:rPr lang="en-US" dirty="0"/>
              <a:t>Sphere sampling, area sampling (</a:t>
            </a:r>
            <a:r>
              <a:rPr lang="en-US" b="1" dirty="0">
                <a:solidFill>
                  <a:srgbClr val="00B0F0"/>
                </a:solidFill>
              </a:rPr>
              <a:t>blue noise</a:t>
            </a:r>
            <a:r>
              <a:rPr lang="en-US" dirty="0"/>
              <a:t>)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114737B-6F0F-4B73-8A62-82CD14F2E9DC}"/>
              </a:ext>
            </a:extLst>
          </p:cNvPr>
          <p:cNvGrpSpPr/>
          <p:nvPr/>
        </p:nvGrpSpPr>
        <p:grpSpPr>
          <a:xfrm>
            <a:off x="9263063" y="606425"/>
            <a:ext cx="2438400" cy="5011737"/>
            <a:chOff x="9263063" y="606425"/>
            <a:chExt cx="2438400" cy="5011737"/>
          </a:xfrm>
        </p:grpSpPr>
        <p:pic>
          <p:nvPicPr>
            <p:cNvPr id="12290" name="Picture 2" descr="https://demofox2.files.wordpress.com/2017/10/whitenoise_1024.png?w=800">
              <a:extLst>
                <a:ext uri="{FF2B5EF4-FFF2-40B4-BE49-F238E27FC236}">
                  <a16:creationId xmlns:a16="http://schemas.microsoft.com/office/drawing/2014/main" id="{24C35C32-57F3-42F2-81E5-B72F52AAF16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63063" y="606425"/>
              <a:ext cx="2438400" cy="243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92" name="Picture 4" descr="https://demofox2.files.wordpress.com/2017/10/bluenoise_1024.png?w=800">
              <a:extLst>
                <a:ext uri="{FF2B5EF4-FFF2-40B4-BE49-F238E27FC236}">
                  <a16:creationId xmlns:a16="http://schemas.microsoft.com/office/drawing/2014/main" id="{AAE12298-62ED-4620-B089-3880AA70E9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63063" y="3179762"/>
              <a:ext cx="2438400" cy="243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51728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87F62-70A5-4997-A2AE-E74BE10DD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01CF27-FCA5-4815-8C4F-CF392E988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Problem: stream of data, want uniform random sample size k, don’t know length, cannot store.</a:t>
            </a:r>
          </a:p>
          <a:p>
            <a:endParaRPr lang="en-US" dirty="0"/>
          </a:p>
          <a:p>
            <a:r>
              <a:rPr lang="en-US" b="1" dirty="0">
                <a:solidFill>
                  <a:srgbClr val="00B0F0"/>
                </a:solidFill>
              </a:rPr>
              <a:t>Reservoir sampling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Keep first k</a:t>
            </a:r>
          </a:p>
          <a:p>
            <a:pPr lvl="1"/>
            <a:r>
              <a:rPr lang="en-US" dirty="0"/>
              <a:t>For each following sample, random to see if it should be in reservoir </a:t>
            </a:r>
          </a:p>
          <a:p>
            <a:pPr lvl="2"/>
            <a:r>
              <a:rPr lang="en-US" dirty="0"/>
              <a:t>J = rand(1,i) inclusive on seeing </a:t>
            </a:r>
            <a:r>
              <a:rPr lang="en-US" dirty="0" err="1"/>
              <a:t>ith</a:t>
            </a:r>
            <a:r>
              <a:rPr lang="en-US" dirty="0"/>
              <a:t> sample. </a:t>
            </a:r>
          </a:p>
          <a:p>
            <a:pPr lvl="2"/>
            <a:r>
              <a:rPr lang="en-US" dirty="0"/>
              <a:t>If j &lt;= k then R[j] = S[</a:t>
            </a:r>
            <a:r>
              <a:rPr lang="en-US" dirty="0" err="1"/>
              <a:t>i</a:t>
            </a:r>
            <a:r>
              <a:rPr lang="en-US" dirty="0"/>
              <a:t>]</a:t>
            </a:r>
          </a:p>
          <a:p>
            <a:endParaRPr lang="en-US" dirty="0"/>
          </a:p>
          <a:p>
            <a:r>
              <a:rPr lang="en-US" b="1" dirty="0">
                <a:solidFill>
                  <a:srgbClr val="FF0000"/>
                </a:solidFill>
              </a:rPr>
              <a:t>Challenge</a:t>
            </a:r>
            <a:r>
              <a:rPr lang="en-US" dirty="0"/>
              <a:t>: can do with exponentially fewer rand calls.</a:t>
            </a:r>
          </a:p>
          <a:p>
            <a:pPr lvl="1"/>
            <a:r>
              <a:rPr lang="en-US" dirty="0"/>
              <a:t>anecdote of solving something yourself</a:t>
            </a:r>
          </a:p>
        </p:txBody>
      </p:sp>
    </p:spTree>
    <p:extLst>
      <p:ext uri="{BB962C8B-B14F-4D97-AF65-F5344CB8AC3E}">
        <p14:creationId xmlns:p14="http://schemas.microsoft.com/office/powerpoint/2010/main" val="75671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87F62-70A5-4997-A2AE-E74BE10DD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Randomized algorithms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401CF27-FCA5-4815-8C4F-CF392E988B9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351338"/>
              </a:xfrm>
            </p:spPr>
            <p:txBody>
              <a:bodyPr>
                <a:normAutofit fontScale="55000" lnSpcReduction="20000"/>
              </a:bodyPr>
              <a:lstStyle/>
              <a:p>
                <a:r>
                  <a:rPr lang="en-US" dirty="0"/>
                  <a:t>Use </a:t>
                </a:r>
                <a:r>
                  <a:rPr lang="en-US" b="1" i="1" dirty="0"/>
                  <a:t>randomness</a:t>
                </a:r>
                <a:r>
                  <a:rPr lang="en-US" dirty="0"/>
                  <a:t> as a resource in an algorithm. Sometimes gives speedups</a:t>
                </a:r>
              </a:p>
              <a:p>
                <a:r>
                  <a:rPr lang="en-US" dirty="0"/>
                  <a:t>There are efficient randomized algorithms for which no efficient non-randomized algorithm is known</a:t>
                </a:r>
              </a:p>
              <a:p>
                <a:r>
                  <a:rPr lang="en-US" dirty="0"/>
                  <a:t>Unknown whether P = BPP: unknown is an arbitrary randomized algorithm that runs in polynomial time </a:t>
                </a:r>
                <a:br>
                  <a:rPr lang="en-US" dirty="0"/>
                </a:br>
                <a:r>
                  <a:rPr lang="en-US" dirty="0"/>
                  <a:t>with a small error probability can be derandomized to run in polynomial time without using randomness.</a:t>
                </a:r>
              </a:p>
              <a:p>
                <a:r>
                  <a:rPr lang="en-US" b="1" dirty="0">
                    <a:solidFill>
                      <a:srgbClr val="00B0F0"/>
                    </a:solidFill>
                  </a:rPr>
                  <a:t>Las Vegas algorithms</a:t>
                </a:r>
                <a:r>
                  <a:rPr lang="en-US" dirty="0"/>
                  <a:t> – correct answer, finite time, like </a:t>
                </a:r>
                <a:r>
                  <a:rPr lang="en-US" dirty="0" err="1"/>
                  <a:t>QuickSort</a:t>
                </a:r>
                <a:r>
                  <a:rPr lang="en-US" dirty="0"/>
                  <a:t> with random pivots</a:t>
                </a:r>
              </a:p>
              <a:p>
                <a:r>
                  <a:rPr lang="en-US" b="1" dirty="0">
                    <a:solidFill>
                      <a:srgbClr val="00B0F0"/>
                    </a:solidFill>
                  </a:rPr>
                  <a:t>Monte Carlo algorithms</a:t>
                </a:r>
                <a:r>
                  <a:rPr lang="en-US" dirty="0"/>
                  <a:t> – possible incorrect answer, possible infinite time</a:t>
                </a:r>
              </a:p>
              <a:p>
                <a:pPr lvl="1"/>
                <a:r>
                  <a:rPr lang="en-US" dirty="0"/>
                  <a:t>Run till probability of incorrect &lt; probability of outrageous other errors: RAM cosmic rays, hardware failures, etc.</a:t>
                </a:r>
              </a:p>
              <a:p>
                <a:pPr lvl="1"/>
                <a:r>
                  <a:rPr lang="en-US" dirty="0" err="1"/>
                  <a:t>IsPrime</a:t>
                </a:r>
                <a:r>
                  <a:rPr lang="en-US" dirty="0"/>
                  <a:t>(n) is currently deterministically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func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7.5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but k rounds of random Miller-Rabin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func>
                              <m:func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func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Example: two places compute massively large result, want to prove to other. Can send log n bits to prove exponentially small error</a:t>
                </a:r>
              </a:p>
              <a:p>
                <a:r>
                  <a:rPr lang="en-US" dirty="0"/>
                  <a:t>Examples:</a:t>
                </a:r>
              </a:p>
              <a:p>
                <a:pPr lvl="1"/>
                <a:r>
                  <a:rPr lang="en-US" dirty="0"/>
                  <a:t>In ECC, most random codes good</a:t>
                </a:r>
              </a:p>
              <a:p>
                <a:pPr lvl="1"/>
                <a:r>
                  <a:rPr lang="en-US" dirty="0"/>
                  <a:t>Crypto – random keys, </a:t>
                </a:r>
                <a:r>
                  <a:rPr lang="en-US" dirty="0" err="1"/>
                  <a:t>nonces</a:t>
                </a:r>
                <a:r>
                  <a:rPr lang="en-US" dirty="0"/>
                  <a:t> needed</a:t>
                </a:r>
              </a:p>
              <a:p>
                <a:pPr lvl="1"/>
                <a:r>
                  <a:rPr lang="en-US" dirty="0"/>
                  <a:t>Prime testing for RSA done probabilistically</a:t>
                </a:r>
              </a:p>
              <a:p>
                <a:pPr lvl="1"/>
                <a:r>
                  <a:rPr lang="en-US" dirty="0" err="1"/>
                  <a:t>QuickSort</a:t>
                </a:r>
                <a:r>
                  <a:rPr lang="en-US" dirty="0"/>
                  <a:t>  needs good random pivots</a:t>
                </a:r>
              </a:p>
              <a:p>
                <a:pPr lvl="1"/>
                <a:r>
                  <a:rPr lang="en-US" dirty="0"/>
                  <a:t>Network traffic </a:t>
                </a:r>
                <a:r>
                  <a:rPr lang="en-US" dirty="0" err="1"/>
                  <a:t>backoff</a:t>
                </a:r>
                <a:r>
                  <a:rPr lang="en-US" dirty="0"/>
                  <a:t>, related collision avoidance, retries</a:t>
                </a:r>
              </a:p>
              <a:p>
                <a:pPr lvl="1"/>
                <a:r>
                  <a:rPr lang="en-US" dirty="0"/>
                  <a:t>Evolutionary algorithms like </a:t>
                </a:r>
                <a:r>
                  <a:rPr lang="en-US" b="1" dirty="0">
                    <a:solidFill>
                      <a:srgbClr val="00B0F0"/>
                    </a:solidFill>
                  </a:rPr>
                  <a:t>Neural Networks</a:t>
                </a:r>
                <a:r>
                  <a:rPr lang="en-US" dirty="0"/>
                  <a:t>, </a:t>
                </a:r>
                <a:r>
                  <a:rPr lang="en-US" b="1" dirty="0">
                    <a:solidFill>
                      <a:srgbClr val="00B0F0"/>
                    </a:solidFill>
                  </a:rPr>
                  <a:t>Genetic Algorithm</a:t>
                </a:r>
                <a:r>
                  <a:rPr lang="en-US" dirty="0"/>
                  <a:t>, </a:t>
                </a:r>
                <a:r>
                  <a:rPr lang="en-US" b="1" dirty="0">
                    <a:solidFill>
                      <a:srgbClr val="00B0F0"/>
                    </a:solidFill>
                  </a:rPr>
                  <a:t>Simulated Annealing</a:t>
                </a:r>
                <a:r>
                  <a:rPr lang="en-US" dirty="0"/>
                  <a:t>, </a:t>
                </a:r>
                <a:r>
                  <a:rPr lang="en-US" b="1" dirty="0">
                    <a:solidFill>
                      <a:srgbClr val="00B0F0"/>
                    </a:solidFill>
                  </a:rPr>
                  <a:t>Stochastic Gradient Descent (SGD)</a:t>
                </a:r>
              </a:p>
              <a:p>
                <a:r>
                  <a:rPr lang="en-US" b="1" dirty="0">
                    <a:solidFill>
                      <a:srgbClr val="00B050"/>
                    </a:solidFill>
                  </a:rPr>
                  <a:t>Technique: randomness for performance or adversary thwarting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401CF27-FCA5-4815-8C4F-CF392E988B9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351338"/>
              </a:xfrm>
              <a:blipFill>
                <a:blip r:embed="rId2"/>
                <a:stretch>
                  <a:fillRect l="-174" t="-15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42" name="Picture 2" descr="https://www.verusglobal.com/wp-content/uploads/iStock-Dice.jpg">
            <a:extLst>
              <a:ext uri="{FF2B5EF4-FFF2-40B4-BE49-F238E27FC236}">
                <a16:creationId xmlns:a16="http://schemas.microsoft.com/office/drawing/2014/main" id="{4A3CD1B1-1829-4C80-9237-67454F7909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3008" y="146756"/>
            <a:ext cx="2948047" cy="1967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968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87F62-70A5-4997-A2AE-E74BE10DD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Sequences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401CF27-FCA5-4815-8C4F-CF392E988B9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en-US" b="1" dirty="0">
                    <a:solidFill>
                      <a:srgbClr val="00B0F0"/>
                    </a:solidFill>
                  </a:rPr>
                  <a:t>Longest Common Subsequence</a:t>
                </a:r>
                <a:r>
                  <a:rPr lang="en-US" dirty="0"/>
                  <a:t> </a:t>
                </a:r>
              </a:p>
              <a:p>
                <a:r>
                  <a:rPr lang="en-US" b="1" dirty="0">
                    <a:solidFill>
                      <a:srgbClr val="00B0F0"/>
                    </a:solidFill>
                  </a:rPr>
                  <a:t>Longest Increasing Subsequence</a:t>
                </a:r>
              </a:p>
              <a:p>
                <a:pPr lvl="1"/>
                <a:r>
                  <a:rPr lang="en-US" dirty="0"/>
                  <a:t>Optimal substructure and overlapping subproblems</a:t>
                </a:r>
                <a:br>
                  <a:rPr lang="en-US" dirty="0"/>
                </a:br>
                <a:r>
                  <a:rPr lang="en-US" dirty="0"/>
                  <a:t>implies try </a:t>
                </a:r>
                <a:r>
                  <a:rPr lang="en-US" b="1" dirty="0">
                    <a:solidFill>
                      <a:srgbClr val="00B050"/>
                    </a:solidFill>
                  </a:rPr>
                  <a:t>dynamic programming (DP)</a:t>
                </a:r>
              </a:p>
              <a:p>
                <a:r>
                  <a:rPr lang="en-US" b="1" dirty="0">
                    <a:solidFill>
                      <a:srgbClr val="00B0F0"/>
                    </a:solidFill>
                  </a:rPr>
                  <a:t>Max Subarray Sum</a:t>
                </a:r>
              </a:p>
              <a:p>
                <a:pPr lvl="1"/>
                <a:r>
                  <a:rPr lang="en-US" dirty="0"/>
                  <a:t>Naïve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r>
                  <a:rPr lang="en-US" b="1" dirty="0" err="1">
                    <a:solidFill>
                      <a:srgbClr val="00B0F0"/>
                    </a:solidFill>
                  </a:rPr>
                  <a:t>Kadane</a:t>
                </a:r>
                <a:r>
                  <a:rPr lang="en-US" b="1" dirty="0">
                    <a:solidFill>
                      <a:srgbClr val="00B0F0"/>
                    </a:solidFill>
                  </a:rPr>
                  <a:t> algorithm</a:t>
                </a:r>
                <a:r>
                  <a:rPr lang="en-US" dirty="0"/>
                  <a:t> 𝑂(𝑛)</a:t>
                </a:r>
              </a:p>
              <a:p>
                <a:pPr lvl="1"/>
                <a:r>
                  <a:rPr lang="en-US" dirty="0"/>
                  <a:t>2D version is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Summed range trick</a:t>
                </a:r>
              </a:p>
              <a:p>
                <a:r>
                  <a:rPr lang="en-US" b="1" dirty="0">
                    <a:solidFill>
                      <a:srgbClr val="00B0F0"/>
                    </a:solidFill>
                  </a:rPr>
                  <a:t>Summed area table</a:t>
                </a:r>
                <a:r>
                  <a:rPr lang="en-US" dirty="0"/>
                  <a:t> (also called </a:t>
                </a:r>
                <a:r>
                  <a:rPr lang="en-US" b="1" dirty="0">
                    <a:solidFill>
                      <a:srgbClr val="00B0F0"/>
                    </a:solidFill>
                  </a:rPr>
                  <a:t>Integral tables</a:t>
                </a:r>
                <a:r>
                  <a:rPr lang="en-US" dirty="0"/>
                  <a:t>)</a:t>
                </a:r>
              </a:p>
              <a:p>
                <a:r>
                  <a:rPr lang="en-US" b="1" dirty="0">
                    <a:solidFill>
                      <a:srgbClr val="FF0000"/>
                    </a:solidFill>
                  </a:rPr>
                  <a:t>Challenge (DP)</a:t>
                </a:r>
                <a:r>
                  <a:rPr lang="en-US" dirty="0"/>
                  <a:t>: # ways to change $10.00 USD?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401CF27-FCA5-4815-8C4F-CF392E988B9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928" t="-2801" b="-9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 descr="https://www.dotnetlovers.com/images/coolnikhilj2265da340b-f1ff-41a2-8f17-670bf36a4ab1.png?1/3/2017%201:08:47%20AM">
            <a:extLst>
              <a:ext uri="{FF2B5EF4-FFF2-40B4-BE49-F238E27FC236}">
                <a16:creationId xmlns:a16="http://schemas.microsoft.com/office/drawing/2014/main" id="{76A8EC97-6F2C-4222-AE51-1662A49A93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3900" y="681037"/>
            <a:ext cx="3448050" cy="300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658BE04-E946-465F-A344-DAC4CBCD66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8843" y="3777896"/>
            <a:ext cx="3858163" cy="253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173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87F62-70A5-4997-A2AE-E74BE10DD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Sequence element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401CF27-FCA5-4815-8C4F-CF392E988B9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Problem: Find kth largest in unordered array</a:t>
                </a:r>
              </a:p>
              <a:p>
                <a:r>
                  <a:rPr lang="en-US" dirty="0" err="1"/>
                  <a:t>Soln</a:t>
                </a:r>
                <a:r>
                  <a:rPr lang="en-US" dirty="0"/>
                  <a:t> 1: sort, index,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i="1" dirty="0">
                        <a:latin typeface="Cambria Math" panose="02040503050406030204" pitchFamily="18" charset="0"/>
                      </a:rPr>
                      <m:t>log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⁡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, space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(1)</m:t>
                    </m:r>
                  </m:oMath>
                </a14:m>
                <a:r>
                  <a:rPr lang="en-US" dirty="0"/>
                  <a:t> in place, 𝑂(𝑛) otherwise</a:t>
                </a:r>
              </a:p>
              <a:p>
                <a:r>
                  <a:rPr lang="en-US" dirty="0" err="1"/>
                  <a:t>Soln</a:t>
                </a:r>
                <a:r>
                  <a:rPr lang="en-US" dirty="0"/>
                  <a:t> 2: heap, keep top k, walk all items,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i="1" dirty="0">
                        <a:latin typeface="Cambria Math" panose="02040503050406030204" pitchFamily="18" charset="0"/>
                      </a:rPr>
                      <m:t>log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⁡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space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 err="1"/>
                  <a:t>Soln</a:t>
                </a:r>
                <a:r>
                  <a:rPr lang="en-US" dirty="0"/>
                  <a:t> 3: </a:t>
                </a:r>
                <a:r>
                  <a:rPr lang="en-US" b="1" dirty="0" err="1">
                    <a:solidFill>
                      <a:srgbClr val="00B0F0"/>
                    </a:solidFill>
                  </a:rPr>
                  <a:t>QuickSelect</a:t>
                </a:r>
                <a:r>
                  <a:rPr lang="en-US" dirty="0"/>
                  <a:t>: like </a:t>
                </a:r>
                <a:r>
                  <a:rPr lang="en-US" dirty="0" err="1"/>
                  <a:t>QuickSort</a:t>
                </a:r>
                <a:r>
                  <a:rPr lang="en-US" dirty="0"/>
                  <a:t>, but stop early, 𝑂(𝑛) avg,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worst</a:t>
                </a:r>
              </a:p>
              <a:p>
                <a:r>
                  <a:rPr lang="en-US" dirty="0" err="1"/>
                  <a:t>Soln</a:t>
                </a:r>
                <a:r>
                  <a:rPr lang="en-US" dirty="0"/>
                  <a:t> 4: </a:t>
                </a:r>
                <a:r>
                  <a:rPr lang="en-US" b="1" dirty="0">
                    <a:solidFill>
                      <a:srgbClr val="00B0F0"/>
                    </a:solidFill>
                  </a:rPr>
                  <a:t>Median of Medians</a:t>
                </a:r>
                <a:r>
                  <a:rPr lang="en-US" dirty="0"/>
                  <a:t>: 𝑂(𝑛) always, worst space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Slightly tricky, but implementable</a:t>
                </a:r>
              </a:p>
              <a:p>
                <a:pPr lvl="1"/>
                <a:r>
                  <a:rPr lang="en-US" dirty="0"/>
                  <a:t>Time space tradeoff</a:t>
                </a:r>
              </a:p>
              <a:p>
                <a:pPr lvl="1"/>
                <a:r>
                  <a:rPr lang="en-US" dirty="0"/>
                  <a:t>When used in </a:t>
                </a:r>
                <a:r>
                  <a:rPr lang="en-US" dirty="0" err="1"/>
                  <a:t>QuickSort</a:t>
                </a:r>
                <a:r>
                  <a:rPr lang="en-US" dirty="0"/>
                  <a:t> pivot, worst case sort reduces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401CF27-FCA5-4815-8C4F-CF392E988B9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2138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87F62-70A5-4997-A2AE-E74BE10DD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F0"/>
                </a:solidFill>
              </a:rPr>
              <a:t>Heaps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01CF27-FCA5-4815-8C4F-CF392E988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Also called </a:t>
            </a:r>
            <a:r>
              <a:rPr lang="en-US" b="1" dirty="0">
                <a:solidFill>
                  <a:srgbClr val="00B0F0"/>
                </a:solidFill>
              </a:rPr>
              <a:t>priority queues</a:t>
            </a:r>
          </a:p>
          <a:p>
            <a:r>
              <a:rPr lang="en-US" dirty="0"/>
              <a:t>Tree: parents &gt;= children (max-heap)</a:t>
            </a:r>
          </a:p>
          <a:p>
            <a:r>
              <a:rPr lang="en-US" b="1" dirty="0">
                <a:solidFill>
                  <a:srgbClr val="00B0F0"/>
                </a:solidFill>
              </a:rPr>
              <a:t>Binary tree</a:t>
            </a:r>
            <a:r>
              <a:rPr lang="en-US" dirty="0"/>
              <a:t> – simple code, bad merge</a:t>
            </a:r>
          </a:p>
          <a:p>
            <a:pPr lvl="1"/>
            <a:r>
              <a:rPr lang="en-US" dirty="0"/>
              <a:t>Can be stored efficiently in array</a:t>
            </a:r>
          </a:p>
          <a:p>
            <a:r>
              <a:rPr lang="en-US" b="1" dirty="0">
                <a:solidFill>
                  <a:srgbClr val="00B0F0"/>
                </a:solidFill>
              </a:rPr>
              <a:t>Binomial heap </a:t>
            </a:r>
            <a:r>
              <a:rPr lang="en-US" dirty="0"/>
              <a:t>– quick heap merges</a:t>
            </a:r>
          </a:p>
          <a:p>
            <a:r>
              <a:rPr lang="en-US" b="1" dirty="0">
                <a:solidFill>
                  <a:srgbClr val="00B0F0"/>
                </a:solidFill>
              </a:rPr>
              <a:t>Pairing heap </a:t>
            </a:r>
            <a:r>
              <a:rPr lang="en-US" dirty="0"/>
              <a:t>– simple to code</a:t>
            </a:r>
          </a:p>
          <a:p>
            <a:r>
              <a:rPr lang="en-US" b="1" dirty="0">
                <a:solidFill>
                  <a:srgbClr val="00B0F0"/>
                </a:solidFill>
              </a:rPr>
              <a:t>Fibonacci heaps </a:t>
            </a:r>
            <a:r>
              <a:rPr lang="en-US" dirty="0"/>
              <a:t>(complicated to code)</a:t>
            </a:r>
          </a:p>
          <a:p>
            <a:r>
              <a:rPr lang="en-US" b="1" dirty="0" err="1">
                <a:solidFill>
                  <a:srgbClr val="00B0F0"/>
                </a:solidFill>
              </a:rPr>
              <a:t>Brodal</a:t>
            </a:r>
            <a:r>
              <a:rPr lang="en-US" b="1" dirty="0">
                <a:solidFill>
                  <a:srgbClr val="00B0F0"/>
                </a:solidFill>
              </a:rPr>
              <a:t> queue </a:t>
            </a:r>
            <a:r>
              <a:rPr lang="en-US" dirty="0"/>
              <a:t>(not good in practice)</a:t>
            </a:r>
          </a:p>
          <a:p>
            <a:r>
              <a:rPr lang="en-US" dirty="0"/>
              <a:t>Many, many more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48F664-6ABB-491D-931F-1FE1FB8116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0850" y="490714"/>
            <a:ext cx="2152950" cy="15908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FA58FD7-CDF6-41FC-9526-81940B91C5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0571" y="2380862"/>
            <a:ext cx="5401429" cy="271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35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ile:Skip list add element-en.gif">
            <a:extLst>
              <a:ext uri="{FF2B5EF4-FFF2-40B4-BE49-F238E27FC236}">
                <a16:creationId xmlns:a16="http://schemas.microsoft.com/office/drawing/2014/main" id="{A2530713-2B40-4E43-A3DF-C8BCB8249A4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8441" y="2814204"/>
            <a:ext cx="5708123" cy="197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087F62-70A5-4997-A2AE-E74BE10DD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F0"/>
                </a:solidFill>
              </a:rPr>
              <a:t>Skip list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401CF27-FCA5-4815-8C4F-CF392E988B9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i="1" dirty="0">
                        <a:latin typeface="Cambria Math" panose="02040503050406030204" pitchFamily="18" charset="0"/>
                      </a:rPr>
                      <m:t>log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⁡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insert, search on n ordered elements</a:t>
                </a:r>
              </a:p>
              <a:p>
                <a:pPr lvl="1"/>
                <a:r>
                  <a:rPr lang="en-US" dirty="0"/>
                  <a:t>Thus gives best array search speed. But exponentially faster inserts</a:t>
                </a:r>
              </a:p>
              <a:p>
                <a:pPr lvl="1"/>
                <a:r>
                  <a:rPr lang="en-US" dirty="0"/>
                  <a:t>Random choice of levels where to put new elements</a:t>
                </a:r>
              </a:p>
              <a:p>
                <a:endParaRPr lang="en-US" dirty="0"/>
              </a:p>
              <a:p>
                <a:r>
                  <a:rPr lang="en-US" dirty="0"/>
                  <a:t>Easy to code, good performance</a:t>
                </a:r>
              </a:p>
              <a:p>
                <a:pPr lvl="1"/>
                <a:r>
                  <a:rPr lang="en-US" dirty="0"/>
                  <a:t>Tricks to make cache friendly</a:t>
                </a:r>
              </a:p>
              <a:p>
                <a:endParaRPr lang="en-US" dirty="0"/>
              </a:p>
              <a:p>
                <a:r>
                  <a:rPr lang="en-US" dirty="0"/>
                  <a:t>Not good against adversary, can be made so</a:t>
                </a:r>
              </a:p>
              <a:p>
                <a:endParaRPr lang="en-US" dirty="0"/>
              </a:p>
              <a:p>
                <a:r>
                  <a:rPr lang="en-US" b="1" dirty="0">
                    <a:solidFill>
                      <a:srgbClr val="FF0000"/>
                    </a:solidFill>
                  </a:rPr>
                  <a:t>Challenge</a:t>
                </a:r>
                <a:r>
                  <a:rPr lang="en-US" dirty="0"/>
                  <a:t>: implement one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401CF27-FCA5-4815-8C4F-CF392E988B9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l="-928" t="-28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1930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87F62-70A5-4997-A2AE-E74BE10DD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F0"/>
                </a:solidFill>
              </a:rPr>
              <a:t>Disjoint Set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01CF27-FCA5-4815-8C4F-CF392E988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Want to track </a:t>
            </a:r>
            <a:r>
              <a:rPr lang="en-US" b="1" dirty="0"/>
              <a:t>used</a:t>
            </a:r>
            <a:r>
              <a:rPr lang="en-US" dirty="0"/>
              <a:t> items from fixed set of items</a:t>
            </a:r>
          </a:p>
          <a:p>
            <a:pPr lvl="1"/>
            <a:r>
              <a:rPr lang="en-US" dirty="0"/>
              <a:t>Memory pages</a:t>
            </a:r>
          </a:p>
          <a:p>
            <a:pPr lvl="1"/>
            <a:r>
              <a:rPr lang="en-US" dirty="0"/>
              <a:t>FAT allocation</a:t>
            </a:r>
          </a:p>
          <a:p>
            <a:pPr lvl="1"/>
            <a:r>
              <a:rPr lang="en-US" b="1" dirty="0">
                <a:solidFill>
                  <a:srgbClr val="00B0F0"/>
                </a:solidFill>
              </a:rPr>
              <a:t>Allocation Bitmap</a:t>
            </a:r>
            <a:r>
              <a:rPr lang="en-US" dirty="0"/>
              <a:t> nice method, uses 0/1</a:t>
            </a:r>
          </a:p>
          <a:p>
            <a:r>
              <a:rPr lang="en-US" dirty="0"/>
              <a:t>More states than 0/1? </a:t>
            </a:r>
          </a:p>
          <a:p>
            <a:r>
              <a:rPr lang="en-US" b="1" dirty="0">
                <a:solidFill>
                  <a:srgbClr val="00B0F0"/>
                </a:solidFill>
              </a:rPr>
              <a:t>Disjoint-set</a:t>
            </a:r>
            <a:r>
              <a:rPr lang="en-US" dirty="0"/>
              <a:t> data structure (1964)</a:t>
            </a:r>
          </a:p>
          <a:p>
            <a:pPr lvl="1"/>
            <a:r>
              <a:rPr lang="en-US" dirty="0"/>
              <a:t>Tracks set of elements partitioned into disjoint sets</a:t>
            </a:r>
          </a:p>
          <a:p>
            <a:pPr lvl="1"/>
            <a:r>
              <a:rPr lang="en-US" dirty="0"/>
              <a:t>Near constant time add new set, merge sets, determine if elements in same set</a:t>
            </a:r>
          </a:p>
          <a:p>
            <a:pPr lvl="1"/>
            <a:r>
              <a:rPr lang="en-US" dirty="0"/>
              <a:t>Each item a node with parent pointer, can be array, also rank of item (depth)</a:t>
            </a:r>
          </a:p>
          <a:p>
            <a:pPr lvl="1"/>
            <a:r>
              <a:rPr lang="en-US" dirty="0"/>
              <a:t>Find path compression – walk pointers up over time</a:t>
            </a:r>
          </a:p>
          <a:p>
            <a:pPr lvl="2"/>
            <a:r>
              <a:rPr lang="en-US" b="1" dirty="0">
                <a:solidFill>
                  <a:srgbClr val="00B050"/>
                </a:solidFill>
              </a:rPr>
              <a:t>Technique: opportunistic data structure updating</a:t>
            </a:r>
          </a:p>
          <a:p>
            <a:pPr lvl="1"/>
            <a:r>
              <a:rPr lang="en-US" dirty="0"/>
              <a:t>Union merges smaller tree to root of larger tree</a:t>
            </a:r>
          </a:p>
        </p:txBody>
      </p:sp>
      <p:pic>
        <p:nvPicPr>
          <p:cNvPr id="13314" name="Picture 2" descr="https://he-s3.s3.amazonaws.com/media/uploads/a1f5858.jpg">
            <a:extLst>
              <a:ext uri="{FF2B5EF4-FFF2-40B4-BE49-F238E27FC236}">
                <a16:creationId xmlns:a16="http://schemas.microsoft.com/office/drawing/2014/main" id="{6D86C450-2EB1-4297-9D43-BF6C787551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0025" y="1996281"/>
            <a:ext cx="4238239" cy="2005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399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87F62-70A5-4997-A2AE-E74BE10DD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01CF27-FCA5-4815-8C4F-CF392E988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Hash table: array of values indexed by hashing keys.</a:t>
            </a:r>
          </a:p>
          <a:p>
            <a:r>
              <a:rPr lang="en-US" dirty="0"/>
              <a:t>Hash collision: many ways to resolve</a:t>
            </a:r>
          </a:p>
          <a:p>
            <a:pPr lvl="1"/>
            <a:r>
              <a:rPr lang="en-US" dirty="0"/>
              <a:t>Linear probing – look for next free. Delete requires moving items.</a:t>
            </a:r>
          </a:p>
          <a:p>
            <a:r>
              <a:rPr lang="en-US" b="1" dirty="0">
                <a:solidFill>
                  <a:srgbClr val="00B0F0"/>
                </a:solidFill>
              </a:rPr>
              <a:t>Cuckoo hashing</a:t>
            </a:r>
            <a:r>
              <a:rPr lang="en-US" dirty="0"/>
              <a:t>: 2 hash functions, check both places first, easier to delete. </a:t>
            </a:r>
          </a:p>
          <a:p>
            <a:pPr lvl="1"/>
            <a:r>
              <a:rPr lang="en-US" dirty="0"/>
              <a:t>Collisions push items from one value to the other until stops. </a:t>
            </a:r>
            <a:br>
              <a:rPr lang="en-US" dirty="0"/>
            </a:br>
            <a:r>
              <a:rPr lang="en-US" dirty="0"/>
              <a:t>Based on cuckoo pushing eggs around. </a:t>
            </a:r>
            <a:br>
              <a:rPr lang="en-US" dirty="0"/>
            </a:br>
            <a:r>
              <a:rPr lang="en-US" dirty="0"/>
              <a:t>Need load factor at most 50%</a:t>
            </a:r>
          </a:p>
          <a:p>
            <a:r>
              <a:rPr lang="en-US" b="1" dirty="0">
                <a:solidFill>
                  <a:srgbClr val="00B0F0"/>
                </a:solidFill>
              </a:rPr>
              <a:t>Perfect hashing</a:t>
            </a:r>
            <a:r>
              <a:rPr lang="en-US" dirty="0"/>
              <a:t>: given fixed N items, can construct a hash that fits into N slots.</a:t>
            </a:r>
          </a:p>
          <a:p>
            <a:r>
              <a:rPr lang="en-US" b="1" dirty="0">
                <a:solidFill>
                  <a:srgbClr val="00B0F0"/>
                </a:solidFill>
              </a:rPr>
              <a:t>Hopscotch hashing</a:t>
            </a:r>
            <a:r>
              <a:rPr lang="en-US" dirty="0"/>
              <a:t>: Each bucket in a neighborhood (think cache line). If neighborhood full, resize table. Well suited for concurrent hashing.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1EB3D3-DBD8-404F-895E-6FC413E536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0330" y="365125"/>
            <a:ext cx="2429213" cy="190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561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87F62-70A5-4997-A2AE-E74BE10DD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F0"/>
                </a:solidFill>
              </a:rPr>
              <a:t>Bloom Filters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401CF27-FCA5-4815-8C4F-CF392E988B9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en-US" dirty="0"/>
                  <a:t>Efficient to </a:t>
                </a:r>
                <a:r>
                  <a:rPr lang="en-US" b="1" dirty="0"/>
                  <a:t>test if element is </a:t>
                </a:r>
                <a:r>
                  <a:rPr lang="en-US" b="1" i="1" dirty="0"/>
                  <a:t>not</a:t>
                </a:r>
                <a:r>
                  <a:rPr lang="en-US" b="1" dirty="0"/>
                  <a:t> member of a set</a:t>
                </a:r>
                <a:r>
                  <a:rPr lang="en-US" dirty="0"/>
                  <a:t>.</a:t>
                </a:r>
              </a:p>
              <a:p>
                <a:r>
                  <a:rPr lang="en-US" dirty="0"/>
                  <a:t>Set array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 bits to 0.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different hash functions, mapping each element to one of the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 bits. </a:t>
                </a:r>
              </a:p>
              <a:p>
                <a:r>
                  <a:rPr lang="en-US" dirty="0"/>
                  <a:t>False negatives not possible, false positives possible</a:t>
                </a:r>
              </a:p>
              <a:p>
                <a:r>
                  <a:rPr lang="en-US" dirty="0"/>
                  <a:t>Vastly shrinks size of hash table</a:t>
                </a:r>
              </a:p>
              <a:p>
                <a:r>
                  <a:rPr lang="en-US" dirty="0"/>
                  <a:t>Add: compute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hashes, set the bits</a:t>
                </a:r>
              </a:p>
              <a:p>
                <a:r>
                  <a:rPr lang="en-US" dirty="0"/>
                  <a:t>Query: check if all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hashes bits set</a:t>
                </a:r>
              </a:p>
              <a:p>
                <a:r>
                  <a:rPr lang="en-US" dirty="0"/>
                  <a:t>Cannot remove items (easily)</a:t>
                </a:r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allow tuning the performance, error prob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𝑘𝑛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endParaRPr lang="en-US" dirty="0"/>
              </a:p>
              <a:p>
                <a:r>
                  <a:rPr lang="en-US" dirty="0"/>
                  <a:t>Roughly, 10 bits per element gives &lt; 1% false positive rate, no matter how many elements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401CF27-FCA5-4815-8C4F-CF392E988B9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928" t="-3501" b="-19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https://upload.wikimedia.org/wikipedia/commons/thumb/a/ac/Bloom_filter.svg/1920px-Bloom_filter.svg.png">
            <a:extLst>
              <a:ext uri="{FF2B5EF4-FFF2-40B4-BE49-F238E27FC236}">
                <a16:creationId xmlns:a16="http://schemas.microsoft.com/office/drawing/2014/main" id="{CB34FF58-E6AF-40C2-A5A6-722D15E76E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3438" y="478827"/>
            <a:ext cx="3870036" cy="1388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3301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88A91-DFEE-420A-9CC5-575D71289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B78829-30DC-4409-B1D7-A5DA3ECE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078" y="1825625"/>
            <a:ext cx="10515600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Don’t learn all details at once; simply learn they exist</a:t>
            </a:r>
          </a:p>
          <a:p>
            <a:endParaRPr lang="en-US" dirty="0"/>
          </a:p>
          <a:p>
            <a:r>
              <a:rPr lang="en-US" b="1" dirty="0">
                <a:solidFill>
                  <a:srgbClr val="00B0F0"/>
                </a:solidFill>
              </a:rPr>
              <a:t>Algorithms in blue</a:t>
            </a:r>
          </a:p>
          <a:p>
            <a:r>
              <a:rPr lang="en-US" b="1" dirty="0">
                <a:solidFill>
                  <a:srgbClr val="00B050"/>
                </a:solidFill>
              </a:rPr>
              <a:t>Techniques in green </a:t>
            </a:r>
            <a:r>
              <a:rPr lang="en-US" dirty="0"/>
              <a:t>– general principles for algorithm design</a:t>
            </a:r>
          </a:p>
          <a:p>
            <a:r>
              <a:rPr lang="en-US" b="1" dirty="0">
                <a:solidFill>
                  <a:srgbClr val="FF0000"/>
                </a:solidFill>
              </a:rPr>
              <a:t>Challenges in red</a:t>
            </a:r>
          </a:p>
          <a:p>
            <a:endParaRPr lang="en-US" dirty="0"/>
          </a:p>
          <a:p>
            <a:r>
              <a:rPr lang="en-US" dirty="0"/>
              <a:t>In practice, most problems solved with language and library features</a:t>
            </a:r>
          </a:p>
          <a:p>
            <a:endParaRPr lang="en-US" dirty="0"/>
          </a:p>
          <a:p>
            <a:r>
              <a:rPr lang="en-US" dirty="0"/>
              <a:t>When something hard, need more tools</a:t>
            </a:r>
          </a:p>
          <a:p>
            <a:endParaRPr lang="en-US" dirty="0"/>
          </a:p>
          <a:p>
            <a:r>
              <a:rPr lang="en-US" dirty="0"/>
              <a:t>Items start easy, get harder</a:t>
            </a:r>
          </a:p>
        </p:txBody>
      </p:sp>
    </p:spTree>
    <p:extLst>
      <p:ext uri="{BB962C8B-B14F-4D97-AF65-F5344CB8AC3E}">
        <p14:creationId xmlns:p14="http://schemas.microsoft.com/office/powerpoint/2010/main" val="3909545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87F62-70A5-4997-A2AE-E74BE10DD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Pathfinding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01CF27-FCA5-4815-8C4F-CF392E988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Find optimal path through discrete space</a:t>
            </a:r>
          </a:p>
          <a:p>
            <a:r>
              <a:rPr lang="en-US" dirty="0"/>
              <a:t>Modeled as graph search </a:t>
            </a:r>
          </a:p>
          <a:p>
            <a:r>
              <a:rPr lang="en-US" b="1" dirty="0">
                <a:solidFill>
                  <a:srgbClr val="00B0F0"/>
                </a:solidFill>
              </a:rPr>
              <a:t>A* search</a:t>
            </a:r>
            <a:r>
              <a:rPr lang="en-US" dirty="0"/>
              <a:t>  (pronounced “A star”) very popular</a:t>
            </a:r>
          </a:p>
          <a:p>
            <a:pPr lvl="1"/>
            <a:r>
              <a:rPr lang="en-US" dirty="0"/>
              <a:t>Have list of paths so far</a:t>
            </a:r>
          </a:p>
          <a:p>
            <a:pPr lvl="1"/>
            <a:r>
              <a:rPr lang="en-US" dirty="0"/>
              <a:t>Use </a:t>
            </a:r>
            <a:r>
              <a:rPr lang="en-US" b="1" i="1" dirty="0"/>
              <a:t>heuristic</a:t>
            </a:r>
            <a:r>
              <a:rPr lang="en-US" dirty="0"/>
              <a:t> to find which to extend</a:t>
            </a:r>
          </a:p>
          <a:p>
            <a:pPr lvl="1"/>
            <a:r>
              <a:rPr lang="en-US" dirty="0"/>
              <a:t>Repeat</a:t>
            </a:r>
          </a:p>
          <a:p>
            <a:endParaRPr lang="en-US" dirty="0"/>
          </a:p>
          <a:p>
            <a:r>
              <a:rPr lang="en-US" dirty="0"/>
              <a:t>Lots of tricks and rules to find best heuristics</a:t>
            </a:r>
          </a:p>
          <a:p>
            <a:r>
              <a:rPr lang="en-US" dirty="0"/>
              <a:t>Very common in games, simple robotics, industrial optimization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7FB3DDD-990D-4AAE-A6EE-2D03619D8D44}"/>
              </a:ext>
            </a:extLst>
          </p:cNvPr>
          <p:cNvGrpSpPr/>
          <p:nvPr/>
        </p:nvGrpSpPr>
        <p:grpSpPr>
          <a:xfrm>
            <a:off x="9021677" y="293109"/>
            <a:ext cx="2332123" cy="4990090"/>
            <a:chOff x="8727370" y="365125"/>
            <a:chExt cx="3159832" cy="6761154"/>
          </a:xfrm>
        </p:grpSpPr>
        <p:pic>
          <p:nvPicPr>
            <p:cNvPr id="8194" name="Picture 2" descr="http://theory.stanford.edu/~amitp/game-programming/a-star/dijkstra-trap.png">
              <a:extLst>
                <a:ext uri="{FF2B5EF4-FFF2-40B4-BE49-F238E27FC236}">
                  <a16:creationId xmlns:a16="http://schemas.microsoft.com/office/drawing/2014/main" id="{B95CDD55-3E2F-4CEA-A795-7520966676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27370" y="365125"/>
              <a:ext cx="3159831" cy="22587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196" name="Picture 4" descr="http://theory.stanford.edu/~amitp/game-programming/a-star/best-first-search-trap.png">
              <a:extLst>
                <a:ext uri="{FF2B5EF4-FFF2-40B4-BE49-F238E27FC236}">
                  <a16:creationId xmlns:a16="http://schemas.microsoft.com/office/drawing/2014/main" id="{663196F4-8ABF-4DEA-831D-73B70FCF84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27370" y="2623864"/>
              <a:ext cx="3159832" cy="22587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198" name="Picture 6" descr="http://theory.stanford.edu/~amitp/game-programming/a-star/a-star-trap.png">
              <a:extLst>
                <a:ext uri="{FF2B5EF4-FFF2-40B4-BE49-F238E27FC236}">
                  <a16:creationId xmlns:a16="http://schemas.microsoft.com/office/drawing/2014/main" id="{070524D6-EAA4-4A68-9F2C-27361546E1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27370" y="4867540"/>
              <a:ext cx="3159832" cy="22587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27738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87F62-70A5-4997-A2AE-E74BE10DD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401CF27-FCA5-4815-8C4F-CF392E988B9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/>
                  <a:t>Shortest path problem: find shortest path(s) in a graph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b="1" dirty="0">
                    <a:solidFill>
                      <a:srgbClr val="00B0F0"/>
                    </a:solidFill>
                  </a:rPr>
                  <a:t>Dijkstra’s algorithm</a:t>
                </a:r>
                <a:r>
                  <a:rPr lang="en-US" dirty="0"/>
                  <a:t> -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– single path, non-negative edge weights</a:t>
                </a:r>
              </a:p>
              <a:p>
                <a:pPr lvl="1"/>
                <a:r>
                  <a:rPr lang="en-US" dirty="0"/>
                  <a:t>Trajan with Fibonacci heap 1984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</m:func>
                      </m:e>
                    </m:d>
                  </m:oMath>
                </a14:m>
                <a:endParaRPr lang="en-US" b="0" dirty="0"/>
              </a:p>
              <a:p>
                <a:pPr lvl="1"/>
                <a:r>
                  <a:rPr lang="en-US" dirty="0"/>
                  <a:t>Mark all as unvisited, each </a:t>
                </a:r>
                <a:r>
                  <a:rPr lang="en-US" dirty="0" err="1"/>
                  <a:t>dist</a:t>
                </a:r>
                <a:r>
                  <a:rPr lang="en-US" dirty="0"/>
                  <a:t> infinity</a:t>
                </a:r>
              </a:p>
              <a:p>
                <a:pPr lvl="1"/>
                <a:r>
                  <a:rPr lang="en-US" dirty="0"/>
                  <a:t>For each current in unvisited, set neighbor </a:t>
                </a:r>
                <a:r>
                  <a:rPr lang="en-US" dirty="0" err="1"/>
                  <a:t>dists</a:t>
                </a:r>
                <a:endParaRPr lang="en-US" dirty="0"/>
              </a:p>
              <a:p>
                <a:pPr lvl="1"/>
                <a:r>
                  <a:rPr lang="en-US" dirty="0"/>
                  <a:t>Mark current as visited, add unvisited</a:t>
                </a:r>
              </a:p>
              <a:p>
                <a:pPr lvl="1"/>
                <a:r>
                  <a:rPr lang="en-US" dirty="0"/>
                  <a:t>Repeat till all visited</a:t>
                </a:r>
              </a:p>
              <a:p>
                <a:r>
                  <a:rPr lang="en-US" b="1" dirty="0">
                    <a:solidFill>
                      <a:srgbClr val="00B0F0"/>
                    </a:solidFill>
                  </a:rPr>
                  <a:t>Bellman-Ford algorithm </a:t>
                </a:r>
                <a:r>
                  <a:rPr lang="en-US" dirty="0"/>
                  <a:t>if edges negative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 dirty="0"/>
                  <a:t>, space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b="1" dirty="0">
                    <a:solidFill>
                      <a:srgbClr val="00B0F0"/>
                    </a:solidFill>
                  </a:rPr>
                  <a:t>Floyd-</a:t>
                </a:r>
                <a:r>
                  <a:rPr lang="en-US" b="1" dirty="0" err="1">
                    <a:solidFill>
                      <a:srgbClr val="00B0F0"/>
                    </a:solidFill>
                  </a:rPr>
                  <a:t>Warshall</a:t>
                </a:r>
                <a:r>
                  <a:rPr lang="en-US" b="1" dirty="0">
                    <a:solidFill>
                      <a:srgbClr val="00B0F0"/>
                    </a:solidFill>
                  </a:rPr>
                  <a:t> algorithm </a:t>
                </a:r>
                <a:r>
                  <a:rPr lang="en-US" dirty="0"/>
                  <a:t>– all pairs of paths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Lots and lots of graph algorithms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401CF27-FCA5-4815-8C4F-CF392E988B9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3081" r="-4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218" name="Picture 2" descr="File:Shortest path with direct weights.svg">
            <a:extLst>
              <a:ext uri="{FF2B5EF4-FFF2-40B4-BE49-F238E27FC236}">
                <a16:creationId xmlns:a16="http://schemas.microsoft.com/office/drawing/2014/main" id="{41B97D60-DB97-4DB3-B0C1-99B9918BBE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0752" y="90840"/>
            <a:ext cx="3172178" cy="1734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1965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ord_fulkerson1">
            <a:extLst>
              <a:ext uri="{FF2B5EF4-FFF2-40B4-BE49-F238E27FC236}">
                <a16:creationId xmlns:a16="http://schemas.microsoft.com/office/drawing/2014/main" id="{9C47DBD1-57C3-441E-93DF-2EA6EF187C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949" y="365125"/>
            <a:ext cx="4343215" cy="201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087F62-70A5-4997-A2AE-E74BE10DD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Graph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401CF27-FCA5-4815-8C4F-CF392E988B9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47078" y="1834861"/>
                <a:ext cx="10515600" cy="4351338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Given graph with capacities on edges, what</a:t>
                </a:r>
                <a:br>
                  <a:rPr lang="en-US" dirty="0"/>
                </a:br>
                <a:r>
                  <a:rPr lang="en-US" dirty="0"/>
                  <a:t>is max that can be pushed from source to sink?</a:t>
                </a:r>
              </a:p>
              <a:p>
                <a:pPr lvl="1"/>
                <a:r>
                  <a:rPr lang="en-US" dirty="0"/>
                  <a:t>Origin: 1954 analysis of Soviet railway traffic, now in all network models</a:t>
                </a:r>
              </a:p>
              <a:p>
                <a:r>
                  <a:rPr lang="en-US" dirty="0"/>
                  <a:t>Called the </a:t>
                </a:r>
                <a:r>
                  <a:rPr lang="en-US" b="1" i="1" dirty="0"/>
                  <a:t>Max Flow </a:t>
                </a:r>
                <a:r>
                  <a:rPr lang="en-US" dirty="0"/>
                  <a:t>problem</a:t>
                </a:r>
              </a:p>
              <a:p>
                <a:r>
                  <a:rPr lang="en-US" b="1" dirty="0">
                    <a:solidFill>
                      <a:srgbClr val="00B0F0"/>
                    </a:solidFill>
                  </a:rPr>
                  <a:t>Ford-Fulkerson</a:t>
                </a:r>
                <a:r>
                  <a:rPr lang="en-US" dirty="0"/>
                  <a:t> -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max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</m:func>
                      </m:e>
                    </m:d>
                  </m:oMath>
                </a14:m>
                <a:r>
                  <a:rPr lang="en-US" dirty="0"/>
                  <a:t> weights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dirty="0"/>
                  <a:t> rational</a:t>
                </a:r>
              </a:p>
              <a:p>
                <a:endParaRPr lang="en-US" dirty="0"/>
              </a:p>
              <a:p>
                <a:r>
                  <a:rPr lang="en-US" dirty="0"/>
                  <a:t>Max-flow min-cut theorem: max flow source to sink is same as the min-cut: cut minimal costs edges to disconnect source from sink</a:t>
                </a:r>
              </a:p>
              <a:p>
                <a:pPr lvl="1"/>
                <a:r>
                  <a:rPr lang="en-US" dirty="0"/>
                  <a:t>Useful to understand network reliability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401CF27-FCA5-4815-8C4F-CF392E988B9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47078" y="1834861"/>
                <a:ext cx="10515600" cy="4351338"/>
              </a:xfrm>
              <a:blipFill>
                <a:blip r:embed="rId4"/>
                <a:stretch>
                  <a:fillRect l="-1043" t="-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0995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87F62-70A5-4997-A2AE-E74BE10DD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Metrics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401CF27-FCA5-4815-8C4F-CF392E988B9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r>
                  <a:rPr lang="en-US" dirty="0"/>
                  <a:t>Metric is abstract notion of distance ( think Euclidean 2D or 3D space)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en-US" b="0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US" b="0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b="0" dirty="0"/>
                  <a:t> </a:t>
                </a:r>
                <a:r>
                  <a:rPr lang="en-US" b="1" i="1" dirty="0"/>
                  <a:t>Triangle inequality</a:t>
                </a:r>
              </a:p>
              <a:p>
                <a:r>
                  <a:rPr lang="en-US" b="1" dirty="0">
                    <a:solidFill>
                      <a:srgbClr val="00B050"/>
                    </a:solidFill>
                  </a:rPr>
                  <a:t>Technique: leverage triangle inequality</a:t>
                </a:r>
                <a:r>
                  <a:rPr lang="en-US" dirty="0"/>
                  <a:t> </a:t>
                </a:r>
              </a:p>
              <a:p>
                <a:pPr lvl="1"/>
                <a:r>
                  <a:rPr lang="en-US" dirty="0"/>
                  <a:t>speed up all sorts of complex searching</a:t>
                </a:r>
              </a:p>
              <a:p>
                <a:pPr lvl="1"/>
                <a:r>
                  <a:rPr lang="en-US" dirty="0"/>
                  <a:t>Ex: explain color art speed up, photomosaic speedup</a:t>
                </a:r>
              </a:p>
              <a:p>
                <a:pPr lvl="1"/>
                <a:endParaRPr lang="en-US" dirty="0"/>
              </a:p>
              <a:p>
                <a:r>
                  <a:rPr lang="en-US" dirty="0"/>
                  <a:t>Ex: </a:t>
                </a:r>
                <a:r>
                  <a:rPr lang="en-US" b="1" dirty="0">
                    <a:solidFill>
                      <a:srgbClr val="00B0F0"/>
                    </a:solidFill>
                  </a:rPr>
                  <a:t>Hamming distance</a:t>
                </a:r>
                <a:r>
                  <a:rPr lang="en-US" dirty="0"/>
                  <a:t>: number of bits where strings differ</a:t>
                </a:r>
              </a:p>
              <a:p>
                <a:r>
                  <a:rPr lang="en-US" b="1" dirty="0">
                    <a:solidFill>
                      <a:srgbClr val="00B0F0"/>
                    </a:solidFill>
                  </a:rPr>
                  <a:t>Sqrt trick</a:t>
                </a:r>
                <a:r>
                  <a:rPr lang="en-US" dirty="0"/>
                  <a:t>: long side + ½ short side accurate to within ~11.8%, massively faster</a:t>
                </a:r>
              </a:p>
              <a:p>
                <a:r>
                  <a:rPr lang="en-US" dirty="0"/>
                  <a:t>Often compare distance squared instead of sqrt</a:t>
                </a:r>
              </a:p>
              <a:p>
                <a:r>
                  <a:rPr lang="en-US" dirty="0"/>
                  <a:t>Many, many more speed tricks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401CF27-FCA5-4815-8C4F-CF392E988B9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96" t="-28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2367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87F62-70A5-4997-A2AE-E74BE10DD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Closest points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401CF27-FCA5-4815-8C4F-CF392E988B9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Problem: Given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points in metric space, find closest pair of points.</a:t>
                </a:r>
              </a:p>
              <a:p>
                <a:r>
                  <a:rPr lang="en-US" dirty="0"/>
                  <a:t>Naïve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func>
                      </m:e>
                    </m:d>
                  </m:oMath>
                </a14:m>
                <a:r>
                  <a:rPr lang="en-US" dirty="0"/>
                  <a:t> in general</a:t>
                </a:r>
              </a:p>
              <a:p>
                <a:pPr lvl="1"/>
                <a:r>
                  <a:rPr lang="en-US" dirty="0"/>
                  <a:t>2D: sort on x, split in half, recurse on left and right to get 2 values, check near middle carefully</a:t>
                </a:r>
              </a:p>
              <a:p>
                <a:pPr lvl="1"/>
                <a:endParaRPr lang="en-US" dirty="0"/>
              </a:p>
              <a:p>
                <a:r>
                  <a:rPr lang="en-US" dirty="0"/>
                  <a:t>If floor function can be computed in constant time,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func>
                              <m:func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</m:fNam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func>
                          </m:e>
                        </m:func>
                      </m:e>
                    </m:d>
                  </m:oMath>
                </a14:m>
                <a:endParaRPr lang="en-US" b="0" dirty="0"/>
              </a:p>
              <a:p>
                <a:r>
                  <a:rPr lang="en-US" dirty="0"/>
                  <a:t>If randomization + floor function,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r>
                  <a:rPr lang="en-US" b="1" dirty="0">
                    <a:solidFill>
                      <a:srgbClr val="00B050"/>
                    </a:solidFill>
                  </a:rPr>
                  <a:t>Technique: randomized algorithms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401CF27-FCA5-4815-8C4F-CF392E988B9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 r="-2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224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87F62-70A5-4997-A2AE-E74BE10DD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Partitioning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01CF27-FCA5-4815-8C4F-CF392E988B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17245"/>
            <a:ext cx="10591935" cy="435971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For looking up things and neighbor questions in metric space</a:t>
            </a:r>
          </a:p>
          <a:p>
            <a:r>
              <a:rPr lang="en-US" dirty="0"/>
              <a:t>2D </a:t>
            </a:r>
            <a:r>
              <a:rPr lang="en-US" b="1" dirty="0">
                <a:solidFill>
                  <a:srgbClr val="00B0F0"/>
                </a:solidFill>
              </a:rPr>
              <a:t>Quadtree</a:t>
            </a:r>
            <a:r>
              <a:rPr lang="en-US" dirty="0"/>
              <a:t> – each node has 4 children</a:t>
            </a:r>
          </a:p>
          <a:p>
            <a:r>
              <a:rPr lang="en-US" dirty="0"/>
              <a:t>3D </a:t>
            </a:r>
            <a:r>
              <a:rPr lang="en-US" b="1" dirty="0">
                <a:solidFill>
                  <a:srgbClr val="00B0F0"/>
                </a:solidFill>
              </a:rPr>
              <a:t>Octree</a:t>
            </a:r>
            <a:r>
              <a:rPr lang="en-US" dirty="0"/>
              <a:t> – each node has 8 children</a:t>
            </a:r>
          </a:p>
          <a:p>
            <a:r>
              <a:rPr lang="en-US" b="1" dirty="0">
                <a:solidFill>
                  <a:srgbClr val="00B0F0"/>
                </a:solidFill>
              </a:rPr>
              <a:t>K-d tree </a:t>
            </a:r>
            <a:r>
              <a:rPr lang="en-US" dirty="0"/>
              <a:t>– each leaf is n dim point, creates splitting plane</a:t>
            </a:r>
          </a:p>
          <a:p>
            <a:endParaRPr lang="en-US" dirty="0"/>
          </a:p>
          <a:p>
            <a:r>
              <a:rPr lang="en-US" dirty="0"/>
              <a:t>Most suffer from “curse of dimensionality”</a:t>
            </a:r>
          </a:p>
          <a:p>
            <a:pPr lvl="1"/>
            <a:r>
              <a:rPr lang="en-US" dirty="0"/>
              <a:t>High dimensional stuff “mostly on edges”, not “middles….”</a:t>
            </a:r>
          </a:p>
          <a:p>
            <a:pPr lvl="1"/>
            <a:r>
              <a:rPr lang="en-US" dirty="0"/>
              <a:t>Ex: n sphere mostly on edge, same as hypercube</a:t>
            </a:r>
          </a:p>
          <a:p>
            <a:endParaRPr lang="en-US" dirty="0"/>
          </a:p>
          <a:p>
            <a:r>
              <a:rPr lang="en-US" dirty="0"/>
              <a:t>Many, many more (</a:t>
            </a:r>
            <a:r>
              <a:rPr lang="en-US" b="1" dirty="0">
                <a:solidFill>
                  <a:srgbClr val="00B0F0"/>
                </a:solidFill>
              </a:rPr>
              <a:t>Ball tree</a:t>
            </a:r>
            <a:r>
              <a:rPr lang="en-US" dirty="0"/>
              <a:t>, hybrid stuff….)</a:t>
            </a:r>
          </a:p>
        </p:txBody>
      </p:sp>
      <p:pic>
        <p:nvPicPr>
          <p:cNvPr id="2050" name="Picture 2" descr="File:Point quadtree.svg">
            <a:extLst>
              <a:ext uri="{FF2B5EF4-FFF2-40B4-BE49-F238E27FC236}">
                <a16:creationId xmlns:a16="http://schemas.microsoft.com/office/drawing/2014/main" id="{CC5D93F3-AB19-46CB-8B0B-0555E8B9F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4852" y="832289"/>
            <a:ext cx="1969911" cy="1969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upload.wikimedia.org/wikipedia/commons/thumb/2/20/Octree2.svg/1920px-Octree2.svg.png">
            <a:extLst>
              <a:ext uri="{FF2B5EF4-FFF2-40B4-BE49-F238E27FC236}">
                <a16:creationId xmlns:a16="http://schemas.microsoft.com/office/drawing/2014/main" id="{0F95DFE2-A92E-4467-8069-1D50E4C5B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458" y="3053292"/>
            <a:ext cx="2847133" cy="1634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upload.wikimedia.org/wikipedia/commons/thumb/b/bf/Kdtree_2d.svg/370px-Kdtree_2d.svg.png">
            <a:extLst>
              <a:ext uri="{FF2B5EF4-FFF2-40B4-BE49-F238E27FC236}">
                <a16:creationId xmlns:a16="http://schemas.microsoft.com/office/drawing/2014/main" id="{02D2C4EA-94D3-46D3-AC53-347036BB53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6386" y="4744997"/>
            <a:ext cx="2124487" cy="2113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078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87F62-70A5-4997-A2AE-E74BE10DD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Clustering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401CF27-FCA5-4815-8C4F-CF392E988B9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Want to group items by similarity under some metric</a:t>
                </a:r>
              </a:p>
              <a:p>
                <a:r>
                  <a:rPr lang="en-US" b="1" dirty="0">
                    <a:solidFill>
                      <a:srgbClr val="00B0F0"/>
                    </a:solidFill>
                  </a:rPr>
                  <a:t>K-means clustering</a:t>
                </a:r>
              </a:p>
              <a:p>
                <a:pPr lvl="1"/>
                <a:r>
                  <a:rPr lang="en-US" dirty="0"/>
                  <a:t>Iterative refinement (</a:t>
                </a:r>
                <a:r>
                  <a:rPr lang="en-US" b="1" dirty="0">
                    <a:solidFill>
                      <a:srgbClr val="00B0F0"/>
                    </a:solidFill>
                  </a:rPr>
                  <a:t>Lloyd’s Algorithm</a:t>
                </a:r>
                <a:r>
                  <a:rPr lang="en-US" dirty="0"/>
                  <a:t>)</a:t>
                </a:r>
              </a:p>
              <a:p>
                <a:pPr lvl="1"/>
                <a:r>
                  <a:rPr lang="en-US" dirty="0"/>
                  <a:t>Pick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initial items</a:t>
                </a:r>
              </a:p>
              <a:p>
                <a:pPr lvl="1"/>
                <a:r>
                  <a:rPr lang="en-US" dirty="0"/>
                  <a:t>Assign each to nearest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Compute new centroids</a:t>
                </a:r>
              </a:p>
              <a:p>
                <a:pPr lvl="1"/>
                <a:r>
                  <a:rPr lang="en-US" dirty="0"/>
                  <a:t>Repeat, stop when assignments no longer move</a:t>
                </a:r>
              </a:p>
              <a:p>
                <a:pPr lvl="1"/>
                <a:endParaRPr lang="en-US" dirty="0"/>
              </a:p>
              <a:p>
                <a:r>
                  <a:rPr lang="en-US" dirty="0"/>
                  <a:t>Optimal solution is NP-hard</a:t>
                </a:r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401CF27-FCA5-4815-8C4F-CF392E988B9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 descr="https://d2908q01vomqb2.cloudfront.net/f1f836cb4ea6efb2a0b1b99f41ad8b103eff4b59/2018/11/02/k-means-sagemaker-1.gif">
            <a:extLst>
              <a:ext uri="{FF2B5EF4-FFF2-40B4-BE49-F238E27FC236}">
                <a16:creationId xmlns:a16="http://schemas.microsoft.com/office/drawing/2014/main" id="{67D42DB5-5BEE-4F35-8C62-19097B63D6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4586" y="2641600"/>
            <a:ext cx="2714755" cy="2921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4449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87F62-70A5-4997-A2AE-E74BE10DD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Concurrent Data Structures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01CF27-FCA5-4815-8C4F-CF392E988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Locks: deadlock, </a:t>
            </a:r>
            <a:r>
              <a:rPr lang="en-US" dirty="0" err="1"/>
              <a:t>livelock</a:t>
            </a:r>
            <a:r>
              <a:rPr lang="en-US" dirty="0"/>
              <a:t>, priority inversion, problems with interrupts</a:t>
            </a:r>
          </a:p>
          <a:p>
            <a:pPr lvl="1"/>
            <a:r>
              <a:rPr lang="en-US" b="1" dirty="0"/>
              <a:t>Coarse grained locking</a:t>
            </a:r>
            <a:r>
              <a:rPr lang="en-US" dirty="0"/>
              <a:t> loses parallelization opportunities, </a:t>
            </a:r>
            <a:r>
              <a:rPr lang="en-US" b="1" dirty="0"/>
              <a:t>fine grained</a:t>
            </a:r>
            <a:r>
              <a:rPr lang="en-US" dirty="0"/>
              <a:t> adds more locking overhead, hard to get correct.</a:t>
            </a:r>
          </a:p>
          <a:p>
            <a:r>
              <a:rPr lang="en-US" b="1" dirty="0">
                <a:solidFill>
                  <a:srgbClr val="00B0F0"/>
                </a:solidFill>
              </a:rPr>
              <a:t>Non-blocking</a:t>
            </a:r>
            <a:r>
              <a:rPr lang="en-US" dirty="0"/>
              <a:t>: a stopped thread cannot block other progress</a:t>
            </a:r>
          </a:p>
          <a:p>
            <a:r>
              <a:rPr lang="en-US" b="1" dirty="0">
                <a:solidFill>
                  <a:srgbClr val="00B0F0"/>
                </a:solidFill>
              </a:rPr>
              <a:t>Wait-free</a:t>
            </a:r>
            <a:r>
              <a:rPr lang="en-US" dirty="0"/>
              <a:t> (strongest): guaranteed systemwide progress, starvation free</a:t>
            </a:r>
          </a:p>
          <a:p>
            <a:r>
              <a:rPr lang="en-US" b="1" dirty="0">
                <a:solidFill>
                  <a:srgbClr val="00B0F0"/>
                </a:solidFill>
              </a:rPr>
              <a:t>Lock-free</a:t>
            </a:r>
            <a:r>
              <a:rPr lang="en-US" dirty="0"/>
              <a:t> (middle): guaranteed systemwide progress, individual threads can starve</a:t>
            </a:r>
          </a:p>
          <a:p>
            <a:r>
              <a:rPr lang="en-US" b="1" dirty="0">
                <a:solidFill>
                  <a:srgbClr val="00B0F0"/>
                </a:solidFill>
              </a:rPr>
              <a:t>Obstruction-free</a:t>
            </a:r>
            <a:r>
              <a:rPr lang="en-US" dirty="0"/>
              <a:t> (weakest): single thread guaranteed to make progress if all other obstructing threads suspended.</a:t>
            </a:r>
          </a:p>
          <a:p>
            <a:r>
              <a:rPr lang="en-US" dirty="0"/>
              <a:t>Implemented with </a:t>
            </a:r>
            <a:r>
              <a:rPr lang="en-US" b="1" i="1" dirty="0"/>
              <a:t>read-modify-write</a:t>
            </a:r>
            <a:r>
              <a:rPr lang="en-US" dirty="0"/>
              <a:t> primitive. CAS most common.</a:t>
            </a:r>
          </a:p>
          <a:p>
            <a:r>
              <a:rPr lang="en-US" dirty="0"/>
              <a:t>Examples:</a:t>
            </a:r>
          </a:p>
          <a:p>
            <a:pPr lvl="1"/>
            <a:r>
              <a:rPr lang="en-US" b="1" dirty="0">
                <a:solidFill>
                  <a:srgbClr val="00B0F0"/>
                </a:solidFill>
              </a:rPr>
              <a:t>wait-free queue</a:t>
            </a:r>
            <a:r>
              <a:rPr lang="en-US" dirty="0"/>
              <a:t> (2011), </a:t>
            </a:r>
            <a:r>
              <a:rPr lang="en-US" b="1" dirty="0">
                <a:solidFill>
                  <a:srgbClr val="00B0F0"/>
                </a:solidFill>
              </a:rPr>
              <a:t>SRSW ring-buffer </a:t>
            </a:r>
            <a:r>
              <a:rPr lang="en-US" dirty="0"/>
              <a:t>with only a memory barrier, </a:t>
            </a:r>
            <a:r>
              <a:rPr lang="en-US" b="1" dirty="0">
                <a:solidFill>
                  <a:srgbClr val="00B0F0"/>
                </a:solidFill>
              </a:rPr>
              <a:t>linked lists</a:t>
            </a:r>
            <a:r>
              <a:rPr lang="en-US" dirty="0"/>
              <a:t>, </a:t>
            </a:r>
            <a:r>
              <a:rPr lang="en-US" b="1" dirty="0">
                <a:solidFill>
                  <a:srgbClr val="00B0F0"/>
                </a:solidFill>
              </a:rPr>
              <a:t>stack</a:t>
            </a:r>
            <a:r>
              <a:rPr lang="en-US" dirty="0"/>
              <a:t>, …</a:t>
            </a:r>
          </a:p>
        </p:txBody>
      </p:sp>
      <p:pic>
        <p:nvPicPr>
          <p:cNvPr id="4100" name="Picture 4" descr="http://www.modernescpp.com/images/blog/MultithreadingTheory/BlockingNonBlocking/NonBlocking.png">
            <a:extLst>
              <a:ext uri="{FF2B5EF4-FFF2-40B4-BE49-F238E27FC236}">
                <a16:creationId xmlns:a16="http://schemas.microsoft.com/office/drawing/2014/main" id="{0B916A0D-A0F2-48EF-8A53-81375CDBFD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0356" y="72054"/>
            <a:ext cx="2203041" cy="2134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1605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87F62-70A5-4997-A2AE-E74BE10DD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Immutable data structures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401CF27-FCA5-4815-8C4F-CF392E988B9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55000" lnSpcReduction="20000"/>
              </a:bodyPr>
              <a:lstStyle/>
              <a:p>
                <a:r>
                  <a:rPr lang="en-US" dirty="0"/>
                  <a:t>Needed as things become more parallel</a:t>
                </a:r>
              </a:p>
              <a:p>
                <a:r>
                  <a:rPr lang="en-US" dirty="0"/>
                  <a:t>Each update returns new view of item</a:t>
                </a:r>
              </a:p>
              <a:p>
                <a:pPr lvl="1"/>
                <a:r>
                  <a:rPr lang="en-US" dirty="0"/>
                  <a:t>old views still valid</a:t>
                </a:r>
              </a:p>
              <a:p>
                <a:endParaRPr lang="en-US" dirty="0"/>
              </a:p>
              <a:p>
                <a:r>
                  <a:rPr lang="en-US" dirty="0"/>
                  <a:t>Relaxed Radix Balanced Trees (</a:t>
                </a:r>
                <a:r>
                  <a:rPr lang="en-US" b="1" dirty="0">
                    <a:solidFill>
                      <a:srgbClr val="00B0F0"/>
                    </a:solidFill>
                  </a:rPr>
                  <a:t>RRB Tree</a:t>
                </a:r>
                <a:r>
                  <a:rPr lang="en-US" dirty="0"/>
                  <a:t>)</a:t>
                </a:r>
              </a:p>
              <a:p>
                <a:pPr lvl="1"/>
                <a:r>
                  <a:rPr lang="en-US" dirty="0"/>
                  <a:t>Efficient immutable vector</a:t>
                </a:r>
              </a:p>
              <a:p>
                <a:pPr lvl="1"/>
                <a:r>
                  <a:rPr lang="en-US" dirty="0"/>
                  <a:t>Random access, update, push back, slice right/left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endParaRPr lang="en-US" b="0" dirty="0"/>
              </a:p>
              <a:p>
                <a:pPr lvl="1"/>
                <a:r>
                  <a:rPr lang="en-US" dirty="0" err="1"/>
                  <a:t>Concat</a:t>
                </a:r>
                <a:r>
                  <a:rPr lang="en-US" dirty="0"/>
                  <a:t>, insert, push front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In many more modern languages (Clojure, Scala, more)</a:t>
                </a:r>
              </a:p>
              <a:p>
                <a:endParaRPr lang="en-US" dirty="0"/>
              </a:p>
              <a:p>
                <a:r>
                  <a:rPr lang="en-US" dirty="0" err="1"/>
                  <a:t>Immer</a:t>
                </a:r>
                <a:r>
                  <a:rPr lang="en-US" dirty="0"/>
                  <a:t> library </a:t>
                </a:r>
                <a:r>
                  <a:rPr lang="en-US" dirty="0" err="1"/>
                  <a:t>github</a:t>
                </a:r>
                <a:r>
                  <a:rPr lang="en-US" dirty="0"/>
                  <a:t> C++:  Persistent immutable data structures </a:t>
                </a:r>
              </a:p>
              <a:p>
                <a:r>
                  <a:rPr lang="en-US" dirty="0"/>
                  <a:t>Nicely performant</a:t>
                </a:r>
              </a:p>
              <a:p>
                <a:endParaRPr lang="en-US" dirty="0"/>
              </a:p>
              <a:p>
                <a:r>
                  <a:rPr lang="en-US" dirty="0"/>
                  <a:t>Many, many more avenues, research, algorithms, data structures</a:t>
                </a:r>
              </a:p>
              <a:p>
                <a:r>
                  <a:rPr lang="en-US" b="1" dirty="0">
                    <a:solidFill>
                      <a:srgbClr val="00B050"/>
                    </a:solidFill>
                  </a:rPr>
                  <a:t>Technique: immutable data structure for parallelization</a:t>
                </a:r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401CF27-FCA5-4815-8C4F-CF392E988B9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74" t="-15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FBACA995-660F-46FA-8AEE-528B73EE47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1078" y="1412424"/>
            <a:ext cx="5417723" cy="2380641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03B45173-23EE-4DE9-AB72-598701BD8C3F}"/>
              </a:ext>
            </a:extLst>
          </p:cNvPr>
          <p:cNvGrpSpPr/>
          <p:nvPr/>
        </p:nvGrpSpPr>
        <p:grpSpPr>
          <a:xfrm>
            <a:off x="7121585" y="3997904"/>
            <a:ext cx="4549716" cy="2736827"/>
            <a:chOff x="7121585" y="3997904"/>
            <a:chExt cx="4549716" cy="273682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191828E-0490-4D86-9931-D5F562B48E8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121585" y="3997904"/>
              <a:ext cx="2155443" cy="1268642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9ADA210-23C0-4E34-B244-E660AC0C8F6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594529" y="3997904"/>
              <a:ext cx="2076772" cy="1257123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D55C356-0C30-41A4-BB3E-EDBF4AA051C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131444" y="5471385"/>
              <a:ext cx="2926169" cy="1263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54973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87F62-70A5-4997-A2AE-E74BE10DD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Compression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01CF27-FCA5-4815-8C4F-CF392E988B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6575"/>
            <a:ext cx="10515600" cy="4351338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Lossless</a:t>
            </a:r>
          </a:p>
          <a:p>
            <a:pPr lvl="1"/>
            <a:r>
              <a:rPr lang="en-US" b="1" dirty="0">
                <a:solidFill>
                  <a:srgbClr val="00B0F0"/>
                </a:solidFill>
              </a:rPr>
              <a:t>Run Length Encoding (RLE)</a:t>
            </a:r>
            <a:r>
              <a:rPr lang="en-US" dirty="0"/>
              <a:t>: AAAAAAA =&gt; 7A</a:t>
            </a:r>
          </a:p>
          <a:p>
            <a:pPr lvl="1"/>
            <a:r>
              <a:rPr lang="en-US" b="1" dirty="0">
                <a:solidFill>
                  <a:srgbClr val="00B0F0"/>
                </a:solidFill>
              </a:rPr>
              <a:t>LZ77</a:t>
            </a:r>
            <a:r>
              <a:rPr lang="en-US" dirty="0"/>
              <a:t> – sliding window of history</a:t>
            </a:r>
          </a:p>
          <a:p>
            <a:pPr lvl="1"/>
            <a:r>
              <a:rPr lang="en-US" b="1" dirty="0">
                <a:solidFill>
                  <a:srgbClr val="00B0F0"/>
                </a:solidFill>
              </a:rPr>
              <a:t>LZ78</a:t>
            </a:r>
            <a:r>
              <a:rPr lang="en-US" dirty="0"/>
              <a:t> – explicit dictionary </a:t>
            </a:r>
          </a:p>
          <a:p>
            <a:pPr lvl="1"/>
            <a:r>
              <a:rPr lang="en-US" b="1" dirty="0">
                <a:solidFill>
                  <a:srgbClr val="00B0F0"/>
                </a:solidFill>
              </a:rPr>
              <a:t>Huffman</a:t>
            </a:r>
            <a:r>
              <a:rPr lang="en-US" dirty="0"/>
              <a:t> – optimal for power of 2 probabilities</a:t>
            </a:r>
          </a:p>
          <a:p>
            <a:pPr lvl="1"/>
            <a:r>
              <a:rPr lang="en-US" b="1" dirty="0">
                <a:solidFill>
                  <a:srgbClr val="00B0F0"/>
                </a:solidFill>
              </a:rPr>
              <a:t>Arithmetic</a:t>
            </a:r>
            <a:r>
              <a:rPr lang="en-US" dirty="0"/>
              <a:t> – optimal for fixed probabilities, is “limit” of Huffman</a:t>
            </a:r>
          </a:p>
          <a:p>
            <a:pPr lvl="1"/>
            <a:r>
              <a:rPr lang="en-US" b="1" dirty="0">
                <a:solidFill>
                  <a:srgbClr val="00B0F0"/>
                </a:solidFill>
              </a:rPr>
              <a:t>PPM</a:t>
            </a:r>
            <a:r>
              <a:rPr lang="en-US" dirty="0"/>
              <a:t> – prediction by partial matching</a:t>
            </a:r>
          </a:p>
          <a:p>
            <a:pPr lvl="1"/>
            <a:r>
              <a:rPr lang="en-US" b="1" dirty="0">
                <a:solidFill>
                  <a:srgbClr val="00B0F0"/>
                </a:solidFill>
              </a:rPr>
              <a:t>BWT</a:t>
            </a:r>
            <a:r>
              <a:rPr lang="en-US" dirty="0"/>
              <a:t> – in </a:t>
            </a:r>
            <a:r>
              <a:rPr lang="en-US" dirty="0" err="1"/>
              <a:t>bzip</a:t>
            </a:r>
            <a:r>
              <a:rPr lang="en-US" dirty="0"/>
              <a:t>, novel invertible “sorting” transform</a:t>
            </a:r>
          </a:p>
          <a:p>
            <a:pPr lvl="1"/>
            <a:r>
              <a:rPr lang="en-US" b="1" dirty="0">
                <a:solidFill>
                  <a:srgbClr val="00B0F0"/>
                </a:solidFill>
              </a:rPr>
              <a:t>Context-adaptive binary arithmetic coding</a:t>
            </a:r>
            <a:r>
              <a:rPr lang="en-US" dirty="0">
                <a:solidFill>
                  <a:srgbClr val="00B0F0"/>
                </a:solidFill>
              </a:rPr>
              <a:t> (</a:t>
            </a:r>
            <a:r>
              <a:rPr lang="en-US" b="1" dirty="0">
                <a:solidFill>
                  <a:srgbClr val="00B0F0"/>
                </a:solidFill>
              </a:rPr>
              <a:t>CABAC</a:t>
            </a:r>
            <a:r>
              <a:rPr lang="en-US" dirty="0">
                <a:solidFill>
                  <a:srgbClr val="00B0F0"/>
                </a:solidFill>
              </a:rPr>
              <a:t>)</a:t>
            </a:r>
            <a:r>
              <a:rPr lang="en-US" dirty="0"/>
              <a:t> – basis of most modern </a:t>
            </a:r>
            <a:endParaRPr lang="en-US" dirty="0">
              <a:solidFill>
                <a:srgbClr val="00B0F0"/>
              </a:solidFill>
            </a:endParaRPr>
          </a:p>
          <a:p>
            <a:r>
              <a:rPr lang="en-US" dirty="0"/>
              <a:t>Lossy</a:t>
            </a:r>
          </a:p>
          <a:p>
            <a:pPr lvl="1"/>
            <a:r>
              <a:rPr lang="en-US" dirty="0"/>
              <a:t>Exploit perceptual bias</a:t>
            </a:r>
          </a:p>
          <a:p>
            <a:pPr lvl="1"/>
            <a:r>
              <a:rPr lang="en-US" dirty="0"/>
              <a:t>Exploit temporal changes</a:t>
            </a:r>
          </a:p>
          <a:p>
            <a:pPr lvl="1"/>
            <a:r>
              <a:rPr lang="en-US" dirty="0"/>
              <a:t>JPEG, MP3, H.265, </a:t>
            </a:r>
            <a:r>
              <a:rPr lang="en-US" dirty="0" err="1"/>
              <a:t>Speex</a:t>
            </a:r>
            <a:endParaRPr lang="en-US" dirty="0"/>
          </a:p>
          <a:p>
            <a:r>
              <a:rPr lang="en-US" b="1" dirty="0">
                <a:solidFill>
                  <a:srgbClr val="00B0F0"/>
                </a:solidFill>
              </a:rPr>
              <a:t>Compressive Sensing</a:t>
            </a:r>
            <a:r>
              <a:rPr lang="en-US" dirty="0"/>
              <a:t> (Tao, </a:t>
            </a:r>
            <a:r>
              <a:rPr lang="en-US" dirty="0" err="1"/>
              <a:t>Candes</a:t>
            </a:r>
            <a:r>
              <a:rPr lang="en-US" dirty="0"/>
              <a:t>, .., 2004) </a:t>
            </a:r>
          </a:p>
          <a:p>
            <a:pPr lvl="1"/>
            <a:r>
              <a:rPr lang="en-US" dirty="0"/>
              <a:t>Massive breakthrough : proved cases where can reconstruct signal with exponentially fewer samples than Nyquist limit</a:t>
            </a:r>
          </a:p>
          <a:p>
            <a:pPr lvl="1"/>
            <a:r>
              <a:rPr lang="en-US" dirty="0"/>
              <a:t>Design of radiating systems, radar through wall imaging, antenna design, MRI</a:t>
            </a:r>
          </a:p>
          <a:p>
            <a:r>
              <a:rPr lang="en-US" b="1" dirty="0">
                <a:solidFill>
                  <a:srgbClr val="FF0000"/>
                </a:solidFill>
              </a:rPr>
              <a:t>Challenge</a:t>
            </a:r>
            <a:r>
              <a:rPr lang="en-US" dirty="0"/>
              <a:t>: Implement a few of the first lossy versions</a:t>
            </a:r>
          </a:p>
        </p:txBody>
      </p:sp>
      <p:pic>
        <p:nvPicPr>
          <p:cNvPr id="11266" name="Picture 2" descr="https://www.researchgate.net/profile/Vivienne_Sze/publication/290180658/figure/fig1/AS:322198704279552@1453829565586/CABAC-block-diagram-from-the-encoder-perspective-Binarization-context-modeling.png">
            <a:extLst>
              <a:ext uri="{FF2B5EF4-FFF2-40B4-BE49-F238E27FC236}">
                <a16:creationId xmlns:a16="http://schemas.microsoft.com/office/drawing/2014/main" id="{74E1E26A-1EA9-4CA1-9B5F-FAEA165EE2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5725" y="681037"/>
            <a:ext cx="4048125" cy="1909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6670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88A91-DFEE-420A-9CC5-575D71289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Sorting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BB78829-30DC-4409-B1D7-A5DA3ECE27D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351338"/>
              </a:xfrm>
            </p:spPr>
            <p:txBody>
              <a:bodyPr>
                <a:normAutofit fontScale="92500"/>
              </a:bodyPr>
              <a:lstStyle/>
              <a:p>
                <a:r>
                  <a:rPr lang="en-US" b="1" dirty="0">
                    <a:solidFill>
                      <a:srgbClr val="00B0F0"/>
                    </a:solidFill>
                  </a:rPr>
                  <a:t>Bubble sort</a:t>
                </a:r>
                <a:r>
                  <a:rPr lang="en-US" dirty="0"/>
                  <a:t> -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- still good for small sizes</a:t>
                </a:r>
              </a:p>
              <a:p>
                <a:r>
                  <a:rPr lang="en-US" b="1" dirty="0">
                    <a:solidFill>
                      <a:srgbClr val="00B0F0"/>
                    </a:solidFill>
                  </a:rPr>
                  <a:t>Quicksort</a:t>
                </a:r>
                <a:r>
                  <a:rPr lang="en-US" dirty="0"/>
                  <a:t> -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i="1" dirty="0" smtClean="0">
                        <a:latin typeface="Cambria Math" panose="02040503050406030204" pitchFamily="18" charset="0"/>
                      </a:rPr>
                      <m:t>log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⁡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dirty="0"/>
                  <a:t>expected,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worst – randomized pivot – adversary possible – </a:t>
                </a:r>
                <a:r>
                  <a:rPr lang="en-US" b="1" dirty="0">
                    <a:solidFill>
                      <a:srgbClr val="00B050"/>
                    </a:solidFill>
                  </a:rPr>
                  <a:t>Technique: divide and conquer</a:t>
                </a:r>
              </a:p>
              <a:p>
                <a:r>
                  <a:rPr lang="en-US" dirty="0"/>
                  <a:t>Comparison based sort provably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i="1" dirty="0">
                        <a:latin typeface="Cambria Math" panose="02040503050406030204" pitchFamily="18" charset="0"/>
                      </a:rPr>
                      <m:t>log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⁡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</a:p>
              <a:p>
                <a:pPr lvl="1"/>
                <a:r>
                  <a:rPr lang="en-US" dirty="0"/>
                  <a:t>So don’t compare. Index instead </a:t>
                </a:r>
                <a:r>
                  <a:rPr lang="en-US" dirty="0">
                    <a:sym typeface="Wingdings" panose="05000000000000000000" pitchFamily="2" charset="2"/>
                  </a:rPr>
                  <a:t></a:t>
                </a:r>
                <a:endParaRPr lang="en-US" dirty="0"/>
              </a:p>
              <a:p>
                <a:r>
                  <a:rPr lang="en-US" b="1" dirty="0">
                    <a:solidFill>
                      <a:srgbClr val="00B0F0"/>
                    </a:solidFill>
                  </a:rPr>
                  <a:t>Radix sort </a:t>
                </a:r>
                <a:r>
                  <a:rPr lang="en-US" dirty="0"/>
                  <a:t>-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either direction, good when sparse,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passes</a:t>
                </a:r>
              </a:p>
              <a:p>
                <a:r>
                  <a:rPr lang="en-US" b="1" dirty="0">
                    <a:solidFill>
                      <a:srgbClr val="00B0F0"/>
                    </a:solidFill>
                  </a:rPr>
                  <a:t>Bucket sort </a:t>
                </a:r>
                <a:r>
                  <a:rPr lang="en-US" dirty="0"/>
                  <a:t>-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sup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n>
                        </m:f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MSD to LSD, good when dense</a:t>
                </a:r>
              </a:p>
              <a:p>
                <a:r>
                  <a:rPr lang="en-US" dirty="0"/>
                  <a:t>Other sorts for different scales: disk, internet scale, cache aware…</a:t>
                </a:r>
              </a:p>
              <a:p>
                <a:r>
                  <a:rPr lang="en-US" b="1" dirty="0" err="1">
                    <a:solidFill>
                      <a:srgbClr val="00B0F0"/>
                    </a:solidFill>
                  </a:rPr>
                  <a:t>Timsort</a:t>
                </a:r>
                <a:r>
                  <a:rPr lang="en-US" dirty="0"/>
                  <a:t> – state of art, uses known ordered pieces to direct future work.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BB78829-30DC-4409-B1D7-A5DA3ECE27D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351338"/>
              </a:xfrm>
              <a:blipFill>
                <a:blip r:embed="rId3"/>
                <a:stretch>
                  <a:fillRect l="-928" t="-1961" b="-21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543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87F62-70A5-4997-A2AE-E74BE10DD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Boolean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01CF27-FCA5-4815-8C4F-CF392E988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>
                <a:solidFill>
                  <a:srgbClr val="00B0F0"/>
                </a:solidFill>
              </a:rPr>
              <a:t>SAT</a:t>
            </a:r>
            <a:r>
              <a:rPr lang="en-US" dirty="0"/>
              <a:t> – Boolean Satisfiability</a:t>
            </a:r>
          </a:p>
          <a:p>
            <a:pPr lvl="1"/>
            <a:r>
              <a:rPr lang="en-US" dirty="0"/>
              <a:t>Given a Boolean expression in k variables, does there exist a </a:t>
            </a:r>
            <a:br>
              <a:rPr lang="en-US" dirty="0"/>
            </a:br>
            <a:r>
              <a:rPr lang="en-US" dirty="0"/>
              <a:t>True/False assignment making the expression true?</a:t>
            </a:r>
          </a:p>
          <a:p>
            <a:pPr lvl="1"/>
            <a:r>
              <a:rPr lang="en-US" dirty="0"/>
              <a:t>Fundamental, many real world problems can be cast into it.</a:t>
            </a:r>
          </a:p>
          <a:p>
            <a:pPr lvl="1"/>
            <a:r>
              <a:rPr lang="en-US" dirty="0"/>
              <a:t>Essential part of EDA toolbox. Even Excel has decent ones built in</a:t>
            </a:r>
          </a:p>
          <a:p>
            <a:pPr lvl="1"/>
            <a:r>
              <a:rPr lang="en-US" dirty="0"/>
              <a:t>Solvers called </a:t>
            </a:r>
            <a:r>
              <a:rPr lang="en-US" b="1" dirty="0">
                <a:solidFill>
                  <a:srgbClr val="00B0F0"/>
                </a:solidFill>
              </a:rPr>
              <a:t>SAT solvers</a:t>
            </a:r>
          </a:p>
          <a:p>
            <a:pPr lvl="2"/>
            <a:r>
              <a:rPr lang="en-US" dirty="0"/>
              <a:t>SAT solvers useful for many problems, despite NP hard</a:t>
            </a:r>
          </a:p>
          <a:p>
            <a:pPr lvl="2"/>
            <a:r>
              <a:rPr lang="en-US" dirty="0"/>
              <a:t>Can often handle millions of variables in millions of clauses</a:t>
            </a:r>
          </a:p>
          <a:p>
            <a:pPr lvl="2"/>
            <a:r>
              <a:rPr lang="en-US" dirty="0"/>
              <a:t>Knuth TAOCP chapter especially nice presentation</a:t>
            </a:r>
          </a:p>
          <a:p>
            <a:pPr lvl="2"/>
            <a:r>
              <a:rPr lang="en-US" dirty="0"/>
              <a:t>Annual competition in the 2010s drove state of the art much higher</a:t>
            </a:r>
          </a:p>
          <a:p>
            <a:endParaRPr lang="en-US" dirty="0"/>
          </a:p>
          <a:p>
            <a:r>
              <a:rPr lang="en-US" dirty="0"/>
              <a:t>Boolean minimization</a:t>
            </a:r>
          </a:p>
          <a:p>
            <a:pPr lvl="1"/>
            <a:r>
              <a:rPr lang="en-US" b="1" dirty="0">
                <a:solidFill>
                  <a:srgbClr val="00B0F0"/>
                </a:solidFill>
              </a:rPr>
              <a:t>Karnaugh Map</a:t>
            </a:r>
            <a:r>
              <a:rPr lang="en-US" dirty="0"/>
              <a:t>, implemented as </a:t>
            </a:r>
            <a:r>
              <a:rPr lang="en-US" b="1" dirty="0">
                <a:solidFill>
                  <a:srgbClr val="00B0F0"/>
                </a:solidFill>
              </a:rPr>
              <a:t>Quine-McClusky</a:t>
            </a:r>
            <a:r>
              <a:rPr lang="en-US" dirty="0"/>
              <a:t> algorithm</a:t>
            </a:r>
            <a:endParaRPr lang="en-US" b="1" dirty="0">
              <a:solidFill>
                <a:srgbClr val="00B0F0"/>
              </a:solidFill>
            </a:endParaRPr>
          </a:p>
          <a:p>
            <a:pPr lvl="1"/>
            <a:r>
              <a:rPr lang="en-US" dirty="0"/>
              <a:t>Faster evaluation</a:t>
            </a:r>
          </a:p>
          <a:p>
            <a:pPr lvl="1"/>
            <a:r>
              <a:rPr lang="en-US" dirty="0"/>
              <a:t>Smaller circuits</a:t>
            </a:r>
          </a:p>
        </p:txBody>
      </p:sp>
      <p:pic>
        <p:nvPicPr>
          <p:cNvPr id="5122" name="Picture 2" descr="File:K-map 6,8,9,10,11,12,13,14 don't care.svg">
            <a:extLst>
              <a:ext uri="{FF2B5EF4-FFF2-40B4-BE49-F238E27FC236}">
                <a16:creationId xmlns:a16="http://schemas.microsoft.com/office/drawing/2014/main" id="{8FCA9C7F-897A-4385-AD74-B2A866C99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053" y="3897937"/>
            <a:ext cx="2522747" cy="275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cdn-images-1.medium.com/max/1200/1*UZfxxbRS2LjszhVDDAW2Rg.png">
            <a:extLst>
              <a:ext uri="{FF2B5EF4-FFF2-40B4-BE49-F238E27FC236}">
                <a16:creationId xmlns:a16="http://schemas.microsoft.com/office/drawing/2014/main" id="{CD6E9BF8-7199-4228-89E6-6BF990540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7475" y="1130541"/>
            <a:ext cx="3509945" cy="2632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0533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i.imgur.com/k0t1e.png">
            <a:extLst>
              <a:ext uri="{FF2B5EF4-FFF2-40B4-BE49-F238E27FC236}">
                <a16:creationId xmlns:a16="http://schemas.microsoft.com/office/drawing/2014/main" id="{C4F15733-903E-4DB3-99F3-412E6A91E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895" y="102755"/>
            <a:ext cx="5822008" cy="291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s://0fps.files.wordpress.com/2013/05/chart_1-3.png">
            <a:extLst>
              <a:ext uri="{FF2B5EF4-FFF2-40B4-BE49-F238E27FC236}">
                <a16:creationId xmlns:a16="http://schemas.microsoft.com/office/drawing/2014/main" id="{60E460D8-8D4A-4431-81D0-6BE2BB9740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862" y="3380842"/>
            <a:ext cx="4163041" cy="242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087F62-70A5-4997-A2AE-E74BE10DD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Cache aware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401CF27-FCA5-4815-8C4F-CF392E988B9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en-US" dirty="0"/>
                  <a:t>Being cache careful can give </a:t>
                </a:r>
                <a:br>
                  <a:rPr lang="en-US" dirty="0"/>
                </a:br>
                <a:r>
                  <a:rPr lang="en-US" dirty="0"/>
                  <a:t>10-100x performance speedups</a:t>
                </a:r>
              </a:p>
              <a:p>
                <a:r>
                  <a:rPr lang="en-US" dirty="0"/>
                  <a:t>Huge cache variety across machines</a:t>
                </a:r>
              </a:p>
              <a:p>
                <a:r>
                  <a:rPr lang="en-US" dirty="0"/>
                  <a:t>Naïve: compile per platform, carefully tune, costly and tricky, maintenance</a:t>
                </a:r>
              </a:p>
              <a:p>
                <a:r>
                  <a:rPr lang="en-US" dirty="0"/>
                  <a:t>Problem: Make cache aware code portable</a:t>
                </a:r>
              </a:p>
              <a:p>
                <a:r>
                  <a:rPr lang="en-US" b="1" dirty="0">
                    <a:solidFill>
                      <a:srgbClr val="00B0F0"/>
                    </a:solidFill>
                  </a:rPr>
                  <a:t>Cache aware algorithms</a:t>
                </a:r>
                <a:r>
                  <a:rPr lang="en-US" dirty="0"/>
                  <a:t> </a:t>
                </a:r>
              </a:p>
              <a:p>
                <a:pPr lvl="1"/>
                <a:r>
                  <a:rPr lang="en-US" dirty="0"/>
                  <a:t>also called cache oblivious algorithms</a:t>
                </a:r>
              </a:p>
              <a:p>
                <a:pPr lvl="1"/>
                <a:r>
                  <a:rPr lang="en-US" dirty="0"/>
                  <a:t>H. Prokop MIT Master’s Thesis (1999)</a:t>
                </a:r>
              </a:p>
              <a:p>
                <a:pPr lvl="1"/>
                <a:r>
                  <a:rPr lang="en-US" b="1" dirty="0">
                    <a:solidFill>
                      <a:srgbClr val="00B050"/>
                    </a:solidFill>
                  </a:rPr>
                  <a:t>Technique: break problem recursively into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</m:sSup>
                  </m:oMath>
                </a14:m>
                <a:r>
                  <a:rPr lang="en-US" b="1" dirty="0">
                    <a:solidFill>
                      <a:srgbClr val="00B050"/>
                    </a:solidFill>
                  </a:rPr>
                  <a:t> sizes</a:t>
                </a:r>
                <a:r>
                  <a:rPr lang="en-US" dirty="0"/>
                  <a:t> </a:t>
                </a:r>
              </a:p>
              <a:p>
                <a:pPr lvl="1"/>
                <a:r>
                  <a:rPr lang="en-US" dirty="0"/>
                  <a:t>One eventually fits in cache</a:t>
                </a:r>
              </a:p>
              <a:p>
                <a:r>
                  <a:rPr lang="en-US" dirty="0"/>
                  <a:t>Many exist: funnel sort, quicksort, matrix </a:t>
                </a:r>
                <a:br>
                  <a:rPr lang="en-US" dirty="0"/>
                </a:br>
                <a:r>
                  <a:rPr lang="en-US" dirty="0"/>
                  <a:t>transposition, array reversal, b-trees, priority queues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401CF27-FCA5-4815-8C4F-CF392E988B9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5"/>
                <a:stretch>
                  <a:fillRect l="-928" t="-35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2599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87F62-70A5-4997-A2AE-E74BE10DD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Control Theory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01CF27-FCA5-4815-8C4F-CF392E988B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Sources of information, noisy, want to merge</a:t>
            </a:r>
          </a:p>
          <a:p>
            <a:pPr lvl="1"/>
            <a:r>
              <a:rPr lang="en-US" dirty="0"/>
              <a:t>Sensor fusion (GPS, accelerometer, clock, compass, cameras,..)</a:t>
            </a:r>
          </a:p>
          <a:p>
            <a:pPr lvl="1"/>
            <a:r>
              <a:rPr lang="en-US" dirty="0"/>
              <a:t>Robots</a:t>
            </a:r>
          </a:p>
          <a:p>
            <a:pPr lvl="1"/>
            <a:r>
              <a:rPr lang="en-US" dirty="0"/>
              <a:t>Self-driving cars</a:t>
            </a:r>
          </a:p>
          <a:p>
            <a:pPr lvl="1"/>
            <a:r>
              <a:rPr lang="en-US" dirty="0"/>
              <a:t>Industrial machines</a:t>
            </a:r>
          </a:p>
          <a:p>
            <a:pPr lvl="1"/>
            <a:r>
              <a:rPr lang="en-US" dirty="0"/>
              <a:t>Phone</a:t>
            </a:r>
          </a:p>
          <a:p>
            <a:r>
              <a:rPr lang="en-US" b="1" dirty="0">
                <a:solidFill>
                  <a:srgbClr val="00B0F0"/>
                </a:solidFill>
              </a:rPr>
              <a:t>Kalman filter</a:t>
            </a:r>
            <a:r>
              <a:rPr lang="en-US" dirty="0"/>
              <a:t> – algorithm to do sensor </a:t>
            </a:r>
            <a:br>
              <a:rPr lang="en-US" dirty="0"/>
            </a:br>
            <a:r>
              <a:rPr lang="en-US" dirty="0"/>
              <a:t>fusion with uncertainty</a:t>
            </a:r>
          </a:p>
          <a:p>
            <a:pPr lvl="1"/>
            <a:r>
              <a:rPr lang="en-US" b="1" dirty="0">
                <a:solidFill>
                  <a:srgbClr val="00B0F0"/>
                </a:solidFill>
              </a:rPr>
              <a:t>Extended Kalman Filter</a:t>
            </a:r>
            <a:r>
              <a:rPr lang="en-US" dirty="0"/>
              <a:t> (EKF)</a:t>
            </a:r>
          </a:p>
          <a:p>
            <a:r>
              <a:rPr lang="en-US" b="1" dirty="0">
                <a:solidFill>
                  <a:srgbClr val="00B0F0"/>
                </a:solidFill>
              </a:rPr>
              <a:t>PID controller</a:t>
            </a:r>
            <a:r>
              <a:rPr lang="en-US" dirty="0">
                <a:solidFill>
                  <a:srgbClr val="00B0F0"/>
                </a:solidFill>
              </a:rPr>
              <a:t> </a:t>
            </a:r>
          </a:p>
          <a:p>
            <a:pPr lvl="1"/>
            <a:r>
              <a:rPr lang="en-US" dirty="0"/>
              <a:t>proportional–integral–derivative controller</a:t>
            </a:r>
          </a:p>
          <a:p>
            <a:pPr lvl="1"/>
            <a:r>
              <a:rPr lang="en-US" dirty="0"/>
              <a:t>Drones</a:t>
            </a:r>
          </a:p>
          <a:p>
            <a:pPr lvl="1"/>
            <a:r>
              <a:rPr lang="en-US" dirty="0"/>
              <a:t>Engines</a:t>
            </a:r>
          </a:p>
          <a:p>
            <a:pPr lvl="1"/>
            <a:r>
              <a:rPr lang="en-US" dirty="0"/>
              <a:t>Industrial control</a:t>
            </a:r>
          </a:p>
          <a:p>
            <a:r>
              <a:rPr lang="en-US" b="1" dirty="0">
                <a:solidFill>
                  <a:srgbClr val="FF0000"/>
                </a:solidFill>
              </a:rPr>
              <a:t>Challenge</a:t>
            </a:r>
            <a:r>
              <a:rPr lang="en-US" dirty="0"/>
              <a:t>: make simple PID that tracks some value, </a:t>
            </a:r>
            <a:br>
              <a:rPr lang="en-US" dirty="0"/>
            </a:br>
            <a:r>
              <a:rPr lang="en-US" dirty="0"/>
              <a:t>then poke at the value and see how the PID responds</a:t>
            </a:r>
          </a:p>
        </p:txBody>
      </p:sp>
      <p:pic>
        <p:nvPicPr>
          <p:cNvPr id="9218" name="Picture 2" descr="https://upload.wikimedia.org/wikipedia/commons/thumb/a/a5/Basic_concept_of_Kalman_filtering.svg/1920px-Basic_concept_of_Kalman_filtering.svg.png">
            <a:extLst>
              <a:ext uri="{FF2B5EF4-FFF2-40B4-BE49-F238E27FC236}">
                <a16:creationId xmlns:a16="http://schemas.microsoft.com/office/drawing/2014/main" id="{ABBEFDD8-0032-427D-9E52-25DC61FE86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863" y="223317"/>
            <a:ext cx="4780532" cy="2420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C4FBA70-6B96-4FEA-B5A3-535939184366}"/>
              </a:ext>
            </a:extLst>
          </p:cNvPr>
          <p:cNvGrpSpPr/>
          <p:nvPr/>
        </p:nvGrpSpPr>
        <p:grpSpPr>
          <a:xfrm>
            <a:off x="8635999" y="2643461"/>
            <a:ext cx="3034027" cy="3533501"/>
            <a:chOff x="8635999" y="2643461"/>
            <a:chExt cx="3034027" cy="3533501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BCAF463-95F7-4EF3-8623-9E8B10F441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35999" y="4781851"/>
              <a:ext cx="3034027" cy="1395111"/>
            </a:xfrm>
            <a:prstGeom prst="rect">
              <a:avLst/>
            </a:prstGeom>
          </p:spPr>
        </p:pic>
        <p:pic>
          <p:nvPicPr>
            <p:cNvPr id="7170" name="Picture 2" descr="https://upload.wikimedia.org/wikipedia/commons/c/c7/Change_with_Kd.png">
              <a:extLst>
                <a:ext uri="{FF2B5EF4-FFF2-40B4-BE49-F238E27FC236}">
                  <a16:creationId xmlns:a16="http://schemas.microsoft.com/office/drawing/2014/main" id="{E6D9F0B0-DD70-4EF5-90CE-2920934E7A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02240" y="2643461"/>
              <a:ext cx="2609673" cy="20652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99155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B31261F-1670-435C-8A35-82DC6F004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End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9D1A94-2235-4B76-93C1-79FBCBBEE5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42619849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88A62-0965-47DF-A373-073A143DA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 Problem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A64ED33-E461-4C3C-9313-810CF058B81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en-US" dirty="0"/>
                  <a:t>How many ways to make change for $10.00?</a:t>
                </a:r>
              </a:p>
              <a:p>
                <a:r>
                  <a:rPr lang="en-US" dirty="0"/>
                  <a:t>Coins &amp; bills = {1,5,10,25,50,100,200,500,1000} = 9 items, S0 to S8</a:t>
                </a:r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= number of ways to total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with items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 through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𝑆𝑚</m:t>
                    </m:r>
                  </m:oMath>
                </a14:m>
                <a:endParaRPr lang="en-US" dirty="0"/>
              </a:p>
              <a:p>
                <a:r>
                  <a:rPr lang="en-US" dirty="0"/>
                  <a:t>Key insight: split computation to those using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𝑆𝑚</m:t>
                    </m:r>
                  </m:oMath>
                </a14:m>
                <a:r>
                  <a:rPr lang="en-US" dirty="0"/>
                  <a:t> and those not</a:t>
                </a:r>
              </a:p>
              <a:p>
                <a:pPr lvl="1"/>
                <a:r>
                  <a:rPr lang="en-US" dirty="0"/>
                  <a:t>Technique: </a:t>
                </a:r>
                <a:r>
                  <a:rPr lang="en-US" b="1" dirty="0">
                    <a:solidFill>
                      <a:srgbClr val="00B050"/>
                    </a:solidFill>
                  </a:rPr>
                  <a:t>split problem into mutually exclusive cases</a:t>
                </a:r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 dirty="0" err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 dirty="0" err="1" smtClean="0">
                        <a:latin typeface="Cambria Math" panose="02040503050406030204" pitchFamily="18" charset="0"/>
                      </a:rPr>
                      <m:t>𝑆𝑚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)+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−1,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r>
                  <a:rPr lang="en-US" dirty="0"/>
                  <a:t>End cases: </a:t>
                </a:r>
              </a:p>
              <a:p>
                <a:pPr lvl="1"/>
                <a:r>
                  <a:rPr lang="en-US" dirty="0"/>
                  <a:t>if n &lt; 0 or m &lt; 0 then C=0</a:t>
                </a:r>
              </a:p>
              <a:p>
                <a:pPr lvl="1"/>
                <a:r>
                  <a:rPr lang="en-US" dirty="0"/>
                  <a:t>if n == 0 then C = 1</a:t>
                </a:r>
              </a:p>
              <a:p>
                <a:r>
                  <a:rPr lang="en-US" dirty="0"/>
                  <a:t>Dynamic programming or memorization: C(8,1000) = 3,237,135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A64ED33-E461-4C3C-9313-810CF058B81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928" t="-28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1610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88A62-0965-47DF-A373-073A143DA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4ED33-E461-4C3C-9313-810CF058B8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Highlight general techniques</a:t>
            </a:r>
          </a:p>
          <a:p>
            <a:r>
              <a:rPr lang="en-US" dirty="0"/>
              <a:t>Final slide with techniques for review</a:t>
            </a:r>
          </a:p>
          <a:p>
            <a:r>
              <a:rPr lang="en-US" dirty="0"/>
              <a:t>On final slide, list techniques one side, </a:t>
            </a:r>
            <a:r>
              <a:rPr lang="en-US" dirty="0" err="1"/>
              <a:t>algo</a:t>
            </a:r>
            <a:r>
              <a:rPr lang="en-US" dirty="0"/>
              <a:t> names other</a:t>
            </a:r>
          </a:p>
          <a:p>
            <a:r>
              <a:rPr lang="en-US" b="1" dirty="0">
                <a:solidFill>
                  <a:srgbClr val="00B050"/>
                </a:solidFill>
              </a:rPr>
              <a:t>Techniques: meet in middle (sqrt trick)</a:t>
            </a:r>
          </a:p>
        </p:txBody>
      </p:sp>
    </p:spTree>
    <p:extLst>
      <p:ext uri="{BB962C8B-B14F-4D97-AF65-F5344CB8AC3E}">
        <p14:creationId xmlns:p14="http://schemas.microsoft.com/office/powerpoint/2010/main" val="3122749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linear-search">
            <a:extLst>
              <a:ext uri="{FF2B5EF4-FFF2-40B4-BE49-F238E27FC236}">
                <a16:creationId xmlns:a16="http://schemas.microsoft.com/office/drawing/2014/main" id="{5BD79202-B538-46D2-8079-AF6A9D061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805" y="1241784"/>
            <a:ext cx="5276851" cy="1167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binary-search">
            <a:extLst>
              <a:ext uri="{FF2B5EF4-FFF2-40B4-BE49-F238E27FC236}">
                <a16:creationId xmlns:a16="http://schemas.microsoft.com/office/drawing/2014/main" id="{51323B6D-D130-4B5A-99A1-DC38CD1760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5665" y="2193915"/>
            <a:ext cx="5462588" cy="160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4113904-6F03-4105-9B98-BCE75D133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Searching sorted array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2C73086-EF28-4122-9D09-A3FA3710CE2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351338"/>
              </a:xfrm>
            </p:spPr>
            <p:txBody>
              <a:bodyPr/>
              <a:lstStyle/>
              <a:p>
                <a:r>
                  <a:rPr lang="en-US" b="1" dirty="0">
                    <a:solidFill>
                      <a:srgbClr val="00B0F0"/>
                    </a:solidFill>
                  </a:rPr>
                  <a:t>Linear</a:t>
                </a:r>
                <a:r>
                  <a:rPr lang="en-US" dirty="0"/>
                  <a:t> – 𝑂(𝑛)</a:t>
                </a:r>
              </a:p>
              <a:p>
                <a:endParaRPr lang="en-US" dirty="0"/>
              </a:p>
              <a:p>
                <a:r>
                  <a:rPr lang="en-US" b="1" dirty="0">
                    <a:solidFill>
                      <a:srgbClr val="00B0F0"/>
                    </a:solidFill>
                  </a:rPr>
                  <a:t>Binary</a:t>
                </a:r>
                <a:r>
                  <a:rPr lang="en-US" dirty="0"/>
                  <a:t> –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i="1" dirty="0">
                        <a:latin typeface="Cambria Math" panose="02040503050406030204" pitchFamily="18" charset="0"/>
                      </a:rPr>
                      <m:t>log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⁡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 </a:t>
                </a:r>
              </a:p>
              <a:p>
                <a:pPr lvl="1"/>
                <a:r>
                  <a:rPr lang="en-US" b="1" dirty="0">
                    <a:solidFill>
                      <a:srgbClr val="00B050"/>
                    </a:solidFill>
                  </a:rPr>
                  <a:t>divide and conquer</a:t>
                </a:r>
              </a:p>
              <a:p>
                <a:endParaRPr lang="en-US" dirty="0"/>
              </a:p>
              <a:p>
                <a:r>
                  <a:rPr lang="en-US" b="1" dirty="0">
                    <a:solidFill>
                      <a:srgbClr val="00B0F0"/>
                    </a:solidFill>
                  </a:rPr>
                  <a:t>Fibonacci</a:t>
                </a:r>
                <a:r>
                  <a:rPr lang="en-US" dirty="0"/>
                  <a:t> –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i="1" dirty="0">
                        <a:latin typeface="Cambria Math" panose="02040503050406030204" pitchFamily="18" charset="0"/>
                      </a:rPr>
                      <m:t>log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⁡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- move Fibonacci sized ratios – can be better</a:t>
                </a:r>
              </a:p>
              <a:p>
                <a:endParaRPr lang="en-US" dirty="0"/>
              </a:p>
              <a:p>
                <a:r>
                  <a:rPr lang="en-US" b="1" dirty="0">
                    <a:solidFill>
                      <a:srgbClr val="00B0F0"/>
                    </a:solidFill>
                  </a:rPr>
                  <a:t>Dictionary</a:t>
                </a:r>
                <a:r>
                  <a:rPr lang="en-US" dirty="0"/>
                  <a:t> – Can be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(1) </m:t>
                    </m:r>
                  </m:oMath>
                </a14:m>
                <a:r>
                  <a:rPr lang="en-US" dirty="0"/>
                  <a:t>for well structured data, often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func>
                          <m:func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dirty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func>
                      </m:e>
                    </m:func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2C73086-EF28-4122-9D09-A3FA3710CE2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351338"/>
              </a:xfrm>
              <a:blipFill>
                <a:blip r:embed="rId5"/>
                <a:stretch>
                  <a:fillRect l="-1043" t="-26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868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87F62-70A5-4997-A2AE-E74BE10DD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String searching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401CF27-FCA5-4815-8C4F-CF392E988B9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351338"/>
              </a:xfrm>
            </p:spPr>
            <p:txBody>
              <a:bodyPr>
                <a:normAutofit fontScale="85000" lnSpcReduction="10000"/>
              </a:bodyPr>
              <a:lstStyle/>
              <a:p>
                <a:r>
                  <a:rPr lang="en-US" dirty="0"/>
                  <a:t>Search for length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 word in length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text over size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alphabet.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KMP: when a mismatch occurs, the word itself allows skipping ahead, bypassing re-examination of previously matched characters</a:t>
                </a:r>
              </a:p>
              <a:p>
                <a:r>
                  <a:rPr lang="en-US" dirty="0"/>
                  <a:t>BM: </a:t>
                </a:r>
                <a:r>
                  <a:rPr lang="en-US" b="1" dirty="0">
                    <a:solidFill>
                      <a:srgbClr val="00B050"/>
                    </a:solidFill>
                  </a:rPr>
                  <a:t>preprocesses</a:t>
                </a:r>
                <a:r>
                  <a:rPr lang="en-US" dirty="0"/>
                  <a:t> the word for speedy decisions, useful when word searched multiple times across multiple texts. </a:t>
                </a:r>
                <a:r>
                  <a:rPr lang="en-US" b="1" dirty="0">
                    <a:solidFill>
                      <a:srgbClr val="00B050"/>
                    </a:solidFill>
                  </a:rPr>
                  <a:t>Technique: time-space tradeoff</a:t>
                </a:r>
              </a:p>
              <a:p>
                <a:r>
                  <a:rPr lang="en-US" dirty="0"/>
                  <a:t>AC: find all matches to a set of words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401CF27-FCA5-4815-8C4F-CF392E988B9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351338"/>
              </a:xfrm>
              <a:blipFill>
                <a:blip r:embed="rId2"/>
                <a:stretch>
                  <a:fillRect l="-812" t="-2661" b="-28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52BB902B-9568-4D96-ACA1-0A5270971B1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54047581"/>
                  </p:ext>
                </p:extLst>
              </p:nvPr>
            </p:nvGraphicFramePr>
            <p:xfrm>
              <a:off x="1073150" y="2254250"/>
              <a:ext cx="10045700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701925">
                      <a:extLst>
                        <a:ext uri="{9D8B030D-6E8A-4147-A177-3AD203B41FA5}">
                          <a16:colId xmlns:a16="http://schemas.microsoft.com/office/drawing/2014/main" val="4085426265"/>
                        </a:ext>
                      </a:extLst>
                    </a:gridCol>
                    <a:gridCol w="1285875">
                      <a:extLst>
                        <a:ext uri="{9D8B030D-6E8A-4147-A177-3AD203B41FA5}">
                          <a16:colId xmlns:a16="http://schemas.microsoft.com/office/drawing/2014/main" val="3006654325"/>
                        </a:ext>
                      </a:extLst>
                    </a:gridCol>
                    <a:gridCol w="3121025">
                      <a:extLst>
                        <a:ext uri="{9D8B030D-6E8A-4147-A177-3AD203B41FA5}">
                          <a16:colId xmlns:a16="http://schemas.microsoft.com/office/drawing/2014/main" val="3083087792"/>
                        </a:ext>
                      </a:extLst>
                    </a:gridCol>
                    <a:gridCol w="2936875">
                      <a:extLst>
                        <a:ext uri="{9D8B030D-6E8A-4147-A177-3AD203B41FA5}">
                          <a16:colId xmlns:a16="http://schemas.microsoft.com/office/drawing/2014/main" val="150066964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Algorithm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/>
                            <a:t>Preprocess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/>
                            <a:t>Matching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/>
                            <a:t>Space</a:t>
                          </a: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7381264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/>
                            <a:t>Naïve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/>
                            <a:t>None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𝑛𝑚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/>
                            <a:t>none</a:t>
                          </a: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2271856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b="1" dirty="0">
                              <a:solidFill>
                                <a:srgbClr val="00B0F0"/>
                              </a:solidFill>
                            </a:rPr>
                            <a:t>Knuth-Morris-Pratt</a:t>
                          </a:r>
                          <a:r>
                            <a:rPr lang="en-US" dirty="0"/>
                            <a:t> (KMP)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𝑂(𝑛)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4492913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b="1" dirty="0">
                              <a:solidFill>
                                <a:srgbClr val="00B0F0"/>
                              </a:solidFill>
                            </a:rPr>
                            <a:t>Boyer-Moore</a:t>
                          </a:r>
                          <a:r>
                            <a:rPr lang="en-US" dirty="0"/>
                            <a:t> (BM)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i="1" dirty="0" err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US" i="1" dirty="0" err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i="1" dirty="0" err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Best </a:t>
                          </a:r>
                          <a14:m>
                            <m:oMath xmlns:m="http://schemas.openxmlformats.org/officeDocument/2006/math">
                              <m:r>
                                <a:rPr lang="en-US" i="1" dirty="0" smtClean="0">
                                  <a:latin typeface="Cambria Math" panose="02040503050406030204" pitchFamily="18" charset="0"/>
                                </a:rPr>
                                <m:t>𝑂</m:t>
                              </m:r>
                              <m:r>
                                <a:rPr lang="en-US" i="1" dirty="0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 dirty="0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i="1" dirty="0" smtClean="0"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lang="en-US" i="1" dirty="0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i="1" dirty="0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r>
                            <a:rPr lang="en-US" dirty="0"/>
                            <a:t>, worst </a:t>
                          </a:r>
                          <a14:m>
                            <m:oMath xmlns:m="http://schemas.openxmlformats.org/officeDocument/2006/math">
                              <m:r>
                                <a:rPr lang="en-US" i="1" dirty="0" smtClean="0">
                                  <a:latin typeface="Cambria Math" panose="02040503050406030204" pitchFamily="18" charset="0"/>
                                </a:rPr>
                                <m:t>𝑂</m:t>
                              </m:r>
                              <m:r>
                                <a:rPr lang="en-US" i="1" dirty="0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 dirty="0" err="1" smtClean="0">
                                  <a:latin typeface="Cambria Math" panose="02040503050406030204" pitchFamily="18" charset="0"/>
                                </a:rPr>
                                <m:t>𝑚𝑛</m:t>
                              </m:r>
                              <m:r>
                                <a:rPr lang="en-US" i="1" dirty="0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8662248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b="1" dirty="0" err="1">
                              <a:solidFill>
                                <a:srgbClr val="00B0F0"/>
                              </a:solidFill>
                            </a:rPr>
                            <a:t>Aho-Corasick</a:t>
                          </a:r>
                          <a:r>
                            <a:rPr lang="en-US" dirty="0"/>
                            <a:t> (AC)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i="1" dirty="0" err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i="1" dirty="0" err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i="1" dirty="0" err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8371621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52BB902B-9568-4D96-ACA1-0A5270971B1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54047581"/>
                  </p:ext>
                </p:extLst>
              </p:nvPr>
            </p:nvGraphicFramePr>
            <p:xfrm>
              <a:off x="1073150" y="2254250"/>
              <a:ext cx="10045700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701925">
                      <a:extLst>
                        <a:ext uri="{9D8B030D-6E8A-4147-A177-3AD203B41FA5}">
                          <a16:colId xmlns:a16="http://schemas.microsoft.com/office/drawing/2014/main" val="4085426265"/>
                        </a:ext>
                      </a:extLst>
                    </a:gridCol>
                    <a:gridCol w="1285875">
                      <a:extLst>
                        <a:ext uri="{9D8B030D-6E8A-4147-A177-3AD203B41FA5}">
                          <a16:colId xmlns:a16="http://schemas.microsoft.com/office/drawing/2014/main" val="3006654325"/>
                        </a:ext>
                      </a:extLst>
                    </a:gridCol>
                    <a:gridCol w="3121025">
                      <a:extLst>
                        <a:ext uri="{9D8B030D-6E8A-4147-A177-3AD203B41FA5}">
                          <a16:colId xmlns:a16="http://schemas.microsoft.com/office/drawing/2014/main" val="3083087792"/>
                        </a:ext>
                      </a:extLst>
                    </a:gridCol>
                    <a:gridCol w="2936875">
                      <a:extLst>
                        <a:ext uri="{9D8B030D-6E8A-4147-A177-3AD203B41FA5}">
                          <a16:colId xmlns:a16="http://schemas.microsoft.com/office/drawing/2014/main" val="150066964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Algorithm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/>
                            <a:t>Preprocess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/>
                            <a:t>Matching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/>
                            <a:t>Space</a:t>
                          </a: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17381264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/>
                            <a:t>Naïve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/>
                            <a:t>None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27930" t="-108197" r="-95117" b="-3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/>
                            <a:t>none</a:t>
                          </a: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2271856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b="1" dirty="0">
                              <a:solidFill>
                                <a:srgbClr val="00B0F0"/>
                              </a:solidFill>
                            </a:rPr>
                            <a:t>Knuth-Morris-Pratt</a:t>
                          </a:r>
                          <a:r>
                            <a:rPr lang="en-US" dirty="0"/>
                            <a:t> (KMP)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10427" t="-208197" r="-473460" b="-2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𝑂(𝑛)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42116" t="-208197" r="-1037" b="-2245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4492913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b="1" dirty="0">
                              <a:solidFill>
                                <a:srgbClr val="00B0F0"/>
                              </a:solidFill>
                            </a:rPr>
                            <a:t>Boyer-Moore</a:t>
                          </a:r>
                          <a:r>
                            <a:rPr lang="en-US" dirty="0"/>
                            <a:t> (BM)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10427" t="-308197" r="-473460" b="-1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27930" t="-308197" r="-95117" b="-1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42116" t="-308197" r="-1037" b="-12459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8662248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b="1" dirty="0" err="1">
                              <a:solidFill>
                                <a:srgbClr val="00B0F0"/>
                              </a:solidFill>
                            </a:rPr>
                            <a:t>Aho-Corasick</a:t>
                          </a:r>
                          <a:r>
                            <a:rPr lang="en-US" dirty="0"/>
                            <a:t> (AC)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127930" t="-408197" r="-95117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83716213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631602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87F62-70A5-4997-A2AE-E74BE10DD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Sound matching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01CF27-FCA5-4815-8C4F-CF392E988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>
                <a:solidFill>
                  <a:srgbClr val="00B0F0"/>
                </a:solidFill>
              </a:rPr>
              <a:t>Soundex</a:t>
            </a:r>
            <a:r>
              <a:rPr lang="en-US" dirty="0"/>
              <a:t> – matches English words phonetically, patented 1918 and 1922</a:t>
            </a:r>
          </a:p>
          <a:p>
            <a:pPr lvl="1"/>
            <a:r>
              <a:rPr lang="en-US" dirty="0"/>
              <a:t>In SQL, many languages</a:t>
            </a:r>
          </a:p>
          <a:p>
            <a:r>
              <a:rPr lang="en-US" dirty="0"/>
              <a:t>Algorithm</a:t>
            </a:r>
          </a:p>
          <a:p>
            <a:pPr lvl="1"/>
            <a:r>
              <a:rPr lang="en-US" dirty="0"/>
              <a:t>Keep first letter of word</a:t>
            </a:r>
          </a:p>
          <a:p>
            <a:pPr lvl="1"/>
            <a:r>
              <a:rPr lang="en-US" dirty="0"/>
              <a:t>Drop all other a, e, </a:t>
            </a:r>
            <a:r>
              <a:rPr lang="en-US" dirty="0" err="1"/>
              <a:t>i</a:t>
            </a:r>
            <a:r>
              <a:rPr lang="en-US" dirty="0"/>
              <a:t>, o, u, y, h, w</a:t>
            </a:r>
          </a:p>
          <a:p>
            <a:pPr lvl="1"/>
            <a:r>
              <a:rPr lang="en-US" dirty="0"/>
              <a:t>Except first, Replace with numbers:</a:t>
            </a:r>
          </a:p>
          <a:p>
            <a:pPr lvl="2"/>
            <a:r>
              <a:rPr lang="en-US" dirty="0" err="1"/>
              <a:t>b,f,p,v</a:t>
            </a:r>
            <a:r>
              <a:rPr lang="en-US" dirty="0"/>
              <a:t> -&gt; 1</a:t>
            </a:r>
          </a:p>
          <a:p>
            <a:pPr lvl="2"/>
            <a:r>
              <a:rPr lang="en-US" dirty="0" err="1"/>
              <a:t>c,g,j,k,q,s,x,z</a:t>
            </a:r>
            <a:r>
              <a:rPr lang="en-US" dirty="0"/>
              <a:t> -&gt; 2</a:t>
            </a:r>
          </a:p>
          <a:p>
            <a:pPr lvl="2"/>
            <a:r>
              <a:rPr lang="en-US" dirty="0" err="1"/>
              <a:t>d,t</a:t>
            </a:r>
            <a:r>
              <a:rPr lang="en-US" dirty="0"/>
              <a:t> -&gt; 3</a:t>
            </a:r>
          </a:p>
          <a:p>
            <a:pPr lvl="2"/>
            <a:r>
              <a:rPr lang="en-US" dirty="0"/>
              <a:t>L -&gt; 4</a:t>
            </a:r>
          </a:p>
          <a:p>
            <a:pPr lvl="2"/>
            <a:r>
              <a:rPr lang="en-US" dirty="0" err="1"/>
              <a:t>m,n</a:t>
            </a:r>
            <a:r>
              <a:rPr lang="en-US" dirty="0"/>
              <a:t>-&gt;5</a:t>
            </a:r>
          </a:p>
          <a:p>
            <a:pPr lvl="2"/>
            <a:r>
              <a:rPr lang="en-US" dirty="0"/>
              <a:t>r-&gt;6</a:t>
            </a:r>
          </a:p>
          <a:p>
            <a:pPr lvl="1"/>
            <a:r>
              <a:rPr lang="en-US" dirty="0"/>
              <a:t>Collapse certain duplicate numbers</a:t>
            </a:r>
          </a:p>
          <a:p>
            <a:pPr lvl="1"/>
            <a:r>
              <a:rPr lang="en-US" dirty="0"/>
              <a:t>Truncate to three numbers, or extend with zeroes</a:t>
            </a:r>
          </a:p>
          <a:p>
            <a:r>
              <a:rPr lang="en-US" dirty="0"/>
              <a:t>Ex: Robert and Rupert -&gt; R163, Rubin -&gt;R150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971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87F62-70A5-4997-A2AE-E74BE10DD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 similarity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401CF27-FCA5-4815-8C4F-CF392E988B9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en-US" dirty="0"/>
                  <a:t>Is the string “</a:t>
                </a:r>
                <a:r>
                  <a:rPr lang="en-US" b="1" dirty="0"/>
                  <a:t>kitten</a:t>
                </a:r>
                <a:r>
                  <a:rPr lang="en-US" dirty="0"/>
                  <a:t>” closer to “</a:t>
                </a:r>
                <a:r>
                  <a:rPr lang="en-US" b="1" dirty="0"/>
                  <a:t>sitting</a:t>
                </a:r>
                <a:r>
                  <a:rPr lang="en-US" dirty="0"/>
                  <a:t>” or to “</a:t>
                </a:r>
                <a:r>
                  <a:rPr lang="en-US" b="1" dirty="0"/>
                  <a:t>potato</a:t>
                </a:r>
                <a:r>
                  <a:rPr lang="en-US" dirty="0"/>
                  <a:t>”?</a:t>
                </a:r>
              </a:p>
              <a:p>
                <a:r>
                  <a:rPr lang="en-US" b="1" dirty="0" err="1">
                    <a:solidFill>
                      <a:srgbClr val="00B0F0"/>
                    </a:solidFill>
                  </a:rPr>
                  <a:t>Levenshtein</a:t>
                </a:r>
                <a:r>
                  <a:rPr lang="en-US" b="1" dirty="0">
                    <a:solidFill>
                      <a:srgbClr val="00B0F0"/>
                    </a:solidFill>
                  </a:rPr>
                  <a:t> distance</a:t>
                </a:r>
                <a:r>
                  <a:rPr lang="en-US" dirty="0"/>
                  <a:t> : # of changes, insert, deletes between strings.</a:t>
                </a:r>
              </a:p>
              <a:p>
                <a:pPr lvl="1"/>
                <a:r>
                  <a:rPr lang="en-US" dirty="0"/>
                  <a:t>Also called </a:t>
                </a:r>
                <a:r>
                  <a:rPr lang="en-US" b="1" dirty="0"/>
                  <a:t>edit distance</a:t>
                </a:r>
                <a:r>
                  <a:rPr lang="en-US" dirty="0"/>
                  <a:t>.</a:t>
                </a:r>
              </a:p>
              <a:p>
                <a:r>
                  <a:rPr lang="en-US" dirty="0"/>
                  <a:t>Can do in matrix, once cell at a time</a:t>
                </a:r>
              </a:p>
              <a:p>
                <a:pPr lvl="1"/>
                <a:r>
                  <a:rPr lang="en-US" dirty="0"/>
                  <a:t>Cell[</a:t>
                </a:r>
                <a:r>
                  <a:rPr lang="en-US" dirty="0" err="1"/>
                  <a:t>i,j</a:t>
                </a:r>
                <a:r>
                  <a:rPr lang="en-US" dirty="0"/>
                  <a:t>] = min {up + 1, left + 1, </a:t>
                </a:r>
                <a:r>
                  <a:rPr lang="en-US" dirty="0" err="1"/>
                  <a:t>diag</a:t>
                </a:r>
                <a:r>
                  <a:rPr lang="en-US" dirty="0"/>
                  <a:t> +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𝜒</m:t>
                    </m:r>
                  </m:oMath>
                </a14:m>
                <a:r>
                  <a:rPr lang="en-US" dirty="0"/>
                  <a:t>(</a:t>
                </a:r>
                <a:r>
                  <a:rPr lang="en-US" dirty="0" err="1"/>
                  <a:t>i,j</a:t>
                </a:r>
                <a:r>
                  <a:rPr lang="en-US" dirty="0"/>
                  <a:t>)} </a:t>
                </a:r>
                <a:br>
                  <a:rPr lang="en-US" dirty="0"/>
                </a:br>
                <a:r>
                  <a:rPr lang="en-US" dirty="0"/>
                  <a:t>where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𝜒</m:t>
                    </m:r>
                  </m:oMath>
                </a14:m>
                <a:r>
                  <a:rPr lang="en-US" dirty="0"/>
                  <a:t>(</a:t>
                </a:r>
                <a:r>
                  <a:rPr lang="en-US" dirty="0" err="1"/>
                  <a:t>i,j</a:t>
                </a:r>
                <a:r>
                  <a:rPr lang="en-US" dirty="0"/>
                  <a:t>) is str1[</a:t>
                </a:r>
                <a:r>
                  <a:rPr lang="en-US" dirty="0" err="1"/>
                  <a:t>i</a:t>
                </a:r>
                <a:r>
                  <a:rPr lang="en-US" dirty="0"/>
                  <a:t>] != str2[j]</a:t>
                </a:r>
              </a:p>
              <a:p>
                <a:r>
                  <a:rPr lang="en-US" dirty="0"/>
                  <a:t>Can reduce to 2 rows of memory</a:t>
                </a:r>
              </a:p>
              <a:p>
                <a:endParaRPr lang="en-US" dirty="0"/>
              </a:p>
              <a:p>
                <a:r>
                  <a:rPr lang="en-US" b="1" dirty="0">
                    <a:solidFill>
                      <a:srgbClr val="00B050"/>
                    </a:solidFill>
                  </a:rPr>
                  <a:t>Technique: dynamic programming</a:t>
                </a:r>
              </a:p>
              <a:p>
                <a:pPr lvl="1"/>
                <a:r>
                  <a:rPr lang="en-US" dirty="0"/>
                  <a:t>A form of </a:t>
                </a:r>
                <a:r>
                  <a:rPr lang="en-US" b="1" dirty="0">
                    <a:solidFill>
                      <a:srgbClr val="00B050"/>
                    </a:solidFill>
                  </a:rPr>
                  <a:t>memorizing</a:t>
                </a:r>
              </a:p>
              <a:p>
                <a:pPr lvl="1"/>
                <a:r>
                  <a:rPr lang="en-US" dirty="0"/>
                  <a:t>Very powerful way to design solutions.</a:t>
                </a:r>
              </a:p>
              <a:p>
                <a:r>
                  <a:rPr lang="en-US" b="1" dirty="0">
                    <a:solidFill>
                      <a:srgbClr val="FF0000"/>
                    </a:solidFill>
                  </a:rPr>
                  <a:t>Challenge</a:t>
                </a:r>
                <a:r>
                  <a:rPr lang="en-US" dirty="0"/>
                  <a:t>: time Fibonacci numbers with and without memorizing.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401CF27-FCA5-4815-8C4F-CF392E988B9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928" t="-3501" b="-11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8" name="Picture 4" descr="min_Edit_Distance_DP_Table">
            <a:extLst>
              <a:ext uri="{FF2B5EF4-FFF2-40B4-BE49-F238E27FC236}">
                <a16:creationId xmlns:a16="http://schemas.microsoft.com/office/drawing/2014/main" id="{60BEDF61-05A8-4F6B-B03C-C9FA6E4AE4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6028" y="2727736"/>
            <a:ext cx="5031418" cy="2483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3143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87F62-70A5-4997-A2AE-E74BE10DD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Backtracking 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01CF27-FCA5-4815-8C4F-CF392E988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Want to search some finite space, </a:t>
            </a:r>
            <a:br>
              <a:rPr lang="en-US" dirty="0"/>
            </a:br>
            <a:r>
              <a:rPr lang="en-US" dirty="0"/>
              <a:t>discrete moves</a:t>
            </a:r>
          </a:p>
          <a:p>
            <a:endParaRPr lang="en-US" dirty="0"/>
          </a:p>
          <a:p>
            <a:r>
              <a:rPr lang="en-US" b="1" dirty="0">
                <a:solidFill>
                  <a:srgbClr val="00B0F0"/>
                </a:solidFill>
              </a:rPr>
              <a:t>Dancing Links</a:t>
            </a:r>
            <a:r>
              <a:rPr lang="en-US" dirty="0"/>
              <a:t> (Knuth popularized, 1979)</a:t>
            </a:r>
          </a:p>
          <a:p>
            <a:pPr lvl="1"/>
            <a:r>
              <a:rPr lang="en-US" dirty="0"/>
              <a:t>Items represented as grid of doubly linked nodes</a:t>
            </a:r>
          </a:p>
          <a:p>
            <a:pPr lvl="1"/>
            <a:r>
              <a:rPr lang="en-US" dirty="0" err="1"/>
              <a:t>DoMove</a:t>
            </a:r>
            <a:r>
              <a:rPr lang="en-US" dirty="0"/>
              <a:t>/</a:t>
            </a:r>
            <a:r>
              <a:rPr lang="en-US" dirty="0" err="1"/>
              <a:t>UndoMove</a:t>
            </a:r>
            <a:r>
              <a:rPr lang="en-US" dirty="0"/>
              <a:t> each two pointer changes</a:t>
            </a:r>
          </a:p>
          <a:p>
            <a:pPr lvl="1"/>
            <a:r>
              <a:rPr lang="en-US" dirty="0"/>
              <a:t>Sudoku solver, combinatorial solvers</a:t>
            </a:r>
          </a:p>
          <a:p>
            <a:pPr lvl="1"/>
            <a:r>
              <a:rPr lang="en-US" dirty="0"/>
              <a:t>Heuristic S – choose branch with fewest subproblems</a:t>
            </a:r>
            <a:br>
              <a:rPr lang="en-US" dirty="0"/>
            </a:br>
            <a:r>
              <a:rPr lang="en-US" dirty="0"/>
              <a:t>~exponential gain on depth, linear in cost</a:t>
            </a:r>
          </a:p>
          <a:p>
            <a:pPr lvl="2"/>
            <a:r>
              <a:rPr lang="en-US" b="1" dirty="0">
                <a:solidFill>
                  <a:srgbClr val="00B050"/>
                </a:solidFill>
              </a:rPr>
              <a:t>Technique: trim choices heuristic</a:t>
            </a:r>
          </a:p>
          <a:p>
            <a:endParaRPr lang="en-US" dirty="0"/>
          </a:p>
          <a:p>
            <a:r>
              <a:rPr lang="en-US" dirty="0"/>
              <a:t>Ex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2052" name="Picture 4" descr="https://contribute.geeksforgeeks.org/wp-content/uploads/Dancing_Links_Technique_2.png">
            <a:extLst>
              <a:ext uri="{FF2B5EF4-FFF2-40B4-BE49-F238E27FC236}">
                <a16:creationId xmlns:a16="http://schemas.microsoft.com/office/drawing/2014/main" id="{814220B3-9878-4B53-97E9-4675914D76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427" y="3324255"/>
            <a:ext cx="3351177" cy="3147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C48920D-0750-41A7-B824-21E8C0CFBEEC}"/>
              </a:ext>
            </a:extLst>
          </p:cNvPr>
          <p:cNvSpPr txBox="1"/>
          <p:nvPr/>
        </p:nvSpPr>
        <p:spPr>
          <a:xfrm>
            <a:off x="6899844" y="326996"/>
            <a:ext cx="4996881" cy="286232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Solve(</a:t>
            </a:r>
            <a:r>
              <a:rPr lang="en-US" dirty="0">
                <a:solidFill>
                  <a:srgbClr val="2B91AF"/>
                </a:solidFill>
                <a:latin typeface="Consolas" panose="020B0609020204030204" pitchFamily="49" charset="0"/>
              </a:rPr>
              <a:t>State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state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depth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) {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if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(Solved(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state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))  {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Log(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state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depth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return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; }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auto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moves =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GenerateMoves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state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auto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m : moves) {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DoMove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state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, m);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Solve(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state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depth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+ 1);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UndoMove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808080"/>
                </a:solidFill>
                <a:latin typeface="Consolas" panose="020B0609020204030204" pitchFamily="49" charset="0"/>
              </a:rPr>
              <a:t>state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, m); }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F883EE-6F39-460B-A8D5-BB573EBB5F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1695" y="4961230"/>
            <a:ext cx="2120465" cy="18146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D7423E3-F45A-47EA-BA1A-F4BDA4CF32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0384" y="4744749"/>
            <a:ext cx="1833035" cy="1833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784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87F62-70A5-4997-A2AE-E74BE10DD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Randomness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01CF27-FCA5-4815-8C4F-CF392E988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Understand your use cases</a:t>
            </a:r>
          </a:p>
          <a:p>
            <a:r>
              <a:rPr lang="en-US" dirty="0"/>
              <a:t>C/C++ rand() generally not very good or fast</a:t>
            </a:r>
          </a:p>
          <a:p>
            <a:r>
              <a:rPr lang="en-US" b="1" dirty="0">
                <a:solidFill>
                  <a:srgbClr val="00B0F0"/>
                </a:solidFill>
              </a:rPr>
              <a:t>Mersenne Twister </a:t>
            </a:r>
            <a:r>
              <a:rPr lang="en-US" dirty="0"/>
              <a:t>outdated and has bad properties</a:t>
            </a:r>
          </a:p>
          <a:p>
            <a:r>
              <a:rPr lang="en-US" b="1" dirty="0">
                <a:solidFill>
                  <a:srgbClr val="00B0F0"/>
                </a:solidFill>
              </a:rPr>
              <a:t>PCG</a:t>
            </a:r>
            <a:r>
              <a:rPr lang="en-US" dirty="0"/>
              <a:t> series for </a:t>
            </a:r>
            <a:r>
              <a:rPr lang="en-US" b="1" i="1" dirty="0"/>
              <a:t>non-crypto</a:t>
            </a:r>
            <a:r>
              <a:rPr lang="en-US" dirty="0"/>
              <a:t> pretty good, small, many tunable sizes, </a:t>
            </a:r>
            <a:r>
              <a:rPr lang="en-US" b="1" dirty="0"/>
              <a:t>very fast</a:t>
            </a:r>
          </a:p>
          <a:p>
            <a:endParaRPr lang="en-US" dirty="0"/>
          </a:p>
          <a:p>
            <a:r>
              <a:rPr lang="en-US" dirty="0"/>
              <a:t>Be careful: </a:t>
            </a:r>
          </a:p>
          <a:p>
            <a:pPr lvl="1"/>
            <a:r>
              <a:rPr lang="en-US" b="1" dirty="0">
                <a:latin typeface="Consolas" panose="020B0609020204030204" pitchFamily="49" charset="0"/>
              </a:rPr>
              <a:t>rand()%n</a:t>
            </a:r>
            <a:r>
              <a:rPr lang="en-US" dirty="0"/>
              <a:t> is not uniform</a:t>
            </a:r>
          </a:p>
          <a:p>
            <a:pPr lvl="1"/>
            <a:r>
              <a:rPr lang="en-US" b="1" dirty="0">
                <a:latin typeface="Consolas" panose="020B0609020204030204" pitchFamily="49" charset="0"/>
              </a:rPr>
              <a:t>(int)(rand01()*N</a:t>
            </a:r>
            <a:r>
              <a:rPr lang="en-US" dirty="0"/>
              <a:t> ) is not uniform</a:t>
            </a:r>
          </a:p>
          <a:p>
            <a:pPr lvl="1"/>
            <a:r>
              <a:rPr lang="en-US" dirty="0"/>
              <a:t>To pick [0,N-1] uniformly, take rand and </a:t>
            </a:r>
            <a:r>
              <a:rPr lang="en-US" dirty="0" err="1"/>
              <a:t>randMax</a:t>
            </a:r>
            <a:r>
              <a:rPr lang="en-US" dirty="0"/>
              <a:t>, sample till in multiple of range, </a:t>
            </a:r>
            <a:r>
              <a:rPr lang="en-US" b="1" dirty="0"/>
              <a:t>then</a:t>
            </a:r>
            <a:r>
              <a:rPr lang="en-US" dirty="0"/>
              <a:t> mod</a:t>
            </a:r>
          </a:p>
          <a:p>
            <a:pPr lvl="1"/>
            <a:r>
              <a:rPr lang="en-US" dirty="0"/>
              <a:t>Assumes rand() uniform over </a:t>
            </a:r>
            <a:r>
              <a:rPr lang="en-US" dirty="0" err="1"/>
              <a:t>randMax</a:t>
            </a:r>
            <a:r>
              <a:rPr lang="en-US" dirty="0"/>
              <a:t>, not always true!</a:t>
            </a:r>
          </a:p>
          <a:p>
            <a:endParaRPr lang="en-US" dirty="0"/>
          </a:p>
          <a:p>
            <a:r>
              <a:rPr lang="en-US" b="1" dirty="0">
                <a:solidFill>
                  <a:srgbClr val="FF0000"/>
                </a:solidFill>
              </a:rPr>
              <a:t>Challenge</a:t>
            </a:r>
            <a:r>
              <a:rPr lang="en-US" dirty="0"/>
              <a:t>: implement rand3 from rand2. </a:t>
            </a:r>
          </a:p>
          <a:p>
            <a:r>
              <a:rPr lang="en-US" b="1" dirty="0">
                <a:solidFill>
                  <a:srgbClr val="FF0000"/>
                </a:solidFill>
              </a:rPr>
              <a:t>Challenge</a:t>
            </a:r>
            <a:r>
              <a:rPr lang="en-US" dirty="0"/>
              <a:t>: implement a fair coin toss from a biased coin.</a:t>
            </a:r>
          </a:p>
          <a:p>
            <a:r>
              <a:rPr lang="en-US" b="1" dirty="0">
                <a:solidFill>
                  <a:srgbClr val="FF0000"/>
                </a:solidFill>
              </a:rPr>
              <a:t>Challenge</a:t>
            </a:r>
            <a:r>
              <a:rPr lang="en-US" dirty="0"/>
              <a:t>: implement uniform rand 1 to N.</a:t>
            </a:r>
            <a:endParaRPr lang="en-US" b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pic>
        <p:nvPicPr>
          <p:cNvPr id="10242" name="Picture 2" descr="Random Number">
            <a:extLst>
              <a:ext uri="{FF2B5EF4-FFF2-40B4-BE49-F238E27FC236}">
                <a16:creationId xmlns:a16="http://schemas.microsoft.com/office/drawing/2014/main" id="{62E36111-0E44-4923-81D0-50C8E023C7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4775" y="454025"/>
            <a:ext cx="38100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2918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TM03457503[[fn=Quotable]]</Template>
  <TotalTime>517</TotalTime>
  <Words>3029</Words>
  <Application>Microsoft Office PowerPoint</Application>
  <PresentationFormat>Widescreen</PresentationFormat>
  <Paragraphs>485</Paragraphs>
  <Slides>35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Arial</vt:lpstr>
      <vt:lpstr>Calibri</vt:lpstr>
      <vt:lpstr>Calibri Light</vt:lpstr>
      <vt:lpstr>Cambria Math</vt:lpstr>
      <vt:lpstr>Consolas</vt:lpstr>
      <vt:lpstr>Office Theme</vt:lpstr>
      <vt:lpstr>30 Algorithms and Data Structures in 60 Minutes</vt:lpstr>
      <vt:lpstr>Introduction</vt:lpstr>
      <vt:lpstr>Sorting</vt:lpstr>
      <vt:lpstr>Searching sorted array</vt:lpstr>
      <vt:lpstr>String searching</vt:lpstr>
      <vt:lpstr>Sound matching</vt:lpstr>
      <vt:lpstr>String similarity</vt:lpstr>
      <vt:lpstr>Backtracking search</vt:lpstr>
      <vt:lpstr>Randomness</vt:lpstr>
      <vt:lpstr>Shuffle and sample</vt:lpstr>
      <vt:lpstr>Sampling</vt:lpstr>
      <vt:lpstr>Randomized algorithms</vt:lpstr>
      <vt:lpstr>Sequences</vt:lpstr>
      <vt:lpstr>Sequence element</vt:lpstr>
      <vt:lpstr>Heaps</vt:lpstr>
      <vt:lpstr>Skip list</vt:lpstr>
      <vt:lpstr>Disjoint Set</vt:lpstr>
      <vt:lpstr>Hashing</vt:lpstr>
      <vt:lpstr>Bloom Filters</vt:lpstr>
      <vt:lpstr>Pathfinding</vt:lpstr>
      <vt:lpstr>Graph </vt:lpstr>
      <vt:lpstr>Graph</vt:lpstr>
      <vt:lpstr>Metrics</vt:lpstr>
      <vt:lpstr>Closest points</vt:lpstr>
      <vt:lpstr>Partitioning</vt:lpstr>
      <vt:lpstr>Clustering</vt:lpstr>
      <vt:lpstr>Concurrent Data Structures</vt:lpstr>
      <vt:lpstr>Immutable data structures </vt:lpstr>
      <vt:lpstr>Data Compression</vt:lpstr>
      <vt:lpstr>Boolean</vt:lpstr>
      <vt:lpstr>Cache aware</vt:lpstr>
      <vt:lpstr>Control Theory </vt:lpstr>
      <vt:lpstr>The End</vt:lpstr>
      <vt:lpstr>Change Problem</vt:lpstr>
      <vt:lpstr>TODO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30 Algorithms and Data Structures in 60 Minutes</dc:title>
  <dc:creator>Chris Lomont</dc:creator>
  <cp:lastModifiedBy>Chris Lomont</cp:lastModifiedBy>
  <cp:revision>273</cp:revision>
  <dcterms:created xsi:type="dcterms:W3CDTF">2019-05-03T17:09:24Z</dcterms:created>
  <dcterms:modified xsi:type="dcterms:W3CDTF">2019-05-10T14:26:42Z</dcterms:modified>
</cp:coreProperties>
</file>