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60" r:id="rId2"/>
    <p:sldId id="323" r:id="rId3"/>
    <p:sldId id="343" r:id="rId4"/>
    <p:sldId id="347" r:id="rId5"/>
    <p:sldId id="329" r:id="rId6"/>
    <p:sldId id="331" r:id="rId7"/>
    <p:sldId id="350" r:id="rId8"/>
    <p:sldId id="333" r:id="rId9"/>
    <p:sldId id="349" r:id="rId10"/>
    <p:sldId id="351" r:id="rId11"/>
    <p:sldId id="327" r:id="rId12"/>
    <p:sldId id="345" r:id="rId13"/>
    <p:sldId id="346" r:id="rId14"/>
    <p:sldId id="356" r:id="rId15"/>
    <p:sldId id="362" r:id="rId16"/>
    <p:sldId id="330" r:id="rId17"/>
    <p:sldId id="325" r:id="rId18"/>
    <p:sldId id="352" r:id="rId19"/>
    <p:sldId id="353" r:id="rId20"/>
    <p:sldId id="363" r:id="rId21"/>
    <p:sldId id="354" r:id="rId22"/>
    <p:sldId id="355" r:id="rId23"/>
    <p:sldId id="332" r:id="rId24"/>
    <p:sldId id="337" r:id="rId25"/>
    <p:sldId id="339" r:id="rId26"/>
    <p:sldId id="364" r:id="rId27"/>
    <p:sldId id="338" r:id="rId28"/>
    <p:sldId id="348" r:id="rId29"/>
    <p:sldId id="328" r:id="rId30"/>
    <p:sldId id="340" r:id="rId31"/>
    <p:sldId id="360" r:id="rId32"/>
    <p:sldId id="341" r:id="rId33"/>
    <p:sldId id="365" r:id="rId34"/>
    <p:sldId id="367" r:id="rId35"/>
    <p:sldId id="342" r:id="rId36"/>
    <p:sldId id="366" r:id="rId37"/>
    <p:sldId id="368" r:id="rId38"/>
    <p:sldId id="358" r:id="rId39"/>
    <p:sldId id="357" r:id="rId40"/>
    <p:sldId id="359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44444"/>
    <a:srgbClr val="0D0296"/>
    <a:srgbClr val="6A5ACD"/>
    <a:srgbClr val="E18E52"/>
    <a:srgbClr val="FF8637"/>
    <a:srgbClr val="3A3A3A"/>
    <a:srgbClr val="F5CA46"/>
    <a:srgbClr val="B8AE8D"/>
    <a:srgbClr val="AAA6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97" autoAdjust="0"/>
    <p:restoredTop sz="92127" autoAdjust="0"/>
  </p:normalViewPr>
  <p:slideViewPr>
    <p:cSldViewPr snapToGrid="0">
      <p:cViewPr varScale="1">
        <p:scale>
          <a:sx n="120" d="100"/>
          <a:sy n="120" d="100"/>
        </p:scale>
        <p:origin x="31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32A3A-E1C2-42EA-BDD6-305DAB1834E8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A03FD-669F-475F-B08E-D2CB64605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71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syes.com/ssyes/articles/intel_recent_history_of_intel_architecture.pdf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X86_instruction_listings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https://www.transcend-info.com/Support/FAQ-296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A03FD-669F-475F-B08E-D2CB64605A7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91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AVX-512 support in GCC, Clang, MSVC 2017, more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A03FD-669F-475F-B08E-D2CB64605A7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13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From The i486 CPU: Executing Instructions in one clock cycle, Crawford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A03FD-669F-475F-B08E-D2CB64605A7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671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From The i486 CPU: Executing Instructions in one clock cycle, Crawford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A03FD-669F-475F-B08E-D2CB64605A7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803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details on reverse engineering them : https://xania.org/201602/bpu-part-three</a:t>
            </a:r>
          </a:p>
          <a:p>
            <a:r>
              <a:rPr lang="en-US" dirty="0"/>
              <a:t>http://slideplayer.com/slide/7969410/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A03FD-669F-475F-B08E-D2CB64605A7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513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https://www.anandtech.com/show/3922/intels-sandy-bridge-architecture-exposed/4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A03FD-669F-475F-B08E-D2CB64605A7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17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read https://googleprojectzero.blogspot.com/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A03FD-669F-475F-B08E-D2CB64605A7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30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MSVC https://blogs.msdn.microsoft.com/vcblog/2018/01/15/spectre-mitigations-in-msvc/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A03FD-669F-475F-B08E-D2CB64605A7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44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ctr">
              <a:buFont typeface="Arial" panose="020B0604020202020204" pitchFamily="34" charset="0"/>
              <a:buNone/>
            </a:pPr>
            <a:r>
              <a:rPr lang="en-US" dirty="0">
                <a:hlinkClick r:id="rId3"/>
              </a:rPr>
              <a:t>More sources</a:t>
            </a:r>
          </a:p>
          <a:p>
            <a:pPr marL="0" indent="0" fontAlgn="ctr">
              <a:buFont typeface="Arial" panose="020B0604020202020204" pitchFamily="34" charset="0"/>
              <a:buNone/>
            </a:pPr>
            <a:r>
              <a:rPr lang="en-US" dirty="0">
                <a:hlinkClick r:id="rId3"/>
              </a:rPr>
              <a:t>http://ssyes.com/ssyes/articles/intel_recent_history_of_intel_architecture.pdf</a:t>
            </a:r>
            <a:r>
              <a:rPr lang="en-US" dirty="0"/>
              <a:t> </a:t>
            </a:r>
          </a:p>
          <a:p>
            <a:r>
              <a:rPr lang="en-US" dirty="0">
                <a:hlinkClick r:id="rId4"/>
              </a:rPr>
              <a:t>https://en.wikipedia.org/wiki/X86_instruction_listings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A03FD-669F-475F-B08E-D2CB64605A7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304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667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6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69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536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4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70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237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90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88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81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91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BFFC7-5AFF-4374-B478-E246B74FFF8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403D9-1EF9-4D83-8F99-27C64A2CC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8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owerpoint.sage-fox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hyperlink" Target="https://github.com/ChrisLomont/Meltdown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810905"/>
            <a:ext cx="12192000" cy="966952"/>
          </a:xfrm>
          <a:prstGeom prst="rect">
            <a:avLst/>
          </a:prstGeom>
          <a:solidFill>
            <a:srgbClr val="0000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917324"/>
            <a:ext cx="12192001" cy="494753"/>
          </a:xfrm>
          <a:prstGeom prst="rect">
            <a:avLst/>
          </a:prstGeom>
          <a:solidFill>
            <a:srgbClr val="0000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343546" y="676627"/>
            <a:ext cx="75048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  <a:latin typeface="Calibri" panose="020F0502020204030204" pitchFamily="34" charset="0"/>
                <a:cs typeface="Estrangelo Edessa" panose="03080600000000000000" pitchFamily="66" charset="0"/>
              </a:rPr>
              <a:t>Modern CPU Architecture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08699" y="1276791"/>
            <a:ext cx="7812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 BONNIE" panose="02000000000000000000" pitchFamily="2" charset="0"/>
                <a:cs typeface="Estrangelo Edessa" panose="03080600000000000000" pitchFamily="66" charset="0"/>
              </a:rPr>
              <a:t>-----</a:t>
            </a:r>
            <a:r>
              <a:rPr lang="en-US" sz="2800" dirty="0">
                <a:solidFill>
                  <a:schemeClr val="bg1"/>
                </a:solidFill>
                <a:cs typeface="Estrangelo Edessa" panose="03080600000000000000" pitchFamily="66" charset="0"/>
              </a:rPr>
              <a:t>  </a:t>
            </a:r>
            <a:r>
              <a:rPr lang="en-US" sz="2800" dirty="0">
                <a:solidFill>
                  <a:schemeClr val="bg1"/>
                </a:solidFill>
                <a:latin typeface="+mj-lt"/>
                <a:cs typeface="Estrangelo Edessa" panose="03080600000000000000" pitchFamily="66" charset="0"/>
              </a:rPr>
              <a:t>With a View towards Meltdown and Spectre  </a:t>
            </a:r>
            <a:r>
              <a:rPr lang="en-US" sz="2800" dirty="0">
                <a:solidFill>
                  <a:schemeClr val="bg1"/>
                </a:solidFill>
                <a:latin typeface="AR BONNIE" panose="02000000000000000000" pitchFamily="2" charset="0"/>
                <a:cs typeface="Estrangelo Edessa" panose="03080600000000000000" pitchFamily="66" charset="0"/>
              </a:rPr>
              <a:t>-----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03337" y="5828808"/>
            <a:ext cx="2985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bg1"/>
                </a:solidFill>
                <a:latin typeface="Calibri" panose="020F0502020204030204" pitchFamily="34" charset="0"/>
                <a:cs typeface="Estrangelo Edessa" panose="03080600000000000000" pitchFamily="66" charset="0"/>
              </a:rPr>
              <a:t>Chris Lomont, PhD</a:t>
            </a:r>
          </a:p>
          <a:p>
            <a:pPr algn="ctr"/>
            <a:r>
              <a:rPr lang="en-US" sz="1200" i="1" dirty="0">
                <a:solidFill>
                  <a:schemeClr val="bg1"/>
                </a:solidFill>
                <a:latin typeface="Calibri" panose="020F0502020204030204" pitchFamily="34" charset="0"/>
                <a:cs typeface="Estrangelo Edessa" panose="03080600000000000000" pitchFamily="66" charset="0"/>
              </a:rPr>
              <a:t>Jan 2018</a:t>
            </a:r>
          </a:p>
        </p:txBody>
      </p:sp>
    </p:spTree>
    <p:extLst>
      <p:ext uri="{BB962C8B-B14F-4D97-AF65-F5344CB8AC3E}">
        <p14:creationId xmlns:p14="http://schemas.microsoft.com/office/powerpoint/2010/main" val="3720222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866CE4-7369-4035-A121-120631FFF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Kernel memory stores valuable things</a:t>
            </a:r>
          </a:p>
          <a:p>
            <a:pPr lvl="1"/>
            <a:r>
              <a:rPr lang="en-US" dirty="0"/>
              <a:t>Usually mapped to high half of memory space</a:t>
            </a:r>
          </a:p>
          <a:p>
            <a:pPr lvl="1"/>
            <a:r>
              <a:rPr lang="en-US" dirty="0"/>
              <a:t>Process switching involves setting up user page tables</a:t>
            </a:r>
          </a:p>
          <a:p>
            <a:pPr lvl="1"/>
            <a:endParaRPr lang="en-US" dirty="0"/>
          </a:p>
          <a:p>
            <a:r>
              <a:rPr lang="en-US" dirty="0"/>
              <a:t>User should not be able to read kernel memory</a:t>
            </a:r>
          </a:p>
          <a:p>
            <a:pPr lvl="1"/>
            <a:r>
              <a:rPr lang="en-US" dirty="0"/>
              <a:t>Meltdown is flaw bypassing this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separation II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A4D57E-4CCB-4719-81E5-ECE1C7056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794" y="617260"/>
            <a:ext cx="2641771" cy="25014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BBA9E3-F217-42BB-8A15-E1A8C591EBC8}"/>
              </a:ext>
            </a:extLst>
          </p:cNvPr>
          <p:cNvSpPr txBox="1"/>
          <p:nvPr/>
        </p:nvSpPr>
        <p:spPr>
          <a:xfrm>
            <a:off x="8652794" y="112991"/>
            <a:ext cx="2965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Windows 32 bit memory map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900B7F-B69E-4535-BE22-801AA05C8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536" y="3497540"/>
            <a:ext cx="3886200" cy="2743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EB16B6-AEC1-4720-B001-4DE0D5E54279}"/>
              </a:ext>
            </a:extLst>
          </p:cNvPr>
          <p:cNvSpPr txBox="1"/>
          <p:nvPr/>
        </p:nvSpPr>
        <p:spPr>
          <a:xfrm>
            <a:off x="9035229" y="6266117"/>
            <a:ext cx="2259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Intel 64 bit addressing</a:t>
            </a:r>
          </a:p>
        </p:txBody>
      </p:sp>
    </p:spTree>
    <p:extLst>
      <p:ext uri="{BB962C8B-B14F-4D97-AF65-F5344CB8AC3E}">
        <p14:creationId xmlns:p14="http://schemas.microsoft.com/office/powerpoint/2010/main" val="3603694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E5AAFB-FACB-40E4-98E9-A9959F43C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70308"/>
            <a:ext cx="7315200" cy="405765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45B7678-E907-4460-A1C5-04175EDAC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RAM vs CPU performance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0491E8-6110-4941-B6D0-ADEFDCA8C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513" y="964385"/>
            <a:ext cx="2857500" cy="2162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CC9BBE-356A-419D-A3E8-F537EC3F3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587" y="3799133"/>
            <a:ext cx="2857500" cy="2143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6A8FA0-F568-499A-B3AE-CF7EBC41BA9D}"/>
              </a:ext>
            </a:extLst>
          </p:cNvPr>
          <p:cNvSpPr txBox="1"/>
          <p:nvPr/>
        </p:nvSpPr>
        <p:spPr>
          <a:xfrm>
            <a:off x="10122010" y="649411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D59F6D-A8E9-464A-AC40-78768734EF93}"/>
              </a:ext>
            </a:extLst>
          </p:cNvPr>
          <p:cNvSpPr txBox="1"/>
          <p:nvPr/>
        </p:nvSpPr>
        <p:spPr>
          <a:xfrm>
            <a:off x="9913478" y="3441534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SRAM</a:t>
            </a:r>
          </a:p>
        </p:txBody>
      </p:sp>
    </p:spTree>
    <p:extLst>
      <p:ext uri="{BB962C8B-B14F-4D97-AF65-F5344CB8AC3E}">
        <p14:creationId xmlns:p14="http://schemas.microsoft.com/office/powerpoint/2010/main" val="907734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29C1DE4-D6A7-4189-839B-DB3D13E6E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25" y="4188619"/>
            <a:ext cx="3262242" cy="2450306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CB559A-D8CA-470B-8AF5-80B6F8F81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Starts as single cache</a:t>
            </a:r>
          </a:p>
          <a:p>
            <a:pPr lvl="1"/>
            <a:r>
              <a:rPr lang="en-US" dirty="0"/>
              <a:t>Later split into data and instruction</a:t>
            </a:r>
          </a:p>
          <a:p>
            <a:pPr lvl="1"/>
            <a:endParaRPr lang="en-US" dirty="0"/>
          </a:p>
          <a:p>
            <a:r>
              <a:rPr lang="en-US" dirty="0"/>
              <a:t>Originally external</a:t>
            </a:r>
          </a:p>
          <a:p>
            <a:pPr lvl="1"/>
            <a:r>
              <a:rPr lang="en-US" dirty="0"/>
              <a:t>Then internal, then Level 1 and 2</a:t>
            </a:r>
          </a:p>
          <a:p>
            <a:pPr lvl="1"/>
            <a:r>
              <a:rPr lang="en-US" dirty="0"/>
              <a:t>Now L1,L2,L3, cache/core, shared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3AB04EE-BC67-4B66-B7FC-FAFB4A154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64070"/>
              </p:ext>
            </p:extLst>
          </p:nvPr>
        </p:nvGraphicFramePr>
        <p:xfrm>
          <a:off x="6381750" y="3132138"/>
          <a:ext cx="5387973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5991">
                  <a:extLst>
                    <a:ext uri="{9D8B030D-6E8A-4147-A177-3AD203B41FA5}">
                      <a16:colId xmlns:a16="http://schemas.microsoft.com/office/drawing/2014/main" val="2027288871"/>
                    </a:ext>
                  </a:extLst>
                </a:gridCol>
                <a:gridCol w="1795991">
                  <a:extLst>
                    <a:ext uri="{9D8B030D-6E8A-4147-A177-3AD203B41FA5}">
                      <a16:colId xmlns:a16="http://schemas.microsoft.com/office/drawing/2014/main" val="619877680"/>
                    </a:ext>
                  </a:extLst>
                </a:gridCol>
                <a:gridCol w="1795991">
                  <a:extLst>
                    <a:ext uri="{9D8B030D-6E8A-4147-A177-3AD203B41FA5}">
                      <a16:colId xmlns:a16="http://schemas.microsoft.com/office/drawing/2014/main" val="17549996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Dynamic RAM (DRAM)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Static RAM (SRAM)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757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Circuit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capacitor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Flip-flop </a:t>
                      </a:r>
                    </a:p>
                    <a:p>
                      <a:r>
                        <a:rPr lang="en-US" dirty="0"/>
                        <a:t>(6 transistors)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488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Transfer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Slower than CPU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Fast as CPU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954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Latency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964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950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80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Cheap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963363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9DD76A4F-ABFF-4267-9F3D-83E89F11F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008" y="365125"/>
            <a:ext cx="4480558" cy="245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71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CB559A-D8CA-470B-8AF5-80B6F8F81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line: valid bit, dirty bit, tag, data</a:t>
            </a:r>
          </a:p>
          <a:p>
            <a:pPr lvl="1"/>
            <a:r>
              <a:rPr lang="en-US" dirty="0"/>
              <a:t>Tag: who is here?</a:t>
            </a:r>
          </a:p>
          <a:p>
            <a:r>
              <a:rPr lang="en-US" dirty="0"/>
              <a:t>Associative</a:t>
            </a:r>
          </a:p>
          <a:p>
            <a:pPr lvl="1"/>
            <a:r>
              <a:rPr lang="en-US" dirty="0"/>
              <a:t>only some lines map to a fixed memory spot</a:t>
            </a:r>
          </a:p>
          <a:p>
            <a:pPr lvl="1"/>
            <a:r>
              <a:rPr lang="en-US" dirty="0"/>
              <a:t>faster lookup – don’t need to search all cache</a:t>
            </a:r>
          </a:p>
          <a:p>
            <a:r>
              <a:rPr lang="en-US" b="1" i="1" dirty="0"/>
              <a:t>Coherence</a:t>
            </a:r>
          </a:p>
          <a:p>
            <a:endParaRPr lang="en-US" b="1" i="1" dirty="0"/>
          </a:p>
          <a:p>
            <a:r>
              <a:rPr lang="en-US" dirty="0"/>
              <a:t>Modern: 64 byte lines</a:t>
            </a:r>
          </a:p>
          <a:p>
            <a:r>
              <a:rPr lang="en-US" dirty="0"/>
              <a:t>Experiment: double loop order timing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details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778EB8-A558-4D58-A3A6-6EC18EDE3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687" y="3286124"/>
            <a:ext cx="4582450" cy="31719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348042-02D9-48C6-8120-5BF8DD4EDF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719" y="463461"/>
            <a:ext cx="409575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245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CB559A-D8CA-470B-8AF5-80B6F8F81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77016"/>
            <a:ext cx="4870837" cy="2223784"/>
          </a:xfrm>
        </p:spPr>
        <p:txBody>
          <a:bodyPr>
            <a:normAutofit fontScale="47500" lnSpcReduction="20000"/>
          </a:bodyPr>
          <a:lstStyle/>
          <a:p>
            <a:endParaRPr lang="en-US" sz="3400" dirty="0"/>
          </a:p>
          <a:p>
            <a:r>
              <a:rPr lang="en-US" sz="3400" dirty="0"/>
              <a:t>SDRAM = Synchronous Dynamic RAM, syncs to CPU timing, faster</a:t>
            </a:r>
          </a:p>
          <a:p>
            <a:r>
              <a:rPr lang="en-US" sz="3400" dirty="0"/>
              <a:t>Internal rate 100-166 MHZ for SDRAM, 133-200 MHZ for rest</a:t>
            </a:r>
          </a:p>
          <a:p>
            <a:r>
              <a:rPr lang="en-US" sz="3400" dirty="0" err="1"/>
              <a:t>Async</a:t>
            </a:r>
            <a:r>
              <a:rPr lang="en-US" sz="3400" dirty="0"/>
              <a:t> timing </a:t>
            </a:r>
          </a:p>
          <a:p>
            <a:pPr lvl="1"/>
            <a:r>
              <a:rPr lang="en-US" sz="3100" dirty="0"/>
              <a:t>RAS - delay between row strobe and column strobe</a:t>
            </a:r>
          </a:p>
          <a:p>
            <a:pPr lvl="1"/>
            <a:r>
              <a:rPr lang="en-US" sz="3100" dirty="0"/>
              <a:t>CAS - delay between column strobe and data availability</a:t>
            </a:r>
          </a:p>
          <a:p>
            <a:endParaRPr lang="en-US" sz="3400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SDRAM details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432E2D6F-7F73-400C-A5FD-90EDEE121A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4479801"/>
              </p:ext>
            </p:extLst>
          </p:nvPr>
        </p:nvGraphicFramePr>
        <p:xfrm>
          <a:off x="838200" y="1690688"/>
          <a:ext cx="105156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85">
                  <a:extLst>
                    <a:ext uri="{9D8B030D-6E8A-4147-A177-3AD203B41FA5}">
                      <a16:colId xmlns:a16="http://schemas.microsoft.com/office/drawing/2014/main" val="2280393188"/>
                    </a:ext>
                  </a:extLst>
                </a:gridCol>
                <a:gridCol w="753718">
                  <a:extLst>
                    <a:ext uri="{9D8B030D-6E8A-4147-A177-3AD203B41FA5}">
                      <a16:colId xmlns:a16="http://schemas.microsoft.com/office/drawing/2014/main" val="3280360781"/>
                    </a:ext>
                  </a:extLst>
                </a:gridCol>
                <a:gridCol w="1374758">
                  <a:extLst>
                    <a:ext uri="{9D8B030D-6E8A-4147-A177-3AD203B41FA5}">
                      <a16:colId xmlns:a16="http://schemas.microsoft.com/office/drawing/2014/main" val="4185627345"/>
                    </a:ext>
                  </a:extLst>
                </a:gridCol>
                <a:gridCol w="1066976">
                  <a:extLst>
                    <a:ext uri="{9D8B030D-6E8A-4147-A177-3AD203B41FA5}">
                      <a16:colId xmlns:a16="http://schemas.microsoft.com/office/drawing/2014/main" val="1100858363"/>
                    </a:ext>
                  </a:extLst>
                </a:gridCol>
                <a:gridCol w="1313202">
                  <a:extLst>
                    <a:ext uri="{9D8B030D-6E8A-4147-A177-3AD203B41FA5}">
                      <a16:colId xmlns:a16="http://schemas.microsoft.com/office/drawing/2014/main" val="3330076568"/>
                    </a:ext>
                  </a:extLst>
                </a:gridCol>
                <a:gridCol w="1032936">
                  <a:extLst>
                    <a:ext uri="{9D8B030D-6E8A-4147-A177-3AD203B41FA5}">
                      <a16:colId xmlns:a16="http://schemas.microsoft.com/office/drawing/2014/main" val="4212874274"/>
                    </a:ext>
                  </a:extLst>
                </a:gridCol>
                <a:gridCol w="1009650">
                  <a:extLst>
                    <a:ext uri="{9D8B030D-6E8A-4147-A177-3AD203B41FA5}">
                      <a16:colId xmlns:a16="http://schemas.microsoft.com/office/drawing/2014/main" val="149859701"/>
                    </a:ext>
                  </a:extLst>
                </a:gridCol>
                <a:gridCol w="3076575">
                  <a:extLst>
                    <a:ext uri="{9D8B030D-6E8A-4147-A177-3AD203B41FA5}">
                      <a16:colId xmlns:a16="http://schemas.microsoft.com/office/drawing/2014/main" val="10354211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Bus clock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prefetch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 Rate (MT/s)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Rate (GB/s)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Voltage (V)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101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100-166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100-166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0.8-1.3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Single data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330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133-200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266-400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2.1-3.2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2.5/2.6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Double, rising + falling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090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DDR2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266-400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533-800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4.2-6.4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Double clock speed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51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DDR3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533-800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1066-1600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8.5-14.9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1.35/1.5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60% power, temp varies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00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DDR4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1066-1600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2133-3200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17-21.3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transfers/clock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636370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84A4CD95-B868-4437-AB99-C0A71F6227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25" y="230188"/>
            <a:ext cx="3429000" cy="1244562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5B720C0-D161-481F-A2F2-D23DC21881F2}"/>
              </a:ext>
            </a:extLst>
          </p:cNvPr>
          <p:cNvSpPr txBox="1">
            <a:spLocks/>
          </p:cNvSpPr>
          <p:nvPr/>
        </p:nvSpPr>
        <p:spPr>
          <a:xfrm>
            <a:off x="6015825" y="4400906"/>
            <a:ext cx="4870837" cy="199199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dirty="0"/>
              <a:t>Sync timing</a:t>
            </a:r>
          </a:p>
          <a:p>
            <a:pPr lvl="1"/>
            <a:r>
              <a:rPr lang="en-US" sz="3100" dirty="0"/>
              <a:t>CL – cycles between column strobe to data </a:t>
            </a:r>
            <a:r>
              <a:rPr lang="en-US" sz="3100" dirty="0" err="1"/>
              <a:t>acces</a:t>
            </a:r>
            <a:endParaRPr lang="en-US" sz="3100" dirty="0"/>
          </a:p>
          <a:p>
            <a:pPr lvl="1"/>
            <a:r>
              <a:rPr lang="en-US" sz="3100" dirty="0"/>
              <a:t>T</a:t>
            </a:r>
            <a:r>
              <a:rPr lang="en-US" sz="3100" baseline="-25000" dirty="0"/>
              <a:t>RCD</a:t>
            </a:r>
            <a:r>
              <a:rPr lang="en-US" sz="3100" dirty="0"/>
              <a:t> – cycles between opening a row and accessing columns</a:t>
            </a:r>
          </a:p>
          <a:p>
            <a:pPr lvl="1"/>
            <a:r>
              <a:rPr lang="en-US" sz="3100" dirty="0"/>
              <a:t>T</a:t>
            </a:r>
            <a:r>
              <a:rPr lang="en-US" sz="3000" baseline="-25000" dirty="0"/>
              <a:t>RP</a:t>
            </a:r>
            <a:r>
              <a:rPr lang="en-US" sz="3100" dirty="0"/>
              <a:t> – cycles between issuing </a:t>
            </a:r>
            <a:r>
              <a:rPr lang="en-US" sz="3100" dirty="0" err="1"/>
              <a:t>precharge</a:t>
            </a:r>
            <a:r>
              <a:rPr lang="en-US" sz="3100" dirty="0"/>
              <a:t> and </a:t>
            </a:r>
            <a:r>
              <a:rPr lang="en-US" sz="3100" dirty="0" err="1"/>
              <a:t>opeing</a:t>
            </a:r>
            <a:r>
              <a:rPr lang="en-US" sz="3100" dirty="0"/>
              <a:t> next row</a:t>
            </a:r>
          </a:p>
          <a:p>
            <a:pPr lvl="1"/>
            <a:r>
              <a:rPr lang="en-US" sz="3100" dirty="0"/>
              <a:t>T</a:t>
            </a:r>
            <a:r>
              <a:rPr lang="en-US" sz="3000" baseline="-25000" dirty="0"/>
              <a:t>RAS</a:t>
            </a:r>
            <a:r>
              <a:rPr lang="en-US" sz="3100" dirty="0"/>
              <a:t> – cycles between row active command and issuing </a:t>
            </a:r>
            <a:r>
              <a:rPr lang="en-US" sz="3100" dirty="0" err="1"/>
              <a:t>precharge</a:t>
            </a:r>
            <a:r>
              <a:rPr lang="en-US" sz="3100" dirty="0"/>
              <a:t> command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594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CB559A-D8CA-470B-8AF5-80B6F8F81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Old PC (1990ish)</a:t>
            </a:r>
          </a:p>
          <a:p>
            <a:pPr lvl="1"/>
            <a:r>
              <a:rPr lang="en-US" dirty="0"/>
              <a:t>Northbridge, Southbridge, Front Side Bus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Over time more things moved into CPU</a:t>
            </a:r>
          </a:p>
          <a:p>
            <a:pPr lvl="1"/>
            <a:r>
              <a:rPr lang="en-US" dirty="0"/>
              <a:t>For speed</a:t>
            </a:r>
          </a:p>
          <a:p>
            <a:pPr lvl="1"/>
            <a:r>
              <a:rPr lang="en-US" dirty="0"/>
              <a:t>Memory controller now in CPU</a:t>
            </a:r>
          </a:p>
          <a:p>
            <a:pPr lvl="1"/>
            <a:r>
              <a:rPr lang="en-US" dirty="0"/>
              <a:t>Video decoder, driver in CPU</a:t>
            </a:r>
          </a:p>
          <a:p>
            <a:pPr lvl="1"/>
            <a:r>
              <a:rPr lang="en-US" dirty="0"/>
              <a:t>GPU built in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RAM and Architecture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91A3BA-153F-471A-BBC2-35CDF2103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523" y="185116"/>
            <a:ext cx="2106418" cy="32438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B0112A-7938-423A-9E9A-47FE295F7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8571" y="3540689"/>
            <a:ext cx="3524473" cy="313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917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1B8E5D-F541-4006-A600-57AA3D00664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Added +-*/ sqrt</a:t>
            </a:r>
          </a:p>
          <a:p>
            <a:r>
              <a:rPr lang="en-US" dirty="0"/>
              <a:t>8 level stack st0 - st7</a:t>
            </a:r>
          </a:p>
          <a:p>
            <a:r>
              <a:rPr lang="en-US" dirty="0"/>
              <a:t>20%-500% faster than CPU</a:t>
            </a:r>
          </a:p>
          <a:p>
            <a:r>
              <a:rPr lang="en-US" dirty="0"/>
              <a:t>50,000 FLOPS, 2.4 Watts</a:t>
            </a:r>
          </a:p>
          <a:p>
            <a:r>
              <a:rPr lang="en-US" dirty="0"/>
              <a:t>Led to IEEE 754, released 1985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FPU aside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C9531E1-21D9-446B-9ADD-293EC40E9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3497880"/>
              </p:ext>
            </p:extLst>
          </p:nvPr>
        </p:nvGraphicFramePr>
        <p:xfrm>
          <a:off x="838199" y="1579880"/>
          <a:ext cx="10515599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9935">
                  <a:extLst>
                    <a:ext uri="{9D8B030D-6E8A-4147-A177-3AD203B41FA5}">
                      <a16:colId xmlns:a16="http://schemas.microsoft.com/office/drawing/2014/main" val="2280393188"/>
                    </a:ext>
                  </a:extLst>
                </a:gridCol>
                <a:gridCol w="1123418">
                  <a:extLst>
                    <a:ext uri="{9D8B030D-6E8A-4147-A177-3AD203B41FA5}">
                      <a16:colId xmlns:a16="http://schemas.microsoft.com/office/drawing/2014/main" val="3280360781"/>
                    </a:ext>
                  </a:extLst>
                </a:gridCol>
                <a:gridCol w="1416924">
                  <a:extLst>
                    <a:ext uri="{9D8B030D-6E8A-4147-A177-3AD203B41FA5}">
                      <a16:colId xmlns:a16="http://schemas.microsoft.com/office/drawing/2014/main" val="4185627345"/>
                    </a:ext>
                  </a:extLst>
                </a:gridCol>
                <a:gridCol w="647736">
                  <a:extLst>
                    <a:ext uri="{9D8B030D-6E8A-4147-A177-3AD203B41FA5}">
                      <a16:colId xmlns:a16="http://schemas.microsoft.com/office/drawing/2014/main" val="1100858363"/>
                    </a:ext>
                  </a:extLst>
                </a:gridCol>
                <a:gridCol w="1882484">
                  <a:extLst>
                    <a:ext uri="{9D8B030D-6E8A-4147-A177-3AD203B41FA5}">
                      <a16:colId xmlns:a16="http://schemas.microsoft.com/office/drawing/2014/main" val="3330076568"/>
                    </a:ext>
                  </a:extLst>
                </a:gridCol>
                <a:gridCol w="4055102">
                  <a:extLst>
                    <a:ext uri="{9D8B030D-6E8A-4147-A177-3AD203B41FA5}">
                      <a16:colId xmlns:a16="http://schemas.microsoft.com/office/drawing/2014/main" val="42128742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trans/Feature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101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45,000/3000 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IEEE 754, 80 bit floating non </a:t>
                      </a:r>
                      <a:r>
                        <a:rPr lang="en-US" dirty="0" err="1"/>
                        <a:t>std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090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80287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6,8,10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1500 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041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80387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Added SIN, COS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919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80487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1.19M/1000 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Contained full 486DX CPU, took over PC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03052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09AF45F-7C8F-473B-B61C-A5E0E3694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898" y="3691274"/>
            <a:ext cx="5906027" cy="175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65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58AB6-3429-44AE-8962-3EF6837BB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Floating point performance – cycle counts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3DBDD2D-E7FA-4010-AEC4-B7C931951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4449"/>
              </p:ext>
            </p:extLst>
          </p:nvPr>
        </p:nvGraphicFramePr>
        <p:xfrm>
          <a:off x="838199" y="1690689"/>
          <a:ext cx="10963280" cy="4500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1">
                  <a:extLst>
                    <a:ext uri="{9D8B030D-6E8A-4147-A177-3AD203B41FA5}">
                      <a16:colId xmlns:a16="http://schemas.microsoft.com/office/drawing/2014/main" val="4018617201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1337951753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1863735939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1135656247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val="4077089086"/>
                    </a:ext>
                  </a:extLst>
                </a:gridCol>
                <a:gridCol w="819150">
                  <a:extLst>
                    <a:ext uri="{9D8B030D-6E8A-4147-A177-3AD203B41FA5}">
                      <a16:colId xmlns:a16="http://schemas.microsoft.com/office/drawing/2014/main" val="4214094611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3421231001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2776490616"/>
                    </a:ext>
                  </a:extLst>
                </a:gridCol>
                <a:gridCol w="2200275">
                  <a:extLst>
                    <a:ext uri="{9D8B030D-6E8A-4147-A177-3AD203B41FA5}">
                      <a16:colId xmlns:a16="http://schemas.microsoft.com/office/drawing/2014/main" val="2393170267"/>
                    </a:ext>
                  </a:extLst>
                </a:gridCol>
                <a:gridCol w="1362079">
                  <a:extLst>
                    <a:ext uri="{9D8B030D-6E8A-4147-A177-3AD203B41FA5}">
                      <a16:colId xmlns:a16="http://schemas.microsoft.com/office/drawing/2014/main" val="3438853504"/>
                    </a:ext>
                  </a:extLst>
                </a:gridCol>
              </a:tblGrid>
              <a:tr h="954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Chip</a:t>
                      </a: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FADD</a:t>
                      </a: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FMUL</a:t>
                      </a: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FDIV</a:t>
                      </a: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FXCH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FCOM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FSQRT</a:t>
                      </a: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Max Clock</a:t>
                      </a:r>
                      <a:b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(MHz)</a:t>
                      </a: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Peak FMUL</a:t>
                      </a:r>
                      <a:b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(millions/sec)</a:t>
                      </a: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FMUL</a:t>
                      </a:r>
                      <a:b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rel. 5 MHz 8087</a:t>
                      </a: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1149114575"/>
                  </a:ext>
                </a:extLst>
              </a:tr>
              <a:tr h="254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8087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70…100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90…145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193…203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10…15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40…50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180…186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 → 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0.034…0.055 → 0.100…0.111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 → 2× as fast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3562784158"/>
                  </a:ext>
                </a:extLst>
              </a:tr>
              <a:tr h="254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80287 (original)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70…100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90…145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193…203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10…15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40…50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180…186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 → 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0.041…0.066 → 0.083…0.133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1.2 → 2.4×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4125981345"/>
                  </a:ext>
                </a:extLst>
              </a:tr>
              <a:tr h="499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80387 (and later 287 models)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23…34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29…57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88…91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122…129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16 → 33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0.280…0.552 → 0.580…1.1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~10 → 20×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1523741251"/>
                  </a:ext>
                </a:extLst>
              </a:tr>
              <a:tr h="254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80486 (or 80487)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8…20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83…87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16 → 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1.0 → 3.1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~18 → 56×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125151985"/>
                  </a:ext>
                </a:extLst>
              </a:tr>
              <a:tr h="254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Cyrix 6x86, MII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4…7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4…6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24…34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59…60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66 → 300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11…16 → 50…75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~320 → 1400×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3207420874"/>
                  </a:ext>
                </a:extLst>
              </a:tr>
              <a:tr h="254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AMD K6(I,II,III)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21…41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21…41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166 → 550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83 → 275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~1500 → 5000×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3306396442"/>
                  </a:ext>
                </a:extLst>
              </a:tr>
              <a:tr h="254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Pentium, P MMX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39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 (0*)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60 → 300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20…60 → 100…300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~1100 → 5400×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2544054531"/>
                  </a:ext>
                </a:extLst>
              </a:tr>
              <a:tr h="254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Pentium Pro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2…5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16…56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 (0*)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28…68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150 → 200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30…75 → 40…100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~1400 → 1800×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703349758"/>
                  </a:ext>
                </a:extLst>
              </a:tr>
              <a:tr h="254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Pentium II / III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2…5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17…38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 (0*)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27…50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233 → 1400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47…116 → 280…700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~2100 → 13000×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3042776936"/>
                  </a:ext>
                </a:extLst>
              </a:tr>
              <a:tr h="254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Athlon (K7)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13…24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 (0*)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16…35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500 → 2330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125…500 → 580…2330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~9000 → 42000×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3462454914"/>
                  </a:ext>
                </a:extLst>
              </a:tr>
              <a:tr h="254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Athlon 64 (K8)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13…24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 (0*)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16…35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1000 → 3200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250…1000 → 800…3200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~18000 → 58000×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3353296765"/>
                  </a:ext>
                </a:extLst>
              </a:tr>
              <a:tr h="499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Pentium 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1…5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2…7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20…43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multiple</a:t>
                      </a:r>
                      <a:br>
                        <a:rPr lang="en-US" sz="1400" u="none" strike="noStrike">
                          <a:effectLst/>
                        </a:rPr>
                      </a:br>
                      <a:r>
                        <a:rPr lang="en-US" sz="1400" u="none" strike="noStrike">
                          <a:effectLst/>
                        </a:rPr>
                        <a:t>cycles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20…43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1300 → 3800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186…650 → 543…1900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~11000 → 34000×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5" marR="8545" marT="8545" marB="0" anchor="b"/>
                </a:tc>
                <a:extLst>
                  <a:ext uri="{0D108BD9-81ED-4DB2-BD59-A6C34878D82A}">
                    <a16:rowId xmlns:a16="http://schemas.microsoft.com/office/drawing/2014/main" val="3683371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9739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C9531E1-21D9-446B-9ADD-293EC40E9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4803228"/>
              </p:ext>
            </p:extLst>
          </p:nvPr>
        </p:nvGraphicFramePr>
        <p:xfrm>
          <a:off x="838199" y="1589405"/>
          <a:ext cx="105156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445">
                  <a:extLst>
                    <a:ext uri="{9D8B030D-6E8A-4147-A177-3AD203B41FA5}">
                      <a16:colId xmlns:a16="http://schemas.microsoft.com/office/drawing/2014/main" val="2280393188"/>
                    </a:ext>
                  </a:extLst>
                </a:gridCol>
                <a:gridCol w="1637071">
                  <a:extLst>
                    <a:ext uri="{9D8B030D-6E8A-4147-A177-3AD203B41FA5}">
                      <a16:colId xmlns:a16="http://schemas.microsoft.com/office/drawing/2014/main" val="3280360781"/>
                    </a:ext>
                  </a:extLst>
                </a:gridCol>
                <a:gridCol w="943896">
                  <a:extLst>
                    <a:ext uri="{9D8B030D-6E8A-4147-A177-3AD203B41FA5}">
                      <a16:colId xmlns:a16="http://schemas.microsoft.com/office/drawing/2014/main" val="1100858363"/>
                    </a:ext>
                  </a:extLst>
                </a:gridCol>
                <a:gridCol w="5909188">
                  <a:extLst>
                    <a:ext uri="{9D8B030D-6E8A-4147-A177-3AD203B41FA5}">
                      <a16:colId xmlns:a16="http://schemas.microsoft.com/office/drawing/2014/main" val="42128742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101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MMX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 registers, overlays FPU registers, </a:t>
                      </a:r>
                    </a:p>
                    <a:p>
                      <a:r>
                        <a:rPr lang="en-US" dirty="0"/>
                        <a:t>double performance, integer only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090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3DNOW! (AMD)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086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8(now 16) 128-bit registers, XMM0-15. Only FP32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041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SSE2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Adds FP64, I64, I32, I16, I8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919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SSE3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Horizontal and vertical register manipulation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03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SSSE3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64 bit MMX or 128 bit XMM registers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844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SSE4 (4.1 / 4.2)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47/7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POPCNT, LZCNT, CRC32, string and text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066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YMM registers (8 FP32, or 4 FP64)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989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Integer command to 256 bits, 3 operand support, more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126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AVX-512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512-bit register extensions, 4 operands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481388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numerical additions</a:t>
            </a:r>
          </a:p>
        </p:txBody>
      </p:sp>
    </p:spTree>
    <p:extLst>
      <p:ext uri="{BB962C8B-B14F-4D97-AF65-F5344CB8AC3E}">
        <p14:creationId xmlns:p14="http://schemas.microsoft.com/office/powerpoint/2010/main" val="3538411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CB559A-D8CA-470B-8AF5-80B6F8F81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Process instructions in series</a:t>
            </a:r>
          </a:p>
          <a:p>
            <a:pPr lvl="1"/>
            <a:r>
              <a:rPr lang="en-US" dirty="0"/>
              <a:t>Overlapping work in core to use all pieces</a:t>
            </a:r>
            <a:br>
              <a:rPr lang="en-US" dirty="0"/>
            </a:br>
            <a:r>
              <a:rPr lang="en-US" dirty="0"/>
              <a:t>simultaneously</a:t>
            </a:r>
          </a:p>
          <a:p>
            <a:r>
              <a:rPr lang="en-US" dirty="0"/>
              <a:t>Classic stages from 1956-61 IBM project</a:t>
            </a:r>
          </a:p>
          <a:p>
            <a:pPr lvl="1"/>
            <a:r>
              <a:rPr lang="en-US" dirty="0"/>
              <a:t>Fetch</a:t>
            </a:r>
          </a:p>
          <a:p>
            <a:pPr lvl="1"/>
            <a:r>
              <a:rPr lang="en-US" dirty="0"/>
              <a:t>Decode + register fetch</a:t>
            </a:r>
          </a:p>
          <a:p>
            <a:pPr lvl="1"/>
            <a:r>
              <a:rPr lang="en-US" dirty="0"/>
              <a:t>Execute</a:t>
            </a:r>
          </a:p>
          <a:p>
            <a:pPr lvl="1"/>
            <a:r>
              <a:rPr lang="en-US" dirty="0"/>
              <a:t>Memory access</a:t>
            </a:r>
          </a:p>
          <a:p>
            <a:pPr lvl="1"/>
            <a:r>
              <a:rPr lang="en-US" dirty="0"/>
              <a:t>Register and memory writeback</a:t>
            </a:r>
          </a:p>
          <a:p>
            <a:r>
              <a:rPr lang="en-US" dirty="0"/>
              <a:t>AVR and PIC have 2 stages</a:t>
            </a:r>
          </a:p>
          <a:p>
            <a:r>
              <a:rPr lang="en-US" dirty="0"/>
              <a:t>Intel has up to 31 stages</a:t>
            </a:r>
          </a:p>
          <a:p>
            <a:r>
              <a:rPr lang="en-US" dirty="0" err="1"/>
              <a:t>Xelerated</a:t>
            </a:r>
            <a:r>
              <a:rPr lang="en-US" dirty="0"/>
              <a:t> X10q has over 1000 stages!</a:t>
            </a:r>
          </a:p>
          <a:p>
            <a:r>
              <a:rPr lang="en-US" dirty="0"/>
              <a:t>Bubbles: caused by data dependencies, cache misses…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EBF8C6-CD00-4BF1-92F9-F27773F950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574" y="0"/>
            <a:ext cx="3522676" cy="33727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F2BD94-FCBB-48A6-8C3A-795880AC58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574" y="3429000"/>
            <a:ext cx="3737113" cy="336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75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" y="0"/>
            <a:ext cx="12192000" cy="6858000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80278" y="1423448"/>
            <a:ext cx="3200400" cy="3704138"/>
          </a:xfrm>
          <a:prstGeom prst="rect">
            <a:avLst/>
          </a:prstGeom>
          <a:solidFill>
            <a:schemeClr val="bg2">
              <a:lumMod val="1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731397" y="6704111"/>
            <a:ext cx="329610" cy="1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" dirty="0">
                <a:solidFill>
                  <a:schemeClr val="bg1">
                    <a:lumMod val="75000"/>
                  </a:schemeClr>
                </a:solidFill>
                <a:hlinkClick r:id="rId3"/>
              </a:rPr>
              <a:t>Free PowerPoint Templates</a:t>
            </a:r>
            <a:endParaRPr lang="en-US" sz="1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0278" y="2347054"/>
            <a:ext cx="32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</a:rPr>
              <a:t>We’ll use Intel CPUs as a specific architecture example. </a:t>
            </a:r>
          </a:p>
          <a:p>
            <a:endParaRPr lang="en-US" sz="2000" dirty="0">
              <a:solidFill>
                <a:schemeClr val="bg1"/>
              </a:solidFill>
              <a:latin typeface="+mj-lt"/>
            </a:endParaRPr>
          </a:p>
          <a:p>
            <a:r>
              <a:rPr lang="en-US" sz="2000" dirty="0">
                <a:solidFill>
                  <a:schemeClr val="bg1"/>
                </a:solidFill>
                <a:latin typeface="+mj-lt"/>
              </a:rPr>
              <a:t>All modern large CPUs (AMD, IBM, ARM) work similarly.</a:t>
            </a:r>
            <a:endParaRPr lang="en-US" sz="2000" dirty="0">
              <a:solidFill>
                <a:schemeClr val="bg1"/>
              </a:solidFill>
              <a:latin typeface="+mj-lt"/>
              <a:cs typeface="Estrangelo Edessa" panose="03080600000000000000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0278" y="1423447"/>
            <a:ext cx="3200400" cy="509525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02355" y="1472038"/>
            <a:ext cx="2700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  <a:cs typeface="Estrangelo Edessa" panose="03080600000000000000" pitchFamily="66" charset="0"/>
              </a:rPr>
              <a:t>Architecture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37682" y="1423448"/>
            <a:ext cx="3200400" cy="3704138"/>
          </a:xfrm>
          <a:prstGeom prst="rect">
            <a:avLst/>
          </a:prstGeom>
          <a:solidFill>
            <a:schemeClr val="bg2">
              <a:lumMod val="1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271641" y="1423447"/>
            <a:ext cx="3200400" cy="3701990"/>
          </a:xfrm>
          <a:prstGeom prst="rect">
            <a:avLst/>
          </a:prstGeom>
          <a:solidFill>
            <a:schemeClr val="bg2">
              <a:lumMod val="1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37682" y="1423447"/>
            <a:ext cx="3200400" cy="509525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274066" y="1423447"/>
            <a:ext cx="3200400" cy="509525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737067" y="1472038"/>
            <a:ext cx="2700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Evolution</a:t>
            </a:r>
            <a:endParaRPr lang="en-US" sz="2400" dirty="0">
              <a:solidFill>
                <a:schemeClr val="bg1"/>
              </a:solidFill>
              <a:latin typeface="+mj-lt"/>
              <a:cs typeface="Estrangelo Edessa" panose="03080600000000000000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488897" y="1472038"/>
            <a:ext cx="2700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Attacks</a:t>
            </a:r>
            <a:endParaRPr lang="en-US" sz="2400" dirty="0">
              <a:solidFill>
                <a:schemeClr val="bg1"/>
              </a:solidFill>
              <a:latin typeface="+mj-lt"/>
              <a:cs typeface="Estrangelo Edessa" panose="03080600000000000000" pitchFamily="66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37682" y="2347054"/>
            <a:ext cx="32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</a:rPr>
              <a:t>Architecture needs (cache, speculative execution, security levels) have increased complexity tremendously as CPUs went from 4 to 8, 16, 32, and 64 bit data sizes.</a:t>
            </a:r>
          </a:p>
          <a:p>
            <a:endParaRPr lang="en-US" sz="2000" dirty="0">
              <a:solidFill>
                <a:schemeClr val="bg1"/>
              </a:solidFill>
              <a:latin typeface="+mj-lt"/>
              <a:cs typeface="Estrangelo Edessa" panose="03080600000000000000" pitchFamily="66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38902" y="2339103"/>
            <a:ext cx="320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</a:rPr>
              <a:t>Complexity in CPU needs and features has driven exploits far into the corners of modern CPUs. </a:t>
            </a:r>
            <a:r>
              <a:rPr lang="en-US" sz="2000" b="1" i="1" dirty="0">
                <a:solidFill>
                  <a:schemeClr val="bg1"/>
                </a:solidFill>
                <a:latin typeface="+mj-lt"/>
              </a:rPr>
              <a:t>Meltdown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and </a:t>
            </a:r>
            <a:r>
              <a:rPr lang="en-US" sz="2000" b="1" i="1" dirty="0">
                <a:solidFill>
                  <a:schemeClr val="bg1"/>
                </a:solidFill>
                <a:latin typeface="+mj-lt"/>
              </a:rPr>
              <a:t>Spectre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are two large classes affecting nearly all modern, large processors as of 2018, affecting CPUs going back decades.</a:t>
            </a:r>
            <a:endParaRPr lang="en-US" sz="2000" dirty="0">
              <a:solidFill>
                <a:schemeClr val="bg1"/>
              </a:solidFill>
              <a:latin typeface="+mj-lt"/>
              <a:cs typeface="Estrangelo Edessa" panose="03080600000000000000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3" y="128047"/>
            <a:ext cx="12192003" cy="584775"/>
          </a:xfrm>
          <a:prstGeom prst="rect">
            <a:avLst/>
          </a:prstGeom>
          <a:solidFill>
            <a:srgbClr val="0000FF"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3200" dirty="0">
                <a:solidFill>
                  <a:schemeClr val="bg1"/>
                </a:solidFill>
              </a:rPr>
              <a:t>Introduction: CPUs and Attacks</a:t>
            </a:r>
            <a:endParaRPr lang="en-US" sz="3200" dirty="0">
              <a:solidFill>
                <a:schemeClr val="bg1"/>
              </a:solidFill>
              <a:cs typeface="Browallia New" panose="020B0604020202020204" pitchFamily="34" charset="-3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0276" y="5127586"/>
            <a:ext cx="3200400" cy="76944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Candara" panose="020E0502030303020204" pitchFamily="34" charset="0"/>
                <a:cs typeface="Estrangelo Edessa" panose="03080600000000000000" pitchFamily="66" charset="0"/>
              </a:rPr>
              <a:t>-&gt;NEEDS</a:t>
            </a:r>
            <a:endParaRPr lang="en-US" dirty="0">
              <a:solidFill>
                <a:schemeClr val="bg1"/>
              </a:solidFill>
              <a:latin typeface="+mj-lt"/>
              <a:cs typeface="Estrangelo Edessa" panose="03080600000000000000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34674" y="5125438"/>
            <a:ext cx="3200400" cy="76944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Candara" panose="020E0502030303020204" pitchFamily="34" charset="0"/>
                <a:cs typeface="Estrangelo Edessa" panose="03080600000000000000" pitchFamily="66" charset="0"/>
              </a:rPr>
              <a:t>-&gt;COMPLEX</a:t>
            </a:r>
            <a:endParaRPr lang="en-US" dirty="0">
              <a:solidFill>
                <a:schemeClr val="bg1"/>
              </a:solidFill>
              <a:latin typeface="+mj-lt"/>
              <a:cs typeface="Estrangelo Edessa" panose="03080600000000000000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71639" y="5125437"/>
            <a:ext cx="3200400" cy="76944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Candara" panose="020E0502030303020204" pitchFamily="34" charset="0"/>
                <a:cs typeface="Estrangelo Edessa" panose="03080600000000000000" pitchFamily="66" charset="0"/>
              </a:rPr>
              <a:t>-&gt;BINGO!</a:t>
            </a:r>
            <a:endParaRPr lang="en-US" dirty="0">
              <a:solidFill>
                <a:schemeClr val="bg1"/>
              </a:solidFill>
              <a:latin typeface="+mj-lt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03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CB559A-D8CA-470B-8AF5-80B6F8F81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486 had two decode cycles, allowing more complex decoding</a:t>
            </a:r>
          </a:p>
          <a:p>
            <a:r>
              <a:rPr lang="en-US" dirty="0"/>
              <a:t>Desired to get one instruction per clock</a:t>
            </a:r>
          </a:p>
          <a:p>
            <a:r>
              <a:rPr lang="en-US" dirty="0"/>
              <a:t>Needed cache to get data prepared</a:t>
            </a:r>
          </a:p>
          <a:p>
            <a:r>
              <a:rPr lang="en-US" dirty="0"/>
              <a:t>Pipeline:</a:t>
            </a:r>
          </a:p>
          <a:p>
            <a:pPr lvl="1"/>
            <a:r>
              <a:rPr lang="en-US" dirty="0"/>
              <a:t>Fetch – when needed, get entire cache line</a:t>
            </a:r>
            <a:br>
              <a:rPr lang="en-US" dirty="0"/>
            </a:br>
            <a:r>
              <a:rPr lang="en-US" dirty="0"/>
              <a:t>Averages 5 instructions / 16 byte line</a:t>
            </a:r>
          </a:p>
          <a:p>
            <a:pPr lvl="1"/>
            <a:r>
              <a:rPr lang="en-US" dirty="0"/>
              <a:t>Decode1 – process up to 3 instruction bytes</a:t>
            </a:r>
          </a:p>
          <a:p>
            <a:pPr lvl="1"/>
            <a:r>
              <a:rPr lang="en-US" dirty="0"/>
              <a:t>Decode2 – finish decoding, compute addresses</a:t>
            </a:r>
            <a:br>
              <a:rPr lang="en-US" dirty="0"/>
            </a:br>
            <a:r>
              <a:rPr lang="en-US" dirty="0"/>
              <a:t>5 % of instructions need D2</a:t>
            </a:r>
          </a:p>
          <a:p>
            <a:pPr lvl="1"/>
            <a:r>
              <a:rPr lang="en-US" dirty="0"/>
              <a:t>Execute – ROM microprogram executes instruction</a:t>
            </a:r>
          </a:p>
          <a:p>
            <a:pPr lvl="1"/>
            <a:r>
              <a:rPr lang="en-US" dirty="0" err="1"/>
              <a:t>WriteBack</a:t>
            </a:r>
            <a:r>
              <a:rPr lang="en-US" dirty="0"/>
              <a:t> – writeback to register file or RAM</a:t>
            </a:r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486 Pipelining details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A57995-C774-4797-9365-91A03F520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500" y="2770505"/>
            <a:ext cx="4064000" cy="232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430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CB559A-D8CA-470B-8AF5-80B6F8F81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Pipelines getting longer (10-30 stages)</a:t>
            </a:r>
          </a:p>
          <a:p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Branch prediction</a:t>
            </a:r>
            <a:r>
              <a:rPr lang="en-US" dirty="0"/>
              <a:t> tries to keep </a:t>
            </a:r>
            <a:br>
              <a:rPr lang="en-US" dirty="0"/>
            </a:br>
            <a:r>
              <a:rPr lang="en-US" dirty="0"/>
              <a:t>pipeline full by </a:t>
            </a:r>
            <a:r>
              <a:rPr lang="en-US" b="1" i="1" dirty="0">
                <a:solidFill>
                  <a:srgbClr val="FF0000"/>
                </a:solidFill>
              </a:rPr>
              <a:t>speculatively</a:t>
            </a:r>
            <a:br>
              <a:rPr lang="en-US" dirty="0"/>
            </a:br>
            <a:r>
              <a:rPr lang="en-US" dirty="0"/>
              <a:t>executing code</a:t>
            </a:r>
          </a:p>
          <a:p>
            <a:endParaRPr lang="en-US" dirty="0"/>
          </a:p>
          <a:p>
            <a:r>
              <a:rPr lang="en-US" dirty="0"/>
              <a:t>Misprediction costly</a:t>
            </a:r>
          </a:p>
          <a:p>
            <a:pPr lvl="1"/>
            <a:r>
              <a:rPr lang="en-US" dirty="0"/>
              <a:t>Must scrap work, refill pipeline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pipelines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EB1E25-512C-4F93-9DDE-19BF49196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08" y="2306113"/>
            <a:ext cx="5211080" cy="387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460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CB559A-D8CA-470B-8AF5-80B6F8F81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keep pipelines full, speculative execution via branch prediction</a:t>
            </a:r>
          </a:p>
          <a:p>
            <a:r>
              <a:rPr lang="en-US" dirty="0"/>
              <a:t>Branch Target Buffer (BTB) predicts where branch will go</a:t>
            </a:r>
          </a:p>
          <a:p>
            <a:r>
              <a:rPr lang="en-US" dirty="0"/>
              <a:t>Intel does not publish, people do reverse engineer via testing</a:t>
            </a:r>
          </a:p>
          <a:p>
            <a:r>
              <a:rPr lang="en-US" dirty="0"/>
              <a:t>One example:</a:t>
            </a:r>
          </a:p>
          <a:p>
            <a:endParaRPr lang="en-US" dirty="0"/>
          </a:p>
          <a:p>
            <a:r>
              <a:rPr lang="en-US" dirty="0"/>
              <a:t>Spectre attack tricks</a:t>
            </a:r>
            <a:br>
              <a:rPr lang="en-US" dirty="0"/>
            </a:br>
            <a:r>
              <a:rPr lang="en-US" dirty="0"/>
              <a:t>the branch predictor </a:t>
            </a:r>
            <a:br>
              <a:rPr lang="en-US" dirty="0"/>
            </a:br>
            <a:r>
              <a:rPr lang="en-US" dirty="0"/>
              <a:t>into leaking info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 prediction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3255F2-7B17-4779-AAE8-5C4B888D9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207" y="3429000"/>
            <a:ext cx="5010618" cy="299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97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1990s Intel CPUs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C9531E1-21D9-446B-9ADD-293EC40E9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7979624"/>
              </p:ext>
            </p:extLst>
          </p:nvPr>
        </p:nvGraphicFramePr>
        <p:xfrm>
          <a:off x="838200" y="1313915"/>
          <a:ext cx="1051560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781">
                  <a:extLst>
                    <a:ext uri="{9D8B030D-6E8A-4147-A177-3AD203B41FA5}">
                      <a16:colId xmlns:a16="http://schemas.microsoft.com/office/drawing/2014/main" val="2280393188"/>
                    </a:ext>
                  </a:extLst>
                </a:gridCol>
                <a:gridCol w="1074799">
                  <a:extLst>
                    <a:ext uri="{9D8B030D-6E8A-4147-A177-3AD203B41FA5}">
                      <a16:colId xmlns:a16="http://schemas.microsoft.com/office/drawing/2014/main" val="3280360781"/>
                    </a:ext>
                  </a:extLst>
                </a:gridCol>
                <a:gridCol w="1074799">
                  <a:extLst>
                    <a:ext uri="{9D8B030D-6E8A-4147-A177-3AD203B41FA5}">
                      <a16:colId xmlns:a16="http://schemas.microsoft.com/office/drawing/2014/main" val="3969258093"/>
                    </a:ext>
                  </a:extLst>
                </a:gridCol>
                <a:gridCol w="1355602">
                  <a:extLst>
                    <a:ext uri="{9D8B030D-6E8A-4147-A177-3AD203B41FA5}">
                      <a16:colId xmlns:a16="http://schemas.microsoft.com/office/drawing/2014/main" val="4185627345"/>
                    </a:ext>
                  </a:extLst>
                </a:gridCol>
                <a:gridCol w="1657924">
                  <a:extLst>
                    <a:ext uri="{9D8B030D-6E8A-4147-A177-3AD203B41FA5}">
                      <a16:colId xmlns:a16="http://schemas.microsoft.com/office/drawing/2014/main" val="3330076568"/>
                    </a:ext>
                  </a:extLst>
                </a:gridCol>
                <a:gridCol w="4022695">
                  <a:extLst>
                    <a:ext uri="{9D8B030D-6E8A-4147-A177-3AD203B41FA5}">
                      <a16:colId xmlns:a16="http://schemas.microsoft.com/office/drawing/2014/main" val="42128742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D/A bits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trans/Feature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101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Pentium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32/32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60-300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3.1M (4.5 MMX)/800nm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r>
                        <a:rPr lang="en-US" baseline="30000" dirty="0"/>
                        <a:t>st</a:t>
                      </a:r>
                      <a:r>
                        <a:rPr lang="en-US" dirty="0"/>
                        <a:t>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superscalar</a:t>
                      </a:r>
                      <a:r>
                        <a:rPr lang="en-US" dirty="0"/>
                        <a:t> design,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dual</a:t>
                      </a:r>
                      <a:r>
                        <a:rPr lang="en-US" dirty="0"/>
                        <a:t> integer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pipelines</a:t>
                      </a:r>
                      <a:r>
                        <a:rPr lang="en-US" dirty="0"/>
                        <a:t>, RDTSC, MSR, CUPID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041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Pentium Pro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32/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5.5M / 350nm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Out of Order (</a:t>
                      </a:r>
                      <a:r>
                        <a:rPr lang="en-US" sz="1400" b="1" dirty="0" err="1">
                          <a:solidFill>
                            <a:srgbClr val="FF0000"/>
                          </a:solidFill>
                        </a:rPr>
                        <a:t>OoO</a:t>
                      </a:r>
                      <a:r>
                        <a:rPr lang="en-US" sz="1400" dirty="0"/>
                        <a:t>), 14 stage pipeline,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256KB L2</a:t>
                      </a:r>
                      <a:r>
                        <a:rPr lang="en-US" sz="1400" dirty="0"/>
                        <a:t> cache, conditional moves, PAE (64 GB RAM),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microcode updatable, register renaming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468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Pentium 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32/36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7.5M / 350-180nm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 stage pipeline, MMX, Xeon, Celeron, 512 KB L2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538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Pentium 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32/36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9.5-22M / 180nm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 stage pipeline, L2 on die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65217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2AC6676-6355-49F0-8E9D-C56A2EFDE41A}"/>
              </a:ext>
            </a:extLst>
          </p:cNvPr>
          <p:cNvSpPr txBox="1"/>
          <p:nvPr/>
        </p:nvSpPr>
        <p:spPr>
          <a:xfrm>
            <a:off x="838198" y="4630928"/>
            <a:ext cx="105156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Single pipeline is scalar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Superscalar</a:t>
            </a:r>
            <a:r>
              <a:rPr lang="en-US" dirty="0"/>
              <a:t> sends instructions through multiple parallel execution units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Out of order </a:t>
            </a:r>
            <a:r>
              <a:rPr lang="en-US" dirty="0"/>
              <a:t>(</a:t>
            </a:r>
            <a:r>
              <a:rPr lang="en-US" dirty="0" err="1"/>
              <a:t>OoO</a:t>
            </a:r>
            <a:r>
              <a:rPr lang="en-US" dirty="0"/>
              <a:t>) – reorders (micro) ops on the fly to remove bubble adding dependencies from pipeline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Both add to cost and complexity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Pentium FDIV bug led to Intel </a:t>
            </a:r>
            <a:r>
              <a:rPr lang="en-US" b="1" dirty="0">
                <a:solidFill>
                  <a:srgbClr val="FF0000"/>
                </a:solidFill>
              </a:rPr>
              <a:t>microcode update</a:t>
            </a:r>
            <a:r>
              <a:rPr lang="en-US" dirty="0"/>
              <a:t> ability in following processors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Dual pipeline P5 had “U” and “V” integer pipelines. Certain instructions could only go in one, </a:t>
            </a:r>
            <a:br>
              <a:rPr lang="en-US" dirty="0"/>
            </a:br>
            <a:r>
              <a:rPr lang="en-US" dirty="0"/>
              <a:t>and there were rules for pairing. Handwritten assembly was much faster than compilers.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295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2000s Intel CPUs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C9531E1-21D9-446B-9ADD-293EC40E9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882162"/>
              </p:ext>
            </p:extLst>
          </p:nvPr>
        </p:nvGraphicFramePr>
        <p:xfrm>
          <a:off x="838197" y="1512697"/>
          <a:ext cx="10515598" cy="1746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278">
                  <a:extLst>
                    <a:ext uri="{9D8B030D-6E8A-4147-A177-3AD203B41FA5}">
                      <a16:colId xmlns:a16="http://schemas.microsoft.com/office/drawing/2014/main" val="228039318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280360781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3969258093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4185627345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3330076568"/>
                    </a:ext>
                  </a:extLst>
                </a:gridCol>
                <a:gridCol w="3590920">
                  <a:extLst>
                    <a:ext uri="{9D8B030D-6E8A-4147-A177-3AD203B41FA5}">
                      <a16:colId xmlns:a16="http://schemas.microsoft.com/office/drawing/2014/main" val="4212874274"/>
                    </a:ext>
                  </a:extLst>
                </a:gridCol>
              </a:tblGrid>
              <a:tr h="370335">
                <a:tc>
                  <a:txBody>
                    <a:bodyPr/>
                    <a:lstStyle/>
                    <a:p>
                      <a:r>
                        <a:rPr lang="en-US" dirty="0"/>
                        <a:t>CPU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D/A bits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trans/Feature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101114"/>
                  </a:ext>
                </a:extLst>
              </a:tr>
              <a:tr h="370335">
                <a:tc>
                  <a:txBody>
                    <a:bodyPr/>
                    <a:lstStyle/>
                    <a:p>
                      <a:r>
                        <a:rPr lang="en-US" dirty="0"/>
                        <a:t>Pentium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32/36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2-3.2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42-188M / 180-90nm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 stages,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Hyperthreading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052438"/>
                  </a:ext>
                </a:extLst>
              </a:tr>
              <a:tr h="370335">
                <a:tc>
                  <a:txBody>
                    <a:bodyPr/>
                    <a:lstStyle/>
                    <a:p>
                      <a:r>
                        <a:rPr lang="en-US" dirty="0"/>
                        <a:t>Prescott (P4 variant)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64/48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125M/90nm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64 bit</a:t>
                      </a:r>
                      <a:r>
                        <a:rPr lang="en-US" dirty="0"/>
                        <a:t>, 31 stages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17621"/>
                  </a:ext>
                </a:extLst>
              </a:tr>
              <a:tr h="214559">
                <a:tc>
                  <a:txBody>
                    <a:bodyPr/>
                    <a:lstStyle/>
                    <a:p>
                      <a:r>
                        <a:rPr lang="en-US" dirty="0"/>
                        <a:t>Pentium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3.2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230M/65 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First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dual core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4256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2AC6676-6355-49F0-8E9D-C56A2EFDE41A}"/>
              </a:ext>
            </a:extLst>
          </p:cNvPr>
          <p:cNvSpPr txBox="1"/>
          <p:nvPr/>
        </p:nvSpPr>
        <p:spPr>
          <a:xfrm>
            <a:off x="838197" y="3222208"/>
            <a:ext cx="1051560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Hyperthreading – Intel proprietary simultaneous multithreading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OS sees two CPU cores where there is only one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CPU core parallelizes performance via superscalar architecture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2005, Percival shows cache timing attacks between threads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First 64 bit x86 Intel chips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Addresses 48 bit for now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31 stages!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Instructions now 1 to 15 bytes in length! (well, technically, up to infinity length)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Prefixes such as 0x66 (operand size override) can be repeated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286 imposed 10 byte limit, 386 and higher impose a 15 byte limit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414531-0ECD-4843-80E4-1BCC4C919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301" y="3124023"/>
            <a:ext cx="2185698" cy="27435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DF83FD-0D03-4B67-96D4-528BE0562212}"/>
              </a:ext>
            </a:extLst>
          </p:cNvPr>
          <p:cNvSpPr txBox="1"/>
          <p:nvPr/>
        </p:nvSpPr>
        <p:spPr>
          <a:xfrm>
            <a:off x="9119337" y="5763278"/>
            <a:ext cx="22344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 programs, 2 sending</a:t>
            </a:r>
          </a:p>
          <a:p>
            <a:r>
              <a:rPr lang="en-US" sz="1400" dirty="0"/>
              <a:t>Instructions, core executing </a:t>
            </a:r>
          </a:p>
          <a:p>
            <a:r>
              <a:rPr lang="en-US" sz="1400" dirty="0"/>
              <a:t>them as needed in multiple </a:t>
            </a:r>
          </a:p>
          <a:p>
            <a:r>
              <a:rPr lang="en-US" sz="1400" dirty="0"/>
              <a:t>virtual cores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E148C20-FCA4-461F-BAE4-33ECFE492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6338" y="789781"/>
            <a:ext cx="1905000" cy="2381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D9A486C-7886-47AA-9E5A-974D675B59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62561" y="789781"/>
            <a:ext cx="1905000" cy="2381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16B6E9-A442-4640-9349-75207F85307F}"/>
              </a:ext>
            </a:extLst>
          </p:cNvPr>
          <p:cNvSpPr txBox="1"/>
          <p:nvPr/>
        </p:nvSpPr>
        <p:spPr>
          <a:xfrm>
            <a:off x="6501517" y="420449"/>
            <a:ext cx="8924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Correct….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3D86E6-C5E9-49C7-A779-09B734896D8D}"/>
              </a:ext>
            </a:extLst>
          </p:cNvPr>
          <p:cNvSpPr txBox="1"/>
          <p:nvPr/>
        </p:nvSpPr>
        <p:spPr>
          <a:xfrm>
            <a:off x="8935305" y="405362"/>
            <a:ext cx="838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FDIV bug</a:t>
            </a:r>
          </a:p>
        </p:txBody>
      </p:sp>
    </p:spTree>
    <p:extLst>
      <p:ext uri="{BB962C8B-B14F-4D97-AF65-F5344CB8AC3E}">
        <p14:creationId xmlns:p14="http://schemas.microsoft.com/office/powerpoint/2010/main" val="1304586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8902FD5-CAB2-437D-AD3D-681870F90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243" y="0"/>
            <a:ext cx="9143998" cy="6857999"/>
          </a:xfrm>
        </p:spPr>
      </p:pic>
    </p:spTree>
    <p:extLst>
      <p:ext uri="{BB962C8B-B14F-4D97-AF65-F5344CB8AC3E}">
        <p14:creationId xmlns:p14="http://schemas.microsoft.com/office/powerpoint/2010/main" val="2733485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 Core i7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C9531E1-21D9-446B-9ADD-293EC40E9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8155117"/>
              </p:ext>
            </p:extLst>
          </p:nvPr>
        </p:nvGraphicFramePr>
        <p:xfrm>
          <a:off x="838198" y="1521841"/>
          <a:ext cx="10455466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9972">
                  <a:extLst>
                    <a:ext uri="{9D8B030D-6E8A-4147-A177-3AD203B41FA5}">
                      <a16:colId xmlns:a16="http://schemas.microsoft.com/office/drawing/2014/main" val="2280393188"/>
                    </a:ext>
                  </a:extLst>
                </a:gridCol>
                <a:gridCol w="723569">
                  <a:extLst>
                    <a:ext uri="{9D8B030D-6E8A-4147-A177-3AD203B41FA5}">
                      <a16:colId xmlns:a16="http://schemas.microsoft.com/office/drawing/2014/main" val="3280360781"/>
                    </a:ext>
                  </a:extLst>
                </a:gridCol>
                <a:gridCol w="739471">
                  <a:extLst>
                    <a:ext uri="{9D8B030D-6E8A-4147-A177-3AD203B41FA5}">
                      <a16:colId xmlns:a16="http://schemas.microsoft.com/office/drawing/2014/main" val="3969258093"/>
                    </a:ext>
                  </a:extLst>
                </a:gridCol>
                <a:gridCol w="1542553">
                  <a:extLst>
                    <a:ext uri="{9D8B030D-6E8A-4147-A177-3AD203B41FA5}">
                      <a16:colId xmlns:a16="http://schemas.microsoft.com/office/drawing/2014/main" val="4185627345"/>
                    </a:ext>
                  </a:extLst>
                </a:gridCol>
                <a:gridCol w="1717482">
                  <a:extLst>
                    <a:ext uri="{9D8B030D-6E8A-4147-A177-3AD203B41FA5}">
                      <a16:colId xmlns:a16="http://schemas.microsoft.com/office/drawing/2014/main" val="3330076568"/>
                    </a:ext>
                  </a:extLst>
                </a:gridCol>
                <a:gridCol w="4312419">
                  <a:extLst>
                    <a:ext uri="{9D8B030D-6E8A-4147-A177-3AD203B41FA5}">
                      <a16:colId xmlns:a16="http://schemas.microsoft.com/office/drawing/2014/main" val="42128742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D/A bits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trans/Feature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101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Nehalem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64/48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731M/45nm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First i7, 20-24 stage, DDR3, 4-12 MB L3 cache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041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Sandy Bridge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64/48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504M/32nm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14-19 stages, 1500 decoded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micro-op cache </a:t>
                      </a:r>
                      <a:r>
                        <a:rPr lang="en-US" sz="1200" dirty="0"/>
                        <a:t>(instructions pass 5 stages if cached), added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ring bus</a:t>
                      </a:r>
                      <a:r>
                        <a:rPr lang="en-US" sz="1200" dirty="0"/>
                        <a:t>, most significant leap in 7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991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Skylake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64/48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Billion?/14 nm </a:t>
                      </a:r>
                      <a:r>
                        <a:rPr lang="en-US" dirty="0" err="1"/>
                        <a:t>TriGate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r>
                        <a:rPr lang="en-US" baseline="30000" dirty="0"/>
                        <a:t>st</a:t>
                      </a:r>
                      <a:r>
                        <a:rPr lang="en-US" dirty="0"/>
                        <a:t> to use DDR4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052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Coffee Lake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64/48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3.7 G(4.7 Turbo)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Billions+/14 nm </a:t>
                      </a:r>
                      <a:r>
                        <a:rPr lang="en-US" dirty="0" err="1"/>
                        <a:t>TriGate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1762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2AC6676-6355-49F0-8E9D-C56A2EFDE41A}"/>
              </a:ext>
            </a:extLst>
          </p:cNvPr>
          <p:cNvSpPr txBox="1"/>
          <p:nvPr/>
        </p:nvSpPr>
        <p:spPr>
          <a:xfrm>
            <a:off x="838199" y="4188841"/>
            <a:ext cx="105156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Instructions broken into micro-ops (</a:t>
            </a:r>
            <a:r>
              <a:rPr lang="en-US" dirty="0" err="1"/>
              <a:t>uops</a:t>
            </a:r>
            <a:r>
              <a:rPr lang="en-US" dirty="0"/>
              <a:t>) for reordering, execution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Ring bus: interconnect between Cores, Graphics, Last Level Cache, System Agent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32 byte data ring, request ring, acknowledge ring, snoop 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Fully pipelined at core frequency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Sophisticated distributed arbitration to handle coherency, ordering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Each component has a “stop” on the ring bus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System Agent (houses traditional </a:t>
            </a:r>
            <a:r>
              <a:rPr lang="en-US" dirty="0" err="1"/>
              <a:t>NorthBridge</a:t>
            </a:r>
            <a:r>
              <a:rPr lang="en-US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PCI express, DMI, memory controller, Power control, thermal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L3 cache 96 GB/s, ~30 cycles latency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256B97-FF4A-4741-8C8D-84F6D9E4C8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353" y="365126"/>
            <a:ext cx="2788938" cy="147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484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1D0755-3A57-4116-AAA7-15ECF7626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400" dirty="0"/>
              <a:t>6 cores, 12 threads</a:t>
            </a:r>
          </a:p>
          <a:p>
            <a:r>
              <a:rPr lang="en-US" sz="2400" dirty="0"/>
              <a:t>MMX, AES-NI, CLMUL, FMA3, SSE, SSE2, SSE3, SSSE3, SSE4, SSE 4.1, SSE 4.2, AVX, AVX2, TXT, TSX, SGX, MPX, VT-x, VT-d</a:t>
            </a:r>
          </a:p>
          <a:p>
            <a:r>
              <a:rPr lang="en-US" sz="2400" dirty="0"/>
              <a:t>3.7 GHZ clock (4.7 G Turbo mode)</a:t>
            </a:r>
          </a:p>
          <a:p>
            <a:r>
              <a:rPr lang="en-US" sz="2400" dirty="0"/>
              <a:t>GPU 630 (1.2 GHZ, 24 units, 4K 60fps, H265, VP9, DP 1.2, HDMI 2.0, HDCP 2.2,Directx 12, OpenGL 4.5, 3 displays)</a:t>
            </a:r>
          </a:p>
          <a:p>
            <a:r>
              <a:rPr lang="en-US" sz="2400" dirty="0"/>
              <a:t>PCI Express 3.0, 1x16 or 2x8 or 1x8 + 2x4 lanes</a:t>
            </a:r>
          </a:p>
          <a:p>
            <a:r>
              <a:rPr lang="en-US" sz="2400" dirty="0"/>
              <a:t>L1 64 kB/core (32 Data, 32 Instruction), 8 way set </a:t>
            </a:r>
            <a:r>
              <a:rPr lang="en-US" sz="2400" dirty="0" err="1"/>
              <a:t>assoc</a:t>
            </a:r>
            <a:endParaRPr lang="en-US" sz="2400" dirty="0"/>
          </a:p>
          <a:p>
            <a:r>
              <a:rPr lang="en-US" sz="2400" dirty="0"/>
              <a:t>L2 256 kB/core, 4 way set </a:t>
            </a:r>
            <a:r>
              <a:rPr lang="en-US" sz="2400" dirty="0" err="1"/>
              <a:t>assoc</a:t>
            </a:r>
            <a:endParaRPr lang="en-US" sz="2400" dirty="0"/>
          </a:p>
          <a:p>
            <a:r>
              <a:rPr lang="en-US" sz="2400" dirty="0"/>
              <a:t>L3 12 MB shared, up to 16 way set </a:t>
            </a:r>
            <a:r>
              <a:rPr lang="en-US" sz="2400" dirty="0" err="1"/>
              <a:t>assoc</a:t>
            </a:r>
            <a:endParaRPr lang="en-US" sz="2400" dirty="0"/>
          </a:p>
          <a:p>
            <a:r>
              <a:rPr lang="en-US" sz="2400" dirty="0"/>
              <a:t>L4 128 </a:t>
            </a:r>
            <a:r>
              <a:rPr lang="en-US" sz="2400" dirty="0" err="1"/>
              <a:t>MiB</a:t>
            </a:r>
            <a:r>
              <a:rPr lang="en-US" sz="2400" dirty="0"/>
              <a:t> (Iris Pro GPU only)</a:t>
            </a:r>
          </a:p>
          <a:p>
            <a:r>
              <a:rPr lang="en-US" sz="2400" dirty="0"/>
              <a:t>Bus 8 GT/s DMI3</a:t>
            </a:r>
          </a:p>
          <a:p>
            <a:r>
              <a:rPr lang="en-US" sz="2400" dirty="0"/>
              <a:t>95W</a:t>
            </a:r>
          </a:p>
          <a:p>
            <a:r>
              <a:rPr lang="en-US" sz="2400" dirty="0"/>
              <a:t>37.5x37.5 mm die size</a:t>
            </a:r>
          </a:p>
          <a:p>
            <a:r>
              <a:rPr lang="en-US" sz="2400" dirty="0"/>
              <a:t>DDR4-2666, up to 64 GB, 2 channels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Oct 2017: Intel 8</a:t>
            </a:r>
            <a:r>
              <a:rPr lang="en-US" baseline="30000" dirty="0"/>
              <a:t>th</a:t>
            </a:r>
            <a:r>
              <a:rPr lang="en-US" dirty="0"/>
              <a:t> gen 8700K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1EF313-D40B-45E6-98F3-5848FADCD1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744" y="92265"/>
            <a:ext cx="3596056" cy="20227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BD7414-2EDD-414B-8299-A0F9E7398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450" y="3705308"/>
            <a:ext cx="4623350" cy="231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718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8700K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5F05A6-3D02-424B-8728-FACA97E4A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57847"/>
            <a:ext cx="8360868" cy="4574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0E93AB-08B6-4887-8378-BE97D2659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137" y="1457846"/>
            <a:ext cx="2381488" cy="474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25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EA6B0E-BBD8-49B9-BFAF-FDCF9E9FD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44447"/>
            <a:ext cx="7242048" cy="650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22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8F457D7-A2EA-47A0-9283-6F8A51BC9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23" y="4654296"/>
            <a:ext cx="2896797" cy="18385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Intel CPUs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C9531E1-21D9-446B-9ADD-293EC40E9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4479620"/>
              </p:ext>
            </p:extLst>
          </p:nvPr>
        </p:nvGraphicFramePr>
        <p:xfrm>
          <a:off x="838198" y="1357376"/>
          <a:ext cx="10515602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5776">
                  <a:extLst>
                    <a:ext uri="{9D8B030D-6E8A-4147-A177-3AD203B41FA5}">
                      <a16:colId xmlns:a16="http://schemas.microsoft.com/office/drawing/2014/main" val="2280393188"/>
                    </a:ext>
                  </a:extLst>
                </a:gridCol>
                <a:gridCol w="1014984">
                  <a:extLst>
                    <a:ext uri="{9D8B030D-6E8A-4147-A177-3AD203B41FA5}">
                      <a16:colId xmlns:a16="http://schemas.microsoft.com/office/drawing/2014/main" val="3280360781"/>
                    </a:ext>
                  </a:extLst>
                </a:gridCol>
                <a:gridCol w="1014984">
                  <a:extLst>
                    <a:ext uri="{9D8B030D-6E8A-4147-A177-3AD203B41FA5}">
                      <a16:colId xmlns:a16="http://schemas.microsoft.com/office/drawing/2014/main" val="396925809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4185627345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100858363"/>
                    </a:ext>
                  </a:extLst>
                </a:gridCol>
                <a:gridCol w="1700784">
                  <a:extLst>
                    <a:ext uri="{9D8B030D-6E8A-4147-A177-3AD203B41FA5}">
                      <a16:colId xmlns:a16="http://schemas.microsoft.com/office/drawing/2014/main" val="3330076568"/>
                    </a:ext>
                  </a:extLst>
                </a:gridCol>
                <a:gridCol w="3663698">
                  <a:extLst>
                    <a:ext uri="{9D8B030D-6E8A-4147-A177-3AD203B41FA5}">
                      <a16:colId xmlns:a16="http://schemas.microsoft.com/office/drawing/2014/main" val="42128742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D/A bits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trans/Feature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101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108 </a:t>
                      </a:r>
                      <a:r>
                        <a:rPr lang="en-US" dirty="0" err="1"/>
                        <a:t>khz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2300/10000nm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1kb program, 4kb data, 16 4-bit </a:t>
                      </a:r>
                      <a:r>
                        <a:rPr lang="en-US" dirty="0" err="1"/>
                        <a:t>regs</a:t>
                      </a:r>
                      <a:r>
                        <a:rPr lang="en-US" dirty="0"/>
                        <a:t>, 12x4 stack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090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 </a:t>
                      </a:r>
                      <a:r>
                        <a:rPr lang="en-US" dirty="0" err="1"/>
                        <a:t>khz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3500/10000nm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16k address space, 6 8-bit </a:t>
                      </a:r>
                      <a:r>
                        <a:rPr lang="en-US" dirty="0" err="1"/>
                        <a:t>regs</a:t>
                      </a:r>
                      <a:r>
                        <a:rPr lang="en-US" dirty="0"/>
                        <a:t>, 17x7 stack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041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8080/8085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2-3 </a:t>
                      </a:r>
                      <a:r>
                        <a:rPr lang="en-US" dirty="0" err="1"/>
                        <a:t>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6500/3000nm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64kb address space, 6-8 bit </a:t>
                      </a:r>
                      <a:r>
                        <a:rPr lang="en-US" dirty="0" err="1"/>
                        <a:t>regs</a:t>
                      </a:r>
                      <a:r>
                        <a:rPr lang="en-US" dirty="0"/>
                        <a:t>, IO ports, stack pointer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919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8086/8088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1978/79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16/20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</a:t>
                      </a:r>
                      <a:r>
                        <a:rPr lang="en-US" dirty="0" err="1"/>
                        <a:t>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29000/3000 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 </a:t>
                      </a:r>
                      <a:r>
                        <a:rPr lang="en-US" dirty="0" err="1"/>
                        <a:t>regs</a:t>
                      </a:r>
                      <a:r>
                        <a:rPr lang="en-US" dirty="0"/>
                        <a:t> &amp; </a:t>
                      </a:r>
                      <a:r>
                        <a:rPr lang="en-US" dirty="0" err="1"/>
                        <a:t>addr</a:t>
                      </a:r>
                      <a:r>
                        <a:rPr lang="en-US" dirty="0"/>
                        <a:t> lines 16 bits</a:t>
                      </a:r>
                    </a:p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6 byte prefetch queue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0305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2AC6676-6355-49F0-8E9D-C56A2EFDE41A}"/>
              </a:ext>
            </a:extLst>
          </p:cNvPr>
          <p:cNvSpPr txBox="1"/>
          <p:nvPr/>
        </p:nvSpPr>
        <p:spPr>
          <a:xfrm>
            <a:off x="838198" y="4726404"/>
            <a:ext cx="105156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Instructions 1-6 bytes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8086+: Segmented memory (ES:AX style code)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Prefetch queue</a:t>
            </a:r>
            <a:r>
              <a:rPr lang="en-US" dirty="0"/>
              <a:t> loaded bytes ahead of processor speed to address RAM/CPU </a:t>
            </a:r>
            <a:br>
              <a:rPr lang="en-US" dirty="0"/>
            </a:br>
            <a:r>
              <a:rPr lang="en-US" dirty="0"/>
              <a:t>timing mismatch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Predecessor to adding L1/L2/L3 caches, which are central to Meltdown &amp; Spectre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3D176B-BA10-4E92-BF3F-A135E8CBD1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650" y="192546"/>
            <a:ext cx="1456963" cy="109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9189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9851-8BEC-4BC1-A6F2-5866E2D0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of Moore’s law?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E9E0-8905-4E8E-A883-1584599E6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Plenty of good, accurate articles</a:t>
            </a:r>
          </a:p>
          <a:p>
            <a:pPr lvl="1"/>
            <a:r>
              <a:rPr lang="en-US" dirty="0"/>
              <a:t>Scientific American, Wired</a:t>
            </a:r>
          </a:p>
          <a:p>
            <a:r>
              <a:rPr lang="en-US" dirty="0"/>
              <a:t>Physics:</a:t>
            </a:r>
          </a:p>
          <a:p>
            <a:pPr lvl="1"/>
            <a:r>
              <a:rPr lang="en-US" dirty="0"/>
              <a:t>1985: 1000nm feature</a:t>
            </a:r>
          </a:p>
          <a:p>
            <a:pPr lvl="1"/>
            <a:r>
              <a:rPr lang="en-US" dirty="0"/>
              <a:t>2018: 14 nm feature</a:t>
            </a:r>
          </a:p>
          <a:p>
            <a:pPr lvl="1"/>
            <a:r>
              <a:rPr lang="en-US" dirty="0"/>
              <a:t>Silicon atom: 0.2 nm</a:t>
            </a:r>
          </a:p>
          <a:p>
            <a:pPr lvl="1"/>
            <a:r>
              <a:rPr lang="en-US" dirty="0"/>
              <a:t>Quantum mechanics: smaller features “fuzzier”</a:t>
            </a:r>
          </a:p>
          <a:p>
            <a:pPr lvl="1"/>
            <a:r>
              <a:rPr lang="en-US" dirty="0"/>
              <a:t>5 GHZ: light travels 6cm per clock tick, electricity ~80% of this in wire.</a:t>
            </a:r>
          </a:p>
          <a:p>
            <a:pPr lvl="2"/>
            <a:r>
              <a:rPr lang="en-US" dirty="0"/>
              <a:t>Cannot have RAM too far from CPU</a:t>
            </a:r>
          </a:p>
          <a:p>
            <a:pPr lvl="1"/>
            <a:r>
              <a:rPr lang="en-US" dirty="0"/>
              <a:t>CPU Die size ~ 400 mm^2, so light speed an issue for higher clocks</a:t>
            </a:r>
          </a:p>
          <a:p>
            <a:pPr lvl="1"/>
            <a:r>
              <a:rPr lang="en-US" dirty="0"/>
              <a:t>Heat hard to remove, so lower voltage, moving to diamond substrates, </a:t>
            </a:r>
            <a:r>
              <a:rPr lang="en-US" dirty="0" err="1"/>
              <a:t>etc</a:t>
            </a:r>
            <a:r>
              <a:rPr lang="en-US" dirty="0"/>
              <a:t>…</a:t>
            </a:r>
          </a:p>
          <a:p>
            <a:r>
              <a:rPr lang="en-US" dirty="0"/>
              <a:t>Economics</a:t>
            </a:r>
          </a:p>
          <a:p>
            <a:pPr lvl="1"/>
            <a:r>
              <a:rPr lang="en-US" dirty="0"/>
              <a:t>$8B for current fab plant.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B45298-3087-47D4-81D4-91FE86E5B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788" y="187325"/>
            <a:ext cx="2833043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594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9851-8BEC-4BC1-A6F2-5866E2D0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Meltdown and Spectre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E9E0-8905-4E8E-A883-1584599E6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20 year old flaws in many, many chips, </a:t>
            </a:r>
          </a:p>
          <a:p>
            <a:pPr lvl="1"/>
            <a:r>
              <a:rPr lang="en-US" dirty="0"/>
              <a:t>Intel, ARM, AMD, IBM, more</a:t>
            </a:r>
          </a:p>
          <a:p>
            <a:endParaRPr lang="en-US" dirty="0"/>
          </a:p>
          <a:p>
            <a:r>
              <a:rPr lang="en-US" dirty="0"/>
              <a:t>Found by researchers from four teams during 2017</a:t>
            </a:r>
          </a:p>
          <a:p>
            <a:pPr lvl="1"/>
            <a:r>
              <a:rPr lang="en-US" dirty="0"/>
              <a:t>Intel, Google, Amazon, AMD, Microsoft, Apple, others </a:t>
            </a:r>
            <a:br>
              <a:rPr lang="en-US" dirty="0"/>
            </a:br>
            <a:r>
              <a:rPr lang="en-US" dirty="0"/>
              <a:t>working behind closed doors to fix</a:t>
            </a:r>
          </a:p>
          <a:p>
            <a:pPr lvl="1"/>
            <a:r>
              <a:rPr lang="en-US" dirty="0"/>
              <a:t>Publicly disclosed early Jan 2018</a:t>
            </a:r>
          </a:p>
          <a:p>
            <a:endParaRPr lang="en-US" dirty="0"/>
          </a:p>
          <a:p>
            <a:r>
              <a:rPr lang="en-US" dirty="0"/>
              <a:t>Biggest chip security flaw probably ever</a:t>
            </a:r>
          </a:p>
          <a:p>
            <a:r>
              <a:rPr lang="en-US" dirty="0"/>
              <a:t>Will likely cost billions in liability for many companies</a:t>
            </a:r>
          </a:p>
          <a:p>
            <a:r>
              <a:rPr lang="en-US" dirty="0"/>
              <a:t>Technical read: https://googleprojectzero.blogspot.com/</a:t>
            </a:r>
          </a:p>
          <a:p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BE619EF-8C1D-46B2-9738-EC03A698D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5700" y="133350"/>
            <a:ext cx="1706296" cy="278606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DA7683D-2171-427E-9037-ACE7AA903A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96400" y="200025"/>
            <a:ext cx="2819400" cy="223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751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90A443B-38DA-47D1-96AB-251F68F33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4114" y="297657"/>
            <a:ext cx="1706296" cy="27860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B09851-8BEC-4BC1-A6F2-5866E2D0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Meltdown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E9E0-8905-4E8E-A883-1584599E6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“Melts” boundaries between hardware enforced security layers</a:t>
            </a:r>
          </a:p>
          <a:p>
            <a:r>
              <a:rPr lang="en-US" dirty="0"/>
              <a:t>User mode programs can read kernel mode data.</a:t>
            </a:r>
          </a:p>
          <a:p>
            <a:r>
              <a:rPr lang="en-US" dirty="0"/>
              <a:t>Affects: </a:t>
            </a:r>
          </a:p>
          <a:p>
            <a:pPr lvl="1"/>
            <a:r>
              <a:rPr lang="en-US" dirty="0"/>
              <a:t>Software: Windows, Linux, iOS, macOS, cloud services, Android, others</a:t>
            </a:r>
          </a:p>
          <a:p>
            <a:pPr lvl="1"/>
            <a:r>
              <a:rPr lang="en-US" dirty="0"/>
              <a:t>Hardware: Intel x86/64, most ARM, IBM Power, others</a:t>
            </a:r>
          </a:p>
          <a:p>
            <a:r>
              <a:rPr lang="en-US" dirty="0"/>
              <a:t>Not affected: CPUs not doing speculative execution</a:t>
            </a:r>
          </a:p>
          <a:p>
            <a:pPr lvl="1"/>
            <a:r>
              <a:rPr lang="en-US" dirty="0"/>
              <a:t>Many Qualcomm, some ARM, Raspberry Pi</a:t>
            </a:r>
          </a:p>
          <a:p>
            <a:r>
              <a:rPr lang="en-US" dirty="0"/>
              <a:t>Not hard to do.</a:t>
            </a:r>
          </a:p>
          <a:p>
            <a:r>
              <a:rPr lang="en-US" dirty="0"/>
              <a:t>CVE-2017-5754 : rogue data cache load</a:t>
            </a:r>
          </a:p>
        </p:txBody>
      </p:sp>
    </p:spTree>
    <p:extLst>
      <p:ext uri="{BB962C8B-B14F-4D97-AF65-F5344CB8AC3E}">
        <p14:creationId xmlns:p14="http://schemas.microsoft.com/office/powerpoint/2010/main" val="26165506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9851-8BEC-4BC1-A6F2-5866E2D0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Meltdown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E9E0-8905-4E8E-A883-1584599E6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Idea: </a:t>
            </a:r>
          </a:p>
          <a:p>
            <a:pPr lvl="1"/>
            <a:r>
              <a:rPr lang="en-US" dirty="0"/>
              <a:t>Speculatively execute instruction reading protected memory</a:t>
            </a:r>
          </a:p>
          <a:p>
            <a:pPr lvl="1"/>
            <a:r>
              <a:rPr lang="en-US" dirty="0"/>
              <a:t>Use speculative data to load cache line of unprotected memory</a:t>
            </a:r>
          </a:p>
          <a:p>
            <a:pPr lvl="1"/>
            <a:r>
              <a:rPr lang="en-US" dirty="0"/>
              <a:t>Read fails, cache line still touched </a:t>
            </a:r>
          </a:p>
          <a:p>
            <a:pPr lvl="1"/>
            <a:r>
              <a:rPr lang="en-US" dirty="0"/>
              <a:t>Look at cache timing to leak protected data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2C70533-B801-4A1E-AC34-A304A777E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4114" y="297657"/>
            <a:ext cx="1706296" cy="27860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8136C2-5EF3-479D-B169-BD1AB9A7F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8585" y="3819226"/>
            <a:ext cx="4468136" cy="249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006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9851-8BEC-4BC1-A6F2-5866E2D0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Meltdown fix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E9E0-8905-4E8E-A883-1584599E6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Requires kernel changes, isolating kernel </a:t>
            </a:r>
            <a:br>
              <a:rPr lang="en-US" dirty="0"/>
            </a:br>
            <a:r>
              <a:rPr lang="en-US" dirty="0"/>
              <a:t>memory from user, KPTI</a:t>
            </a:r>
          </a:p>
          <a:p>
            <a:r>
              <a:rPr lang="en-US" dirty="0"/>
              <a:t>Context switch requires changing </a:t>
            </a:r>
            <a:br>
              <a:rPr lang="en-US" dirty="0"/>
            </a:br>
            <a:r>
              <a:rPr lang="en-US" dirty="0"/>
              <a:t>page tables, incurs performance hit</a:t>
            </a:r>
          </a:p>
          <a:p>
            <a:r>
              <a:rPr lang="en-US" dirty="0"/>
              <a:t>Recent patches to Windows, </a:t>
            </a:r>
            <a:br>
              <a:rPr lang="en-US" dirty="0"/>
            </a:br>
            <a:r>
              <a:rPr lang="en-US" dirty="0"/>
              <a:t>Linux, iOS, others</a:t>
            </a:r>
          </a:p>
          <a:p>
            <a:r>
              <a:rPr lang="en-US" dirty="0"/>
              <a:t>Intel microcode patch to help </a:t>
            </a:r>
            <a:br>
              <a:rPr lang="en-US" dirty="0"/>
            </a:br>
            <a:r>
              <a:rPr lang="en-US" dirty="0"/>
              <a:t>mitigate</a:t>
            </a:r>
          </a:p>
          <a:p>
            <a:r>
              <a:rPr lang="en-US" dirty="0"/>
              <a:t>Speculation on performance</a:t>
            </a:r>
          </a:p>
          <a:p>
            <a:pPr lvl="1"/>
            <a:r>
              <a:rPr lang="en-US" dirty="0"/>
              <a:t>Mostly negligible, depends on workload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05DFF8-B827-41D5-8184-45F30AF25D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665" y="2536662"/>
            <a:ext cx="5416319" cy="37752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427702-6108-45C5-BB55-1686638E4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624" y="199752"/>
            <a:ext cx="2563880" cy="213836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A9F7467-4E88-45B2-9F52-03F85E55DD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4114" y="297657"/>
            <a:ext cx="1706296" cy="278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43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9851-8BEC-4BC1-A6F2-5866E2D0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E9E0-8905-4E8E-A883-1584599E6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Breaks the isolation between applications</a:t>
            </a:r>
          </a:p>
          <a:p>
            <a:pPr lvl="1"/>
            <a:r>
              <a:rPr lang="en-US" dirty="0"/>
              <a:t>Attacker can trick error-free programs into leaking their secrets</a:t>
            </a:r>
          </a:p>
          <a:p>
            <a:r>
              <a:rPr lang="en-US" dirty="0"/>
              <a:t>Affects: </a:t>
            </a:r>
          </a:p>
          <a:p>
            <a:pPr lvl="1"/>
            <a:r>
              <a:rPr lang="en-US" dirty="0"/>
              <a:t>Software: Windows, Linux, iOS, macOS, cloud services, Android, others</a:t>
            </a:r>
          </a:p>
          <a:p>
            <a:pPr lvl="1"/>
            <a:r>
              <a:rPr lang="en-US" dirty="0"/>
              <a:t>Hardware: Intel x86/64, AMD, most ARM, IBM Power, others</a:t>
            </a:r>
          </a:p>
          <a:p>
            <a:r>
              <a:rPr lang="en-US" dirty="0"/>
              <a:t>Not affected: CPUs not doing speculative execution</a:t>
            </a:r>
          </a:p>
          <a:p>
            <a:pPr lvl="1"/>
            <a:r>
              <a:rPr lang="en-US" dirty="0"/>
              <a:t>Many Qualcomm, some ARM, Raspberry Pi</a:t>
            </a:r>
          </a:p>
          <a:p>
            <a:r>
              <a:rPr lang="en-US" dirty="0"/>
              <a:t>Hard to exploit, but also much harder to fix than meltdown.</a:t>
            </a:r>
          </a:p>
          <a:p>
            <a:pPr lvl="1"/>
            <a:r>
              <a:rPr lang="en-US" dirty="0"/>
              <a:t>Requires careful code analysis and recompilation</a:t>
            </a:r>
          </a:p>
          <a:p>
            <a:r>
              <a:rPr lang="en-US" dirty="0"/>
              <a:t>CVE-2017-5753 : bounds check bypass</a:t>
            </a:r>
          </a:p>
          <a:p>
            <a:r>
              <a:rPr lang="en-US" dirty="0"/>
              <a:t>CVE-2017-5715 : branch target injection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133C8C9-083A-46FB-B6C9-E0EB8E58F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6400" y="200025"/>
            <a:ext cx="2819400" cy="223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344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9851-8BEC-4BC1-A6F2-5866E2D0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E9E0-8905-4E8E-A883-1584599E6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Spectre: name from “</a:t>
            </a:r>
            <a:r>
              <a:rPr lang="en-US" b="1" dirty="0">
                <a:solidFill>
                  <a:srgbClr val="FF0000"/>
                </a:solidFill>
              </a:rPr>
              <a:t>Spec</a:t>
            </a:r>
            <a:r>
              <a:rPr lang="en-US" dirty="0"/>
              <a:t>ulative </a:t>
            </a:r>
            <a:r>
              <a:rPr lang="en-US" b="1" dirty="0">
                <a:solidFill>
                  <a:srgbClr val="FF0000"/>
                </a:solidFill>
              </a:rPr>
              <a:t>Ex</a:t>
            </a:r>
            <a:r>
              <a:rPr lang="en-US" dirty="0"/>
              <a:t>ecution”, note branch</a:t>
            </a:r>
          </a:p>
          <a:p>
            <a:r>
              <a:rPr lang="en-US" dirty="0"/>
              <a:t>Tricks branch predictor to mispredict </a:t>
            </a:r>
            <a:br>
              <a:rPr lang="en-US" dirty="0"/>
            </a:br>
            <a:r>
              <a:rPr lang="en-US" dirty="0"/>
              <a:t>safety check</a:t>
            </a:r>
          </a:p>
          <a:p>
            <a:r>
              <a:rPr lang="en-US" dirty="0"/>
              <a:t>Use mispredicted value to speculatively</a:t>
            </a:r>
            <a:br>
              <a:rPr lang="en-US" dirty="0"/>
            </a:br>
            <a:r>
              <a:rPr lang="en-US" dirty="0"/>
              <a:t>read data, taint cache</a:t>
            </a:r>
          </a:p>
          <a:p>
            <a:r>
              <a:rPr lang="en-US" b="1" i="1" dirty="0">
                <a:solidFill>
                  <a:srgbClr val="FF0000"/>
                </a:solidFill>
              </a:rPr>
              <a:t>Leaks data</a:t>
            </a:r>
          </a:p>
          <a:p>
            <a:r>
              <a:rPr lang="en-US" dirty="0"/>
              <a:t>Ironically, security checks in code made this easier to do</a:t>
            </a:r>
          </a:p>
          <a:p>
            <a:r>
              <a:rPr lang="en-US" dirty="0"/>
              <a:t>Proof-of-concept JavaScript exploit allowed browser to read user process data</a:t>
            </a:r>
          </a:p>
          <a:p>
            <a:r>
              <a:rPr lang="en-US" dirty="0"/>
              <a:t>Google patched Chrome to address it, other vendors patched also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47A17F-0C8E-40AB-B5B3-2EB8154CA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425" y="2567991"/>
            <a:ext cx="4296375" cy="75258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786909C-B1E2-49B5-8876-E4DC271A4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6400" y="200025"/>
            <a:ext cx="2819400" cy="223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656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9C2A4D-CF33-418A-8F00-CD2241161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8911" y="3429000"/>
            <a:ext cx="4165159" cy="7295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3CFBBD-922D-4C1F-9120-AD6AE0865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1599" y="4190628"/>
            <a:ext cx="8068801" cy="26673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B09851-8BEC-4BC1-A6F2-5866E2D0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Spectre “fix”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E9E0-8905-4E8E-A883-1584599E6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 code changes to insert “barriers” between </a:t>
            </a:r>
            <a:br>
              <a:rPr lang="en-US" dirty="0"/>
            </a:br>
            <a:r>
              <a:rPr lang="en-US" dirty="0"/>
              <a:t>certain actions</a:t>
            </a:r>
          </a:p>
          <a:p>
            <a:r>
              <a:rPr lang="en-US" dirty="0"/>
              <a:t>Hardened browsers against JavaScript</a:t>
            </a:r>
          </a:p>
          <a:p>
            <a:r>
              <a:rPr lang="en-US" dirty="0"/>
              <a:t>LLVM patch, ARM speculation barrier header</a:t>
            </a:r>
          </a:p>
          <a:p>
            <a:r>
              <a:rPr lang="en-US" dirty="0"/>
              <a:t>MSVC has a fix, using /</a:t>
            </a:r>
            <a:r>
              <a:rPr lang="en-US" dirty="0" err="1"/>
              <a:t>Qspectre</a:t>
            </a:r>
            <a:r>
              <a:rPr lang="en-US" dirty="0"/>
              <a:t> switch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E1282FF-B2F0-45EF-A60B-D6331EAF57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96400" y="200025"/>
            <a:ext cx="2819400" cy="223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0316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9851-8BEC-4BC1-A6F2-5866E2D0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Vendor Fixes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E9E0-8905-4E8E-A883-1584599E6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Intel</a:t>
            </a:r>
          </a:p>
          <a:p>
            <a:pPr lvl="1"/>
            <a:r>
              <a:rPr lang="en-US" dirty="0"/>
              <a:t>Working on mitigations via microcode updates</a:t>
            </a:r>
          </a:p>
          <a:p>
            <a:r>
              <a:rPr lang="en-US" dirty="0"/>
              <a:t>Apple </a:t>
            </a:r>
          </a:p>
          <a:p>
            <a:pPr lvl="1"/>
            <a:r>
              <a:rPr lang="en-US" dirty="0"/>
              <a:t>iOS, macOS High </a:t>
            </a:r>
            <a:r>
              <a:rPr lang="en-US" dirty="0" err="1"/>
              <a:t>Sierre</a:t>
            </a:r>
            <a:r>
              <a:rPr lang="en-US" dirty="0"/>
              <a:t>, </a:t>
            </a:r>
            <a:r>
              <a:rPr lang="en-US" dirty="0" err="1"/>
              <a:t>tvOS</a:t>
            </a:r>
            <a:r>
              <a:rPr lang="en-US" dirty="0"/>
              <a:t>, Safari on Sierra and El Capitan</a:t>
            </a:r>
          </a:p>
          <a:p>
            <a:pPr lvl="1"/>
            <a:r>
              <a:rPr lang="en-US" dirty="0"/>
              <a:t>Addresses Meltdown, Spectre to some extent</a:t>
            </a:r>
          </a:p>
          <a:p>
            <a:r>
              <a:rPr lang="en-US" dirty="0"/>
              <a:t>Microsoft</a:t>
            </a:r>
          </a:p>
          <a:p>
            <a:pPr lvl="1"/>
            <a:r>
              <a:rPr lang="en-US" dirty="0"/>
              <a:t>Windows 10, 8, Server 2012, Windows 7, Windows Server 2008</a:t>
            </a:r>
          </a:p>
          <a:p>
            <a:pPr lvl="1"/>
            <a:r>
              <a:rPr lang="en-US" dirty="0"/>
              <a:t>X64 only?</a:t>
            </a:r>
          </a:p>
          <a:p>
            <a:pPr lvl="1"/>
            <a:r>
              <a:rPr lang="en-US" dirty="0"/>
              <a:t>Meltdown and Spectre variant 1 only, not variant 2</a:t>
            </a:r>
          </a:p>
          <a:p>
            <a:r>
              <a:rPr lang="en-US" dirty="0"/>
              <a:t>Google</a:t>
            </a:r>
          </a:p>
          <a:p>
            <a:pPr lvl="1"/>
            <a:r>
              <a:rPr lang="en-US" dirty="0"/>
              <a:t>Pushing “</a:t>
            </a:r>
            <a:r>
              <a:rPr lang="en-US" dirty="0" err="1"/>
              <a:t>retpoline</a:t>
            </a:r>
            <a:r>
              <a:rPr lang="en-US" dirty="0"/>
              <a:t>” binary modification to others to mitigate Spectre</a:t>
            </a:r>
          </a:p>
          <a:p>
            <a:r>
              <a:rPr lang="en-US" dirty="0"/>
              <a:t>Amazon</a:t>
            </a:r>
          </a:p>
          <a:p>
            <a:pPr lvl="1"/>
            <a:r>
              <a:rPr lang="en-US" dirty="0"/>
              <a:t>Rolled out new, slower virtual machine infrastructure.</a:t>
            </a:r>
          </a:p>
          <a:p>
            <a:r>
              <a:rPr lang="en-US" dirty="0"/>
              <a:t>Linux</a:t>
            </a:r>
          </a:p>
          <a:p>
            <a:pPr lvl="1"/>
            <a:r>
              <a:rPr lang="en-US" dirty="0"/>
              <a:t>Patches to 4.4 and 4.9 trees</a:t>
            </a:r>
          </a:p>
          <a:p>
            <a:pPr lvl="1"/>
            <a:r>
              <a:rPr lang="en-US" dirty="0"/>
              <a:t>Addresses Meltdown only</a:t>
            </a:r>
          </a:p>
          <a:p>
            <a:r>
              <a:rPr lang="en-US" dirty="0"/>
              <a:t>Many others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F639A1C-B4ED-471D-9005-C2C10F20A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5700" y="133350"/>
            <a:ext cx="1706296" cy="278606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2800C0F-8602-49FA-AFE0-CAEFCF24B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96400" y="200025"/>
            <a:ext cx="2819400" cy="223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4525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9851-8BEC-4BC1-A6F2-5866E2D0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Meltdown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E9E0-8905-4E8E-A883-1584599E6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2837C4-1858-402A-A434-DBB5C9F70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562" y="2646253"/>
            <a:ext cx="5181973" cy="27100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1CF5B6-1AB4-4EC5-BE02-F2DCAE633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343" y="4001294"/>
            <a:ext cx="3366033" cy="2781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047525-AE69-4909-9206-D8A7A5CB1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562" y="1143709"/>
            <a:ext cx="3467583" cy="1228896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9E693D1-83FD-4B56-B5A8-59233D311F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4114" y="297657"/>
            <a:ext cx="1706296" cy="27860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86CA48-443D-46E9-A726-2B64E21FE027}"/>
              </a:ext>
            </a:extLst>
          </p:cNvPr>
          <p:cNvSpPr txBox="1"/>
          <p:nvPr/>
        </p:nvSpPr>
        <p:spPr>
          <a:xfrm>
            <a:off x="5656562" y="5807631"/>
            <a:ext cx="5918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Code on GitHub: </a:t>
            </a:r>
            <a:r>
              <a:rPr lang="en-US" dirty="0">
                <a:hlinkClick r:id="rId7"/>
              </a:rPr>
              <a:t>https://github.com/ChrisLomont/Meltdown</a:t>
            </a:r>
            <a:r>
              <a:rPr lang="en-US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715404-1BD7-4A01-BF94-5BF64E32A991}"/>
              </a:ext>
            </a:extLst>
          </p:cNvPr>
          <p:cNvSpPr txBox="1"/>
          <p:nvPr/>
        </p:nvSpPr>
        <p:spPr>
          <a:xfrm>
            <a:off x="749840" y="1415971"/>
            <a:ext cx="436395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Steps:</a:t>
            </a:r>
          </a:p>
          <a:p>
            <a:r>
              <a:rPr lang="en-US" dirty="0"/>
              <a:t>Compute cached/</a:t>
            </a:r>
            <a:r>
              <a:rPr lang="en-US" dirty="0" err="1"/>
              <a:t>uncached</a:t>
            </a:r>
            <a:r>
              <a:rPr lang="en-US" dirty="0"/>
              <a:t> timing threshold</a:t>
            </a:r>
          </a:p>
          <a:p>
            <a:r>
              <a:rPr lang="en-US" dirty="0"/>
              <a:t>Prepare user memory</a:t>
            </a:r>
          </a:p>
          <a:p>
            <a:r>
              <a:rPr lang="en-US" dirty="0"/>
              <a:t>For each byte to test </a:t>
            </a:r>
          </a:p>
          <a:p>
            <a:pPr lvl="1"/>
            <a:r>
              <a:rPr lang="en-US" dirty="0"/>
              <a:t>do ~1000 times:</a:t>
            </a:r>
          </a:p>
          <a:p>
            <a:pPr lvl="2"/>
            <a:r>
              <a:rPr lang="en-US" dirty="0"/>
              <a:t>Flush cache</a:t>
            </a:r>
          </a:p>
          <a:p>
            <a:pPr lvl="2"/>
            <a:r>
              <a:rPr lang="en-US" dirty="0"/>
              <a:t>Speculate</a:t>
            </a:r>
          </a:p>
          <a:p>
            <a:pPr lvl="2"/>
            <a:r>
              <a:rPr lang="en-US" dirty="0"/>
              <a:t>Tally cache timing</a:t>
            </a:r>
          </a:p>
          <a:p>
            <a:pPr lvl="1"/>
            <a:r>
              <a:rPr lang="en-US" dirty="0"/>
              <a:t>Pick most likely value for this byte</a:t>
            </a:r>
          </a:p>
        </p:txBody>
      </p:sp>
    </p:spTree>
    <p:extLst>
      <p:ext uri="{BB962C8B-B14F-4D97-AF65-F5344CB8AC3E}">
        <p14:creationId xmlns:p14="http://schemas.microsoft.com/office/powerpoint/2010/main" val="48359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4004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3D176B-BA10-4E92-BF3F-A135E8CBD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650" y="1457847"/>
            <a:ext cx="3428305" cy="25712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85C0C1-A513-4D32-BE2C-EF9B0FA2DF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57847"/>
            <a:ext cx="7223655" cy="529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141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9851-8BEC-4BC1-A6F2-5866E2D00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4561"/>
            <a:ext cx="10515600" cy="1968984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902987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1980s Intel CPUs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C9531E1-21D9-446B-9ADD-293EC40E9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1377590"/>
              </p:ext>
            </p:extLst>
          </p:nvPr>
        </p:nvGraphicFramePr>
        <p:xfrm>
          <a:off x="838199" y="1512697"/>
          <a:ext cx="10515602" cy="13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5776">
                  <a:extLst>
                    <a:ext uri="{9D8B030D-6E8A-4147-A177-3AD203B41FA5}">
                      <a16:colId xmlns:a16="http://schemas.microsoft.com/office/drawing/2014/main" val="2280393188"/>
                    </a:ext>
                  </a:extLst>
                </a:gridCol>
                <a:gridCol w="1014984">
                  <a:extLst>
                    <a:ext uri="{9D8B030D-6E8A-4147-A177-3AD203B41FA5}">
                      <a16:colId xmlns:a16="http://schemas.microsoft.com/office/drawing/2014/main" val="3280360781"/>
                    </a:ext>
                  </a:extLst>
                </a:gridCol>
                <a:gridCol w="1014984">
                  <a:extLst>
                    <a:ext uri="{9D8B030D-6E8A-4147-A177-3AD203B41FA5}">
                      <a16:colId xmlns:a16="http://schemas.microsoft.com/office/drawing/2014/main" val="396925809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4185627345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100858363"/>
                    </a:ext>
                  </a:extLst>
                </a:gridCol>
                <a:gridCol w="1700784">
                  <a:extLst>
                    <a:ext uri="{9D8B030D-6E8A-4147-A177-3AD203B41FA5}">
                      <a16:colId xmlns:a16="http://schemas.microsoft.com/office/drawing/2014/main" val="3330076568"/>
                    </a:ext>
                  </a:extLst>
                </a:gridCol>
                <a:gridCol w="3663698">
                  <a:extLst>
                    <a:ext uri="{9D8B030D-6E8A-4147-A177-3AD203B41FA5}">
                      <a16:colId xmlns:a16="http://schemas.microsoft.com/office/drawing/2014/main" val="42128742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D/A bits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trans/Feature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101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80186/188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16/20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55000/1500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Added clock, timer, interrupts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56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80286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16/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6-8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134K/1500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MMU</a:t>
                      </a:r>
                      <a:r>
                        <a:rPr lang="en-US" dirty="0"/>
                        <a:t>,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Global</a:t>
                      </a:r>
                      <a:r>
                        <a:rPr lang="en-US" dirty="0"/>
                        <a:t> and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Local</a:t>
                      </a:r>
                      <a:r>
                        <a:rPr lang="en-US" dirty="0"/>
                        <a:t> Descriptor Tables, protected mode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09020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2AC6676-6355-49F0-8E9D-C56A2EFDE41A}"/>
              </a:ext>
            </a:extLst>
          </p:cNvPr>
          <p:cNvSpPr txBox="1"/>
          <p:nvPr/>
        </p:nvSpPr>
        <p:spPr>
          <a:xfrm>
            <a:off x="838199" y="2917805"/>
            <a:ext cx="105156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Memory management unit (MMU)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Allows paging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Virtual memory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Each process has it’s own memory space</a:t>
            </a:r>
          </a:p>
        </p:txBody>
      </p:sp>
    </p:spTree>
    <p:extLst>
      <p:ext uri="{BB962C8B-B14F-4D97-AF65-F5344CB8AC3E}">
        <p14:creationId xmlns:p14="http://schemas.microsoft.com/office/powerpoint/2010/main" val="923682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866CE4-7369-4035-A121-120631FFF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286/386 allowed multiple processes</a:t>
            </a:r>
          </a:p>
          <a:p>
            <a:r>
              <a:rPr lang="en-US" dirty="0"/>
              <a:t>Each needed own address space</a:t>
            </a:r>
          </a:p>
          <a:p>
            <a:r>
              <a:rPr lang="en-US" dirty="0"/>
              <a:t>Memory Management Unit (MMU)</a:t>
            </a:r>
          </a:p>
          <a:p>
            <a:pPr lvl="1"/>
            <a:r>
              <a:rPr lang="en-US" dirty="0"/>
              <a:t>Divide physical memory into pages, assign to logical </a:t>
            </a:r>
            <a:br>
              <a:rPr lang="en-US" dirty="0"/>
            </a:br>
            <a:r>
              <a:rPr lang="en-US" dirty="0"/>
              <a:t>addresses per process</a:t>
            </a:r>
          </a:p>
          <a:p>
            <a:pPr lvl="1"/>
            <a:r>
              <a:rPr lang="en-US" dirty="0"/>
              <a:t>Allows swapping pages to disk if needed</a:t>
            </a:r>
          </a:p>
          <a:p>
            <a:endParaRPr lang="en-US" dirty="0"/>
          </a:p>
          <a:p>
            <a:r>
              <a:rPr lang="en-US" dirty="0"/>
              <a:t>Page Table</a:t>
            </a:r>
          </a:p>
          <a:p>
            <a:pPr lvl="1"/>
            <a:r>
              <a:rPr lang="en-US" dirty="0"/>
              <a:t>Contains mapping, changed for each process</a:t>
            </a:r>
          </a:p>
          <a:p>
            <a:pPr lvl="1"/>
            <a:r>
              <a:rPr lang="en-US" dirty="0"/>
              <a:t>Page Table Entry (PTE): dirty bit, R/W, read only, security bits, etc.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80E282-9928-4932-9DA6-9A04B6C65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350" y="1114425"/>
            <a:ext cx="3574992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71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022105-38A9-4B82-AA89-E48A8EA1E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172" y="1286290"/>
            <a:ext cx="9716856" cy="271500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866CE4-7369-4035-A121-120631FFF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Page 4K (or 2MB or newer 1GB)</a:t>
            </a:r>
          </a:p>
          <a:p>
            <a:r>
              <a:rPr lang="en-US" dirty="0"/>
              <a:t>4 levels of tables: </a:t>
            </a:r>
          </a:p>
          <a:p>
            <a:pPr lvl="1"/>
            <a:r>
              <a:rPr lang="en-US" dirty="0"/>
              <a:t>CR3 register points to root page table PML4</a:t>
            </a:r>
          </a:p>
          <a:p>
            <a:pPr lvl="1"/>
            <a:r>
              <a:rPr lang="en-US" dirty="0"/>
              <a:t>16 bits of 64 unused (48 bits gives 262 TB)</a:t>
            </a:r>
          </a:p>
          <a:p>
            <a:pPr lvl="1"/>
            <a:r>
              <a:rPr lang="en-US" dirty="0"/>
              <a:t>Each page holds 512 Page Table Entries (2^9)</a:t>
            </a:r>
          </a:p>
          <a:p>
            <a:pPr lvl="1"/>
            <a:r>
              <a:rPr lang="en-US" dirty="0"/>
              <a:t>Address resolved by walking page tables</a:t>
            </a:r>
          </a:p>
          <a:p>
            <a:pPr lvl="1"/>
            <a:r>
              <a:rPr lang="en-US" dirty="0"/>
              <a:t>Transition Lookahead Buffer (TLB) is cache to speed up address resolution</a:t>
            </a:r>
          </a:p>
          <a:p>
            <a:r>
              <a:rPr lang="en-US" dirty="0"/>
              <a:t>Meltdown fix causes performance hit because of need to rewrite these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(x64)</a:t>
            </a:r>
          </a:p>
        </p:txBody>
      </p:sp>
    </p:spTree>
    <p:extLst>
      <p:ext uri="{BB962C8B-B14F-4D97-AF65-F5344CB8AC3E}">
        <p14:creationId xmlns:p14="http://schemas.microsoft.com/office/powerpoint/2010/main" val="2001800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1980s Intel CPUs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C9531E1-21D9-446B-9ADD-293EC40E9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9098489"/>
              </p:ext>
            </p:extLst>
          </p:nvPr>
        </p:nvGraphicFramePr>
        <p:xfrm>
          <a:off x="838199" y="1512697"/>
          <a:ext cx="10515602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5776">
                  <a:extLst>
                    <a:ext uri="{9D8B030D-6E8A-4147-A177-3AD203B41FA5}">
                      <a16:colId xmlns:a16="http://schemas.microsoft.com/office/drawing/2014/main" val="2280393188"/>
                    </a:ext>
                  </a:extLst>
                </a:gridCol>
                <a:gridCol w="1014984">
                  <a:extLst>
                    <a:ext uri="{9D8B030D-6E8A-4147-A177-3AD203B41FA5}">
                      <a16:colId xmlns:a16="http://schemas.microsoft.com/office/drawing/2014/main" val="3280360781"/>
                    </a:ext>
                  </a:extLst>
                </a:gridCol>
                <a:gridCol w="1014984">
                  <a:extLst>
                    <a:ext uri="{9D8B030D-6E8A-4147-A177-3AD203B41FA5}">
                      <a16:colId xmlns:a16="http://schemas.microsoft.com/office/drawing/2014/main" val="396925809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4185627345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100858363"/>
                    </a:ext>
                  </a:extLst>
                </a:gridCol>
                <a:gridCol w="1700784">
                  <a:extLst>
                    <a:ext uri="{9D8B030D-6E8A-4147-A177-3AD203B41FA5}">
                      <a16:colId xmlns:a16="http://schemas.microsoft.com/office/drawing/2014/main" val="3330076568"/>
                    </a:ext>
                  </a:extLst>
                </a:gridCol>
                <a:gridCol w="3663698">
                  <a:extLst>
                    <a:ext uri="{9D8B030D-6E8A-4147-A177-3AD203B41FA5}">
                      <a16:colId xmlns:a16="http://schemas.microsoft.com/office/drawing/2014/main" val="42128742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D/A bits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trans/Feature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101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80386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32/32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12-88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275K/1000nm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Virtual modes for multitasking,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external cache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330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i486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32/32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50-100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1.2M/600nm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L1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cache</a:t>
                      </a:r>
                      <a:r>
                        <a:rPr lang="en-US" dirty="0"/>
                        <a:t>,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pipelining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09020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2AC6676-6355-49F0-8E9D-C56A2EFDE41A}"/>
              </a:ext>
            </a:extLst>
          </p:cNvPr>
          <p:cNvSpPr txBox="1"/>
          <p:nvPr/>
        </p:nvSpPr>
        <p:spPr>
          <a:xfrm>
            <a:off x="838198" y="3033172"/>
            <a:ext cx="1051560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386: Real mode, protected mode, virtual mode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Real mode was a 4GB </a:t>
            </a:r>
            <a:r>
              <a:rPr lang="en-US" sz="2400" b="1" i="1" dirty="0"/>
              <a:t>flat </a:t>
            </a:r>
            <a:r>
              <a:rPr lang="en-US" sz="2400" dirty="0"/>
              <a:t>memory model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Virtual mode allowed running one or more 8086 mode </a:t>
            </a:r>
            <a:br>
              <a:rPr lang="en-US" sz="2400" dirty="0"/>
            </a:br>
            <a:r>
              <a:rPr lang="en-US" sz="2400" dirty="0"/>
              <a:t>programs in a </a:t>
            </a:r>
            <a:r>
              <a:rPr lang="en-US" sz="2400" b="1" i="1" dirty="0"/>
              <a:t>protected</a:t>
            </a:r>
            <a:r>
              <a:rPr lang="en-US" sz="2400" dirty="0"/>
              <a:t> environment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Added technical details to make it work well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i486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Large transistor jump due to on chip cache and FPU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Naming change: Court ruling made number trademarks unenforceable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/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06004B-13D6-4495-9911-E2E9390FDA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821" y="89678"/>
            <a:ext cx="1424980" cy="1325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C095B3-838D-4EFC-9509-E0C63F66FC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161" y="3522427"/>
            <a:ext cx="2669936" cy="199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01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866CE4-7369-4035-A121-120631FFF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286 added protected mode, not very usable</a:t>
            </a:r>
          </a:p>
          <a:p>
            <a:r>
              <a:rPr lang="en-US" dirty="0"/>
              <a:t>386 added technical details to make it work</a:t>
            </a:r>
          </a:p>
          <a:p>
            <a:r>
              <a:rPr lang="en-US" dirty="0"/>
              <a:t>Originally three “rings” of protection: 0 to 3</a:t>
            </a:r>
          </a:p>
          <a:p>
            <a:pPr lvl="1"/>
            <a:r>
              <a:rPr lang="en-US" dirty="0"/>
              <a:t>Windows, Linux, more: Kernel is Ring 0, User is Ring 3</a:t>
            </a:r>
          </a:p>
          <a:p>
            <a:pPr lvl="2"/>
            <a:r>
              <a:rPr lang="en-US" dirty="0"/>
              <a:t>Others not used (Paging only knows ring 012 vs 3 for security)</a:t>
            </a:r>
          </a:p>
          <a:p>
            <a:pPr lvl="1"/>
            <a:r>
              <a:rPr lang="en-US" dirty="0"/>
              <a:t>More: </a:t>
            </a:r>
          </a:p>
          <a:p>
            <a:pPr lvl="2"/>
            <a:r>
              <a:rPr lang="en-US" dirty="0"/>
              <a:t>1985: SMM (called “Ring -2” now), suspends normal CPU, runs special CPU</a:t>
            </a:r>
          </a:p>
          <a:p>
            <a:pPr lvl="2"/>
            <a:r>
              <a:rPr lang="en-US" dirty="0"/>
              <a:t>2005: Intel VT-x (AMD-V) added virtualization hypervisor, “Ring -1”</a:t>
            </a:r>
          </a:p>
          <a:p>
            <a:pPr lvl="2"/>
            <a:r>
              <a:rPr lang="en-US" dirty="0"/>
              <a:t>2008: Intel Management Engine (ME) (AMD PSP) added “Ring -3”</a:t>
            </a:r>
          </a:p>
          <a:p>
            <a:pPr lvl="3"/>
            <a:r>
              <a:rPr lang="en-US" dirty="0"/>
              <a:t>Significant exploit found in 2017</a:t>
            </a:r>
          </a:p>
          <a:p>
            <a:pPr lvl="2"/>
            <a:r>
              <a:rPr lang="en-US" dirty="0"/>
              <a:t>More?</a:t>
            </a:r>
          </a:p>
          <a:p>
            <a:r>
              <a:rPr lang="en-US" dirty="0"/>
              <a:t>Invalid access (page fault) traps to kernel</a:t>
            </a:r>
          </a:p>
          <a:p>
            <a:pPr lvl="1"/>
            <a:r>
              <a:rPr lang="en-US" dirty="0"/>
              <a:t>Used for protection</a:t>
            </a:r>
          </a:p>
          <a:p>
            <a:pPr lvl="1"/>
            <a:r>
              <a:rPr lang="en-US" dirty="0"/>
              <a:t>Used to load swapped out memory</a:t>
            </a:r>
          </a:p>
          <a:p>
            <a:pPr lvl="1"/>
            <a:r>
              <a:rPr lang="en-US" dirty="0"/>
              <a:t>Used to grow stack, etc.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DA7E2-6534-4A52-8879-CFAF7DD5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separation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ED035E4-F855-4DCE-8412-A3E922B18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448" y="1937241"/>
            <a:ext cx="2758352" cy="198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0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5729</TotalTime>
  <Words>3012</Words>
  <Application>Microsoft Office PowerPoint</Application>
  <PresentationFormat>Widescreen</PresentationFormat>
  <Paragraphs>773</Paragraphs>
  <Slides>40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AR BONNIE</vt:lpstr>
      <vt:lpstr>Arial</vt:lpstr>
      <vt:lpstr>Browallia New</vt:lpstr>
      <vt:lpstr>Calibri</vt:lpstr>
      <vt:lpstr>Calibri Light</vt:lpstr>
      <vt:lpstr>Candara</vt:lpstr>
      <vt:lpstr>Estrangelo Edessa</vt:lpstr>
      <vt:lpstr>Office Theme</vt:lpstr>
      <vt:lpstr>PowerPoint Presentation</vt:lpstr>
      <vt:lpstr>PowerPoint Presentation</vt:lpstr>
      <vt:lpstr>Early Intel CPUs</vt:lpstr>
      <vt:lpstr>4004</vt:lpstr>
      <vt:lpstr>1980s Intel CPUs</vt:lpstr>
      <vt:lpstr>Virtual Memory</vt:lpstr>
      <vt:lpstr>Virtual Memory (x64)</vt:lpstr>
      <vt:lpstr>More 1980s Intel CPUs</vt:lpstr>
      <vt:lpstr>Process separation</vt:lpstr>
      <vt:lpstr>Process separation II</vt:lpstr>
      <vt:lpstr>RAM vs CPU performance</vt:lpstr>
      <vt:lpstr>Cache</vt:lpstr>
      <vt:lpstr>Cache details</vt:lpstr>
      <vt:lpstr>SDRAM details</vt:lpstr>
      <vt:lpstr>RAM and Architecture</vt:lpstr>
      <vt:lpstr>FPU aside</vt:lpstr>
      <vt:lpstr>Floating point performance – cycle counts</vt:lpstr>
      <vt:lpstr>Other numerical additions</vt:lpstr>
      <vt:lpstr>Pipelining</vt:lpstr>
      <vt:lpstr>486 Pipelining details</vt:lpstr>
      <vt:lpstr>Modern pipelines</vt:lpstr>
      <vt:lpstr>Branch prediction</vt:lpstr>
      <vt:lpstr>1990s Intel CPUs</vt:lpstr>
      <vt:lpstr>2000s Intel CPUs</vt:lpstr>
      <vt:lpstr>PowerPoint Presentation</vt:lpstr>
      <vt:lpstr>Intel Core i7</vt:lpstr>
      <vt:lpstr>Oct 2017: Intel 8th gen 8700K</vt:lpstr>
      <vt:lpstr>8700K</vt:lpstr>
      <vt:lpstr>PowerPoint Presentation</vt:lpstr>
      <vt:lpstr>End of Moore’s law?</vt:lpstr>
      <vt:lpstr>Meltdown and Spectre</vt:lpstr>
      <vt:lpstr>Meltdown</vt:lpstr>
      <vt:lpstr>Meltdown details</vt:lpstr>
      <vt:lpstr>Meltdown fix</vt:lpstr>
      <vt:lpstr>Spectre</vt:lpstr>
      <vt:lpstr>Spectre details</vt:lpstr>
      <vt:lpstr>Spectre “fix”</vt:lpstr>
      <vt:lpstr>Vendor Fixes</vt:lpstr>
      <vt:lpstr>Meltdown demo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james sager;sage-fox.com</dc:creator>
  <cp:lastModifiedBy>Chris Lomont</cp:lastModifiedBy>
  <cp:revision>2471</cp:revision>
  <dcterms:created xsi:type="dcterms:W3CDTF">2015-12-31T02:20:12Z</dcterms:created>
  <dcterms:modified xsi:type="dcterms:W3CDTF">2018-01-17T21:27:53Z</dcterms:modified>
</cp:coreProperties>
</file>