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9"/>
  </p:notesMasterIdLst>
  <p:handoutMasterIdLst>
    <p:handoutMasterId r:id="rId60"/>
  </p:handoutMasterIdLst>
  <p:sldIdLst>
    <p:sldId id="394" r:id="rId3"/>
    <p:sldId id="578" r:id="rId4"/>
    <p:sldId id="642" r:id="rId5"/>
    <p:sldId id="640" r:id="rId6"/>
    <p:sldId id="641" r:id="rId7"/>
    <p:sldId id="644" r:id="rId8"/>
    <p:sldId id="592" r:id="rId9"/>
    <p:sldId id="603" r:id="rId10"/>
    <p:sldId id="649" r:id="rId11"/>
    <p:sldId id="586" r:id="rId12"/>
    <p:sldId id="582" r:id="rId13"/>
    <p:sldId id="645" r:id="rId14"/>
    <p:sldId id="594" r:id="rId15"/>
    <p:sldId id="602" r:id="rId16"/>
    <p:sldId id="579" r:id="rId17"/>
    <p:sldId id="633" r:id="rId18"/>
    <p:sldId id="631" r:id="rId19"/>
    <p:sldId id="632" r:id="rId20"/>
    <p:sldId id="605" r:id="rId21"/>
    <p:sldId id="607" r:id="rId22"/>
    <p:sldId id="617" r:id="rId23"/>
    <p:sldId id="623" r:id="rId24"/>
    <p:sldId id="608" r:id="rId25"/>
    <p:sldId id="624" r:id="rId26"/>
    <p:sldId id="609" r:id="rId27"/>
    <p:sldId id="612" r:id="rId28"/>
    <p:sldId id="610" r:id="rId29"/>
    <p:sldId id="625" r:id="rId30"/>
    <p:sldId id="618" r:id="rId31"/>
    <p:sldId id="630" r:id="rId32"/>
    <p:sldId id="621" r:id="rId33"/>
    <p:sldId id="619" r:id="rId34"/>
    <p:sldId id="620" r:id="rId35"/>
    <p:sldId id="622" r:id="rId36"/>
    <p:sldId id="652" r:id="rId37"/>
    <p:sldId id="651" r:id="rId38"/>
    <p:sldId id="627" r:id="rId39"/>
    <p:sldId id="636" r:id="rId40"/>
    <p:sldId id="634" r:id="rId41"/>
    <p:sldId id="635" r:id="rId42"/>
    <p:sldId id="585" r:id="rId43"/>
    <p:sldId id="604" r:id="rId44"/>
    <p:sldId id="646" r:id="rId45"/>
    <p:sldId id="587" r:id="rId46"/>
    <p:sldId id="655" r:id="rId47"/>
    <p:sldId id="638" r:id="rId48"/>
    <p:sldId id="639" r:id="rId49"/>
    <p:sldId id="657" r:id="rId50"/>
    <p:sldId id="590" r:id="rId51"/>
    <p:sldId id="654" r:id="rId52"/>
    <p:sldId id="656" r:id="rId53"/>
    <p:sldId id="650" r:id="rId54"/>
    <p:sldId id="591" r:id="rId55"/>
    <p:sldId id="647" r:id="rId56"/>
    <p:sldId id="653" r:id="rId57"/>
    <p:sldId id="626" r:id="rId5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5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C0E"/>
    <a:srgbClr val="FF6600"/>
    <a:srgbClr val="00CC66"/>
    <a:srgbClr val="008000"/>
    <a:srgbClr val="00CC00"/>
    <a:srgbClr val="009900"/>
    <a:srgbClr val="F37D3B"/>
    <a:srgbClr val="603A14"/>
    <a:srgbClr val="BAB398"/>
    <a:srgbClr val="ADA48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372" autoAdjust="0"/>
  </p:normalViewPr>
  <p:slideViewPr>
    <p:cSldViewPr>
      <p:cViewPr varScale="1">
        <p:scale>
          <a:sx n="95" d="100"/>
          <a:sy n="95" d="100"/>
        </p:scale>
        <p:origin x="1134" y="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-147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144"/>
    </p:cViewPr>
  </p:sorterViewPr>
  <p:notesViewPr>
    <p:cSldViewPr showGuides="1">
      <p:cViewPr varScale="1">
        <p:scale>
          <a:sx n="64" d="100"/>
          <a:sy n="64" d="100"/>
        </p:scale>
        <p:origin x="2592" y="6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F#</a:t>
            </a:r>
            <a:r>
              <a:rPr lang="en-US" baseline="0"/>
              <a:t> vs C# Performance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Sheet1!$I$5</c:f>
              <c:strCache>
                <c:ptCount val="1"/>
                <c:pt idx="0">
                  <c:v>F# Time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Sheet1!$H$6:$H$15</c:f>
              <c:strCache>
                <c:ptCount val="9"/>
                <c:pt idx="0">
                  <c:v>fasta</c:v>
                </c:pt>
                <c:pt idx="1">
                  <c:v>k-nucleotide</c:v>
                </c:pt>
                <c:pt idx="2">
                  <c:v>pidigits</c:v>
                </c:pt>
                <c:pt idx="3">
                  <c:v>regex-redux</c:v>
                </c:pt>
                <c:pt idx="4">
                  <c:v>binary-trees</c:v>
                </c:pt>
                <c:pt idx="5">
                  <c:v>spectral-norm</c:v>
                </c:pt>
                <c:pt idx="6">
                  <c:v>n-body</c:v>
                </c:pt>
                <c:pt idx="7">
                  <c:v>mandelbrot</c:v>
                </c:pt>
                <c:pt idx="8">
                  <c:v>fannkuch-redux</c:v>
                </c:pt>
              </c:strCache>
            </c:strRef>
          </c:cat>
          <c:val>
            <c:numRef>
              <c:f>Sheet1!$I$6:$I$15</c:f>
              <c:numCache>
                <c:formatCode>General</c:formatCode>
                <c:ptCount val="10"/>
                <c:pt idx="0">
                  <c:v>1.67</c:v>
                </c:pt>
                <c:pt idx="1">
                  <c:v>10.43</c:v>
                </c:pt>
                <c:pt idx="2" formatCode="0.00">
                  <c:v>3.05</c:v>
                </c:pt>
                <c:pt idx="3" formatCode="0.00">
                  <c:v>31.02</c:v>
                </c:pt>
                <c:pt idx="4" formatCode="0.00">
                  <c:v>8.5399999999999991</c:v>
                </c:pt>
                <c:pt idx="5" formatCode="0.00">
                  <c:v>4.22</c:v>
                </c:pt>
                <c:pt idx="6" formatCode="0.00">
                  <c:v>22.86</c:v>
                </c:pt>
                <c:pt idx="7" formatCode="0.00">
                  <c:v>6.66</c:v>
                </c:pt>
                <c:pt idx="8" formatCode="0.00">
                  <c:v>16.649999999999999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C-4B6C-B380-7D90672C6774}"/>
            </c:ext>
          </c:extLst>
        </c:ser>
        <c:ser>
          <c:idx val="1"/>
          <c:order val="1"/>
          <c:tx>
            <c:strRef>
              <c:f>Sheet1!$J$5</c:f>
              <c:strCache>
                <c:ptCount val="1"/>
                <c:pt idx="0">
                  <c:v>C# Time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Sheet1!$H$6:$H$15</c:f>
              <c:strCache>
                <c:ptCount val="9"/>
                <c:pt idx="0">
                  <c:v>fasta</c:v>
                </c:pt>
                <c:pt idx="1">
                  <c:v>k-nucleotide</c:v>
                </c:pt>
                <c:pt idx="2">
                  <c:v>pidigits</c:v>
                </c:pt>
                <c:pt idx="3">
                  <c:v>regex-redux</c:v>
                </c:pt>
                <c:pt idx="4">
                  <c:v>binary-trees</c:v>
                </c:pt>
                <c:pt idx="5">
                  <c:v>spectral-norm</c:v>
                </c:pt>
                <c:pt idx="6">
                  <c:v>n-body</c:v>
                </c:pt>
                <c:pt idx="7">
                  <c:v>mandelbrot</c:v>
                </c:pt>
                <c:pt idx="8">
                  <c:v>fannkuch-redux</c:v>
                </c:pt>
              </c:strCache>
            </c:strRef>
          </c:cat>
          <c:val>
            <c:numRef>
              <c:f>Sheet1!$J$6:$J$15</c:f>
              <c:numCache>
                <c:formatCode>0.00</c:formatCode>
                <c:ptCount val="10"/>
                <c:pt idx="0">
                  <c:v>2.09</c:v>
                </c:pt>
                <c:pt idx="1">
                  <c:v>11.47</c:v>
                </c:pt>
                <c:pt idx="2">
                  <c:v>3.03</c:v>
                </c:pt>
                <c:pt idx="3">
                  <c:v>30.74</c:v>
                </c:pt>
                <c:pt idx="4">
                  <c:v>8.26</c:v>
                </c:pt>
                <c:pt idx="5">
                  <c:v>4.07</c:v>
                </c:pt>
                <c:pt idx="6">
                  <c:v>21.37</c:v>
                </c:pt>
                <c:pt idx="7">
                  <c:v>5.83</c:v>
                </c:pt>
                <c:pt idx="8">
                  <c:v>14.44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FC-4B6C-B380-7D90672C6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3547456"/>
        <c:axId val="473550080"/>
      </c:barChart>
      <c:catAx>
        <c:axId val="47354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550080"/>
        <c:crosses val="autoZero"/>
        <c:auto val="1"/>
        <c:lblAlgn val="ctr"/>
        <c:lblOffset val="100"/>
        <c:noMultiLvlLbl val="0"/>
      </c:catAx>
      <c:valAx>
        <c:axId val="47355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54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F# vs C# Memory Usage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Sheet1!$M$5</c:f>
              <c:strCache>
                <c:ptCount val="1"/>
                <c:pt idx="0">
                  <c:v>F# Memory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Sheet1!$L$6:$L$14</c:f>
              <c:strCache>
                <c:ptCount val="9"/>
                <c:pt idx="0">
                  <c:v>fasta</c:v>
                </c:pt>
                <c:pt idx="1">
                  <c:v>k-nucleotide</c:v>
                </c:pt>
                <c:pt idx="2">
                  <c:v>pidigits</c:v>
                </c:pt>
                <c:pt idx="3">
                  <c:v>regex-redux</c:v>
                </c:pt>
                <c:pt idx="4">
                  <c:v>binary-trees</c:v>
                </c:pt>
                <c:pt idx="5">
                  <c:v>spectral-norm</c:v>
                </c:pt>
                <c:pt idx="6">
                  <c:v>n-body</c:v>
                </c:pt>
                <c:pt idx="7">
                  <c:v>mandelbrot</c:v>
                </c:pt>
                <c:pt idx="8">
                  <c:v>fannkuch-redux</c:v>
                </c:pt>
              </c:strCache>
            </c:strRef>
          </c:cat>
          <c:val>
            <c:numRef>
              <c:f>Sheet1!$M$6:$M$14</c:f>
              <c:numCache>
                <c:formatCode>0.00</c:formatCode>
                <c:ptCount val="9"/>
                <c:pt idx="0">
                  <c:v>123472</c:v>
                </c:pt>
                <c:pt idx="1">
                  <c:v>195348</c:v>
                </c:pt>
                <c:pt idx="2">
                  <c:v>38168</c:v>
                </c:pt>
                <c:pt idx="3">
                  <c:v>1446740</c:v>
                </c:pt>
                <c:pt idx="4">
                  <c:v>1049740</c:v>
                </c:pt>
                <c:pt idx="5">
                  <c:v>36760</c:v>
                </c:pt>
                <c:pt idx="6">
                  <c:v>38500</c:v>
                </c:pt>
                <c:pt idx="7">
                  <c:v>67124</c:v>
                </c:pt>
                <c:pt idx="8">
                  <c:v>36904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07-40AE-903E-B6A615EA15D8}"/>
            </c:ext>
          </c:extLst>
        </c:ser>
        <c:ser>
          <c:idx val="1"/>
          <c:order val="1"/>
          <c:tx>
            <c:strRef>
              <c:f>Sheet1!$N$5</c:f>
              <c:strCache>
                <c:ptCount val="1"/>
                <c:pt idx="0">
                  <c:v>C# Memory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Sheet1!$L$6:$L$14</c:f>
              <c:strCache>
                <c:ptCount val="9"/>
                <c:pt idx="0">
                  <c:v>fasta</c:v>
                </c:pt>
                <c:pt idx="1">
                  <c:v>k-nucleotide</c:v>
                </c:pt>
                <c:pt idx="2">
                  <c:v>pidigits</c:v>
                </c:pt>
                <c:pt idx="3">
                  <c:v>regex-redux</c:v>
                </c:pt>
                <c:pt idx="4">
                  <c:v>binary-trees</c:v>
                </c:pt>
                <c:pt idx="5">
                  <c:v>spectral-norm</c:v>
                </c:pt>
                <c:pt idx="6">
                  <c:v>n-body</c:v>
                </c:pt>
                <c:pt idx="7">
                  <c:v>mandelbrot</c:v>
                </c:pt>
                <c:pt idx="8">
                  <c:v>fannkuch-redux</c:v>
                </c:pt>
              </c:strCache>
            </c:strRef>
          </c:cat>
          <c:val>
            <c:numRef>
              <c:f>Sheet1!$N$6:$N$14</c:f>
              <c:numCache>
                <c:formatCode>0.00</c:formatCode>
                <c:ptCount val="9"/>
                <c:pt idx="0">
                  <c:v>65216</c:v>
                </c:pt>
                <c:pt idx="1">
                  <c:v>189036</c:v>
                </c:pt>
                <c:pt idx="2">
                  <c:v>35360</c:v>
                </c:pt>
                <c:pt idx="3">
                  <c:v>1483936</c:v>
                </c:pt>
                <c:pt idx="4">
                  <c:v>877360</c:v>
                </c:pt>
                <c:pt idx="5">
                  <c:v>32608</c:v>
                </c:pt>
                <c:pt idx="6">
                  <c:v>34120</c:v>
                </c:pt>
                <c:pt idx="7">
                  <c:v>65344</c:v>
                </c:pt>
                <c:pt idx="8">
                  <c:v>32724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07-40AE-903E-B6A615EA1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9497152"/>
        <c:axId val="1149494200"/>
      </c:barChart>
      <c:catAx>
        <c:axId val="114949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9494200"/>
        <c:crosses val="autoZero"/>
        <c:auto val="1"/>
        <c:lblAlgn val="ctr"/>
        <c:lblOffset val="100"/>
        <c:noMultiLvlLbl val="0"/>
      </c:catAx>
      <c:valAx>
        <c:axId val="114949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949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" TargetMode="External"/><Relationship Id="rId2" Type="http://schemas.openxmlformats.org/officeDocument/2006/relationships/hyperlink" Target="http://softuni.org/" TargetMode="Externa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252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252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B4EDC-59C0-49C7-8ADA-5A781B329E02}" type="datetimeFigureOut">
              <a:rPr lang="en-US"/>
              <a:pPr/>
              <a:t>4/7/2018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47999"/>
            <a:ext cx="6165000" cy="3944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dirty="0"/>
              <a:t>© Software University Foundation – </a:t>
            </a:r>
            <a:r>
              <a:rPr lang="en-US" sz="1000" u="sng" dirty="0">
                <a:hlinkClick r:id="rId2"/>
              </a:rPr>
              <a:t>http://softuni.org</a:t>
            </a:r>
            <a:endParaRPr lang="en-US" sz="1000" dirty="0"/>
          </a:p>
          <a:p>
            <a:r>
              <a:rPr lang="en-US" sz="1000" dirty="0"/>
              <a:t>This work is licensed under the </a:t>
            </a:r>
            <a:r>
              <a:rPr lang="en-US" sz="1000" u="sng" noProof="1">
                <a:hlinkClick r:id="rId3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 dirty="0"/>
              <a:t>license.</a:t>
            </a:r>
            <a:endParaRPr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165000" y="8748000"/>
            <a:ext cx="691412" cy="394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9053-DC2A-4342-ADD4-2FD729D91E2C}" type="slidenum">
              <a:rPr sz="1000"/>
              <a:pPr/>
              <a:t>‹#›</a:t>
            </a:fld>
            <a:endParaRPr sz="1000" dirty="0"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" TargetMode="External"/><Relationship Id="rId2" Type="http://schemas.openxmlformats.org/officeDocument/2006/relationships/hyperlink" Target="http://softuni.org/" TargetMode="Externa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252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252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F2D8D46A-B586-417D-BFBD-8C8FE0AAF762}" type="datetimeFigureOut">
              <a:rPr lang="en-US" smtClean="0"/>
              <a:pPr/>
              <a:t>4/7/2018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-1" y="8747999"/>
            <a:ext cx="6308999" cy="3944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r>
              <a:rPr lang="en-US" sz="1000" dirty="0"/>
              <a:t>© Software University Foundation – </a:t>
            </a:r>
            <a:r>
              <a:rPr lang="en-US" sz="1000" u="sng" dirty="0">
                <a:hlinkClick r:id="rId2"/>
              </a:rPr>
              <a:t>http://softuni.org</a:t>
            </a:r>
            <a:endParaRPr lang="en-US" sz="1000" dirty="0"/>
          </a:p>
          <a:p>
            <a:r>
              <a:rPr lang="en-US" sz="1000" dirty="0"/>
              <a:t>This work is licensed under the </a:t>
            </a:r>
            <a:r>
              <a:rPr lang="en-US" sz="1000" u="sng" noProof="1">
                <a:hlinkClick r:id="rId3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 dirty="0"/>
              <a:t>license.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308999" y="8747999"/>
            <a:ext cx="547413" cy="3944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3EBA5BD7-F043-4D1B-AA17-CD412FC534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177800" indent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361950" indent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539750" indent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717550" indent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oftuni.org/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reativecommons.org/licenses/by-nc-sa/4.0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14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333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717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418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743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523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3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614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rgbClr val="608B4E"/>
                </a:solidFill>
                <a:effectLst/>
              </a:rPr>
              <a:t>// from http://www.fssnip.net/n2/title/Negamax-TicTacToe</a:t>
            </a:r>
            <a:endParaRPr lang="en-US" sz="1600" b="0" dirty="0">
              <a:solidFill>
                <a:srgbClr val="D4D4D4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0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Church, Turing working on what is computable in response to Hilbert’s Problems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44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 knows parent via nice trick. Two trees – one built bottom up, log n per edit. Oher built complete each pass top down to sync two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846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Syme put generics into .NET and C# v2.0, without it, would have subpar Java generics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276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Functional benefits</a:t>
            </a:r>
          </a:p>
          <a:p>
            <a:pPr lvl="1"/>
            <a:r>
              <a:rPr lang="en-US" dirty="0"/>
              <a:t>Smaller code</a:t>
            </a:r>
          </a:p>
          <a:p>
            <a:pPr lvl="1"/>
            <a:r>
              <a:rPr lang="en-US" dirty="0"/>
              <a:t>Correctness</a:t>
            </a:r>
          </a:p>
          <a:p>
            <a:pPr lvl="1"/>
            <a:r>
              <a:rPr lang="en-US" dirty="0"/>
              <a:t>Faster to develop</a:t>
            </a:r>
          </a:p>
          <a:p>
            <a:pPr lvl="2"/>
            <a:r>
              <a:rPr lang="en-US" dirty="0"/>
              <a:t>Time to market</a:t>
            </a:r>
          </a:p>
          <a:p>
            <a:pPr lvl="1"/>
            <a:r>
              <a:rPr lang="en-US" dirty="0"/>
              <a:t>Helps tame complexity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36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iterate over lists – map and reduce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194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828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Grid at</a:t>
            </a:r>
          </a:p>
          <a:p>
            <a:r>
              <a:rPr lang="en-US" dirty="0"/>
              <a:t>https://blogs.msdn.microsoft.com/fsharpteam/2014/11/12/announcing-a-preview-of-f-4-0-and-the-visual-f-tools-in-vs-2015/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761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z="1000"/>
              <a:t>© Software University Foundation – </a:t>
            </a:r>
            <a:r>
              <a:rPr lang="en-US" sz="1000" u="sng">
                <a:hlinkClick r:id="rId3"/>
              </a:rPr>
              <a:t>http://softuni.org</a:t>
            </a:r>
            <a:endParaRPr lang="en-US" sz="1000"/>
          </a:p>
          <a:p>
            <a:r>
              <a:rPr lang="en-US" sz="1000"/>
              <a:t>This work is licensed under the </a:t>
            </a:r>
            <a:r>
              <a:rPr lang="en-US" sz="1000" u="sng" noProof="1">
                <a:hlinkClick r:id="rId4"/>
              </a:rPr>
              <a:t>Creative Commons Attribution-NonCommercial-ShareAlike</a:t>
            </a:r>
            <a:r>
              <a:rPr lang="en-US" sz="1000" noProof="1"/>
              <a:t> </a:t>
            </a:r>
            <a:r>
              <a:rPr lang="en-US" sz="1000"/>
              <a:t>license.</a:t>
            </a:r>
            <a:endParaRPr lang="en-US" sz="1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062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bg bwMode="grayWhite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66413" y="314301"/>
            <a:ext cx="7382341" cy="2000251"/>
          </a:xfrm>
        </p:spPr>
        <p:txBody>
          <a:bodyPr lIns="0" tIns="0" rIns="0" bIns="0">
            <a:normAutofit/>
          </a:bodyPr>
          <a:lstStyle>
            <a:lvl1pPr algn="r">
              <a:defRPr sz="5400">
                <a:solidFill>
                  <a:srgbClr val="F6D18E"/>
                </a:solidFill>
              </a:defRPr>
            </a:lvl1pPr>
          </a:lstStyle>
          <a:p>
            <a:r>
              <a:rPr lang="en-US" dirty="0"/>
              <a:t>Presentation Title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66413" y="2346299"/>
            <a:ext cx="7382341" cy="1752600"/>
          </a:xfrm>
        </p:spPr>
        <p:txBody>
          <a:bodyPr lIns="0" tIns="0" rIns="0" bIns="0">
            <a:normAutofit/>
          </a:bodyPr>
          <a:lstStyle>
            <a:lvl1pPr marL="0" indent="0" algn="r">
              <a:spcBef>
                <a:spcPts val="0"/>
              </a:spcBef>
              <a:buNone/>
              <a:defRPr sz="4000" cap="none" spc="200" baseline="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Subtitle</a:t>
            </a:r>
            <a:endParaRPr dirty="0"/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760412" y="4164083"/>
            <a:ext cx="3187613" cy="525135"/>
          </a:xfrm>
          <a:prstGeom prst="rect">
            <a:avLst/>
          </a:prstGeom>
          <a:noFill/>
          <a:effectLst/>
        </p:spPr>
        <p:txBody>
          <a:bodyPr wrap="square" lIns="36000" tIns="36000" rIns="36000" bIns="36000" rtlCol="0" anchor="b" anchorCtr="0">
            <a:sp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800" b="1" kern="1200" baseline="0" dirty="0" smtClean="0">
                <a:solidFill>
                  <a:srgbClr val="EE792A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Author Name</a:t>
            </a:r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4366413" y="4191000"/>
            <a:ext cx="7382341" cy="1905000"/>
          </a:xfrm>
          <a:prstGeom prst="rect">
            <a:avLst/>
          </a:prstGeom>
        </p:spPr>
        <p:txBody>
          <a:bodyPr lIns="108000" tIns="36000" rIns="108000" bIns="36000"/>
          <a:lstStyle>
            <a:lvl1pPr marL="0" indent="0">
              <a:buNone/>
              <a:defRPr/>
            </a:lvl1pPr>
          </a:lstStyle>
          <a:p>
            <a:r>
              <a:rPr lang="en-US" dirty="0"/>
              <a:t>Insert a Picture Here</a:t>
            </a:r>
          </a:p>
        </p:txBody>
      </p:sp>
      <p:sp>
        <p:nvSpPr>
          <p:cNvPr id="32" name="Text Placeholder 13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760413" y="4633982"/>
            <a:ext cx="3187614" cy="444343"/>
          </a:xfrm>
          <a:prstGeom prst="rect">
            <a:avLst/>
          </a:prstGeom>
          <a:noFill/>
          <a:effectLst/>
        </p:spPr>
        <p:txBody>
          <a:bodyPr wrap="square" lIns="36000" tIns="36000" rIns="36000" bIns="36000" rtlCol="0" anchor="ctr" anchorCtr="0">
            <a:sp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300" b="1" kern="1200" dirty="0" smtClean="0">
                <a:solidFill>
                  <a:srgbClr val="F4B36C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33" name="Text Placeholder 13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760412" y="5011671"/>
            <a:ext cx="3187613" cy="395869"/>
          </a:xfrm>
          <a:prstGeom prst="rect">
            <a:avLst/>
          </a:prstGeom>
          <a:noFill/>
          <a:effectLst/>
        </p:spPr>
        <p:txBody>
          <a:bodyPr wrap="square" lIns="36000" tIns="36000" rIns="36000" bIns="36000" rtlCol="0" anchor="ctr" anchorCtr="0">
            <a:sp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000" b="1" kern="12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Web Site</a:t>
            </a:r>
          </a:p>
        </p:txBody>
      </p:sp>
      <p:sp>
        <p:nvSpPr>
          <p:cNvPr id="34" name="Text Placeholder 13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760412" y="5394605"/>
            <a:ext cx="3187613" cy="363552"/>
          </a:xfrm>
          <a:prstGeom prst="rect">
            <a:avLst/>
          </a:prstGeom>
          <a:noFill/>
          <a:effectLst/>
        </p:spPr>
        <p:txBody>
          <a:bodyPr wrap="square" lIns="36000" tIns="36000" rIns="36000" bIns="36000" rtlCol="0" anchor="ctr" anchorCtr="0">
            <a:sp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800" b="1" kern="1200" dirty="0" smtClean="0">
                <a:solidFill>
                  <a:srgbClr val="F27A44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Company Name</a:t>
            </a:r>
          </a:p>
        </p:txBody>
      </p:sp>
      <p:sp>
        <p:nvSpPr>
          <p:cNvPr id="35" name="Text Placeholder 13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760412" y="5735767"/>
            <a:ext cx="3187613" cy="331235"/>
          </a:xfrm>
          <a:prstGeom prst="rect">
            <a:avLst/>
          </a:prstGeom>
          <a:noFill/>
          <a:effectLst/>
        </p:spPr>
        <p:txBody>
          <a:bodyPr wrap="square" lIns="36000" tIns="36000" rIns="36000" bIns="36000" rtlCol="0" anchor="ctr" anchorCtr="0">
            <a:sp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600" b="1" kern="1200" dirty="0" smtClean="0">
                <a:solidFill>
                  <a:srgbClr val="F27A44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Company Web Site</a:t>
            </a:r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188814" y="6525002"/>
            <a:ext cx="1223999" cy="196477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373AC-9AA7-423B-BA00-BA1C74164DBD}" type="datetime1">
              <a:rPr lang="en-US" smtClean="0"/>
              <a:pPr/>
              <a:t>4/7/2018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14412" y="6525002"/>
            <a:ext cx="10150400" cy="196477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6412" y="6525002"/>
            <a:ext cx="428822" cy="196477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413" y="1151121"/>
            <a:ext cx="11804822" cy="5570355"/>
          </a:xfrm>
        </p:spPr>
        <p:txBody>
          <a:bodyPr/>
          <a:lstStyle>
            <a:lvl1pPr>
              <a:defRPr sz="3400"/>
            </a:lvl1pPr>
            <a:lvl2pPr>
              <a:defRPr sz="3200"/>
            </a:lvl2pPr>
            <a:lvl3pPr>
              <a:defRPr sz="3000"/>
            </a:lvl3pPr>
            <a:lvl4pPr>
              <a:defRPr sz="2800"/>
            </a:lvl4pPr>
            <a:lvl5pPr>
              <a:defRPr sz="2600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Level`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8815" y="40341"/>
            <a:ext cx="11804822" cy="1110780"/>
          </a:xfrm>
        </p:spPr>
        <p:txBody>
          <a:bodyPr/>
          <a:lstStyle>
            <a:lvl1pPr>
              <a:defRPr>
                <a:solidFill>
                  <a:srgbClr val="F3BE60"/>
                </a:solidFill>
                <a:effectLst/>
              </a:defRPr>
            </a:lvl1pPr>
          </a:lstStyle>
          <a:p>
            <a:r>
              <a:rPr lang="en-US" dirty="0"/>
              <a:t>Slide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6212" y="4953000"/>
            <a:ext cx="8938472" cy="820600"/>
          </a:xfrm>
        </p:spPr>
        <p:txBody>
          <a:bodyPr lIns="36000" tIns="36000" rIns="36000" bIns="36000" anchor="b">
            <a:spAutoFit/>
          </a:bodyPr>
          <a:lstStyle>
            <a:lvl1pPr algn="ctr">
              <a:defRPr sz="5400" b="1" cap="none" baseline="0"/>
            </a:lvl1pPr>
          </a:lstStyle>
          <a:p>
            <a:r>
              <a:rPr lang="en-US" dirty="0"/>
              <a:t>Click to Edit Section Title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46212" y="5754968"/>
            <a:ext cx="8938472" cy="688256"/>
          </a:xfrm>
        </p:spPr>
        <p:txBody>
          <a:bodyPr lIns="36000" tIns="36000" rIns="36000" bIns="36000" anchor="t">
            <a:spAutoFit/>
          </a:bodyPr>
          <a:lstStyle>
            <a:lvl1pPr marL="0" indent="0" algn="ctr">
              <a:spcBef>
                <a:spcPts val="0"/>
              </a:spcBef>
              <a:buNone/>
              <a:defRPr sz="4000" cap="none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814" y="6525002"/>
            <a:ext cx="1223999" cy="196477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373AC-9AA7-423B-BA00-BA1C74164DBD}" type="datetime1">
              <a:rPr lang="en-US" smtClean="0"/>
              <a:pPr/>
              <a:t>4/7/2018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14412" y="6525002"/>
            <a:ext cx="10150400" cy="196477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6412" y="6525002"/>
            <a:ext cx="428822" cy="196477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403" y="39574"/>
            <a:ext cx="11806432" cy="1111549"/>
          </a:xfrm>
          <a:prstGeom prst="rect">
            <a:avLst/>
          </a:prstGeom>
        </p:spPr>
        <p:txBody>
          <a:bodyPr vert="horz" lIns="108000" tIns="36000" rIns="108000" bIns="3600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413" y="1151123"/>
            <a:ext cx="11804822" cy="5570353"/>
          </a:xfrm>
          <a:prstGeom prst="rect">
            <a:avLst/>
          </a:prstGeom>
        </p:spPr>
        <p:txBody>
          <a:bodyPr vert="horz" lIns="108000" tIns="36000" rIns="108000" bIns="36000" rtlCol="0">
            <a:norm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7" r:id="rId4"/>
  </p:sldLayoutIdLst>
  <p:hf hdr="0" ftr="0" dt="0"/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F3BE60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rgbClr val="F2B254"/>
        </a:buClr>
        <a:buSzPct val="100000"/>
        <a:buFont typeface="Wingdings" panose="05000000000000000000" pitchFamily="2" charset="2"/>
        <a:buChar char="§"/>
        <a:defRPr sz="3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6" algn="l" defTabSz="1218987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Wingdings" panose="05000000000000000000" pitchFamily="2" charset="2"/>
        <a:buChar char="§"/>
        <a:defRPr sz="32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6" algn="l" defTabSz="1218987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rgbClr val="EF9A1D"/>
        </a:buClr>
        <a:buSzPct val="80000"/>
        <a:buFont typeface="Wingdings" panose="05000000000000000000" pitchFamily="2" charset="2"/>
        <a:buChar char="§"/>
        <a:defRPr sz="3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6" algn="l" defTabSz="1218987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rgbClr val="ED9411"/>
        </a:buClr>
        <a:buSzPct val="80000"/>
        <a:buFont typeface="Wingdings" panose="05000000000000000000" pitchFamily="2" charset="2"/>
        <a:buChar char="§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6" algn="l" defTabSz="1218987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rgbClr val="E28D10"/>
        </a:buClr>
        <a:buSzPct val="80000"/>
        <a:buFont typeface="Wingdings" panose="05000000000000000000" pitchFamily="2" charset="2"/>
        <a:buChar char="§"/>
        <a:defRPr sz="26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6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6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2" indent="-231606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6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2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6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184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logikos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hyperlink" Target="mailto:chris@lomont.org" TargetMode="External"/><Relationship Id="rId4" Type="http://schemas.openxmlformats.org/officeDocument/2006/relationships/hyperlink" Target="mailto:clomont@logikos.com" TargetMode="External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benchmarksgame.alioth.debia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tmp"/><Relationship Id="rId5" Type="http://schemas.openxmlformats.org/officeDocument/2006/relationships/image" Target="../media/image27.tmp"/><Relationship Id="rId4" Type="http://schemas.openxmlformats.org/officeDocument/2006/relationships/image" Target="../media/image26.tm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://softuni.bg/" TargetMode="External"/><Relationship Id="rId3" Type="http://schemas.openxmlformats.org/officeDocument/2006/relationships/hyperlink" Target="https://channel9.msdn.com/blogs/pdc2008/tl11" TargetMode="External"/><Relationship Id="rId7" Type="http://schemas.openxmlformats.org/officeDocument/2006/relationships/hyperlink" Target="https://www.slideshare.net/tomfaulhaber/efficient-immutable-data-structures-okasaki-for-dummie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lideshare.net/ScottWlaschin/railway-oriented-programming" TargetMode="External"/><Relationship Id="rId5" Type="http://schemas.openxmlformats.org/officeDocument/2006/relationships/hyperlink" Target="https://bartoszmilewski.com/2014/10/28/category-theory-for-programmers-the-preface/" TargetMode="External"/><Relationship Id="rId10" Type="http://schemas.openxmlformats.org/officeDocument/2006/relationships/image" Target="../media/image34.png"/><Relationship Id="rId4" Type="http://schemas.openxmlformats.org/officeDocument/2006/relationships/hyperlink" Target="https://fsharpforfunandprofit.com/" TargetMode="External"/><Relationship Id="rId9" Type="http://schemas.openxmlformats.org/officeDocument/2006/relationships/image" Target="../media/image32.jp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dotnet/rosly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s://blogs.msdn.microsoft.com/ericlippert/2012/06/08/persistence-facades-and-roslyns-red-green-tre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351212" y="655268"/>
            <a:ext cx="8125251" cy="138501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Introduction to Functional Programming using F#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44599" y="3894465"/>
            <a:ext cx="3187613" cy="525135"/>
          </a:xfrm>
        </p:spPr>
        <p:txBody>
          <a:bodyPr/>
          <a:lstStyle/>
          <a:p>
            <a:r>
              <a:rPr lang="en-US" noProof="1"/>
              <a:t>Chris Lomont, PhD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44600" y="4356257"/>
            <a:ext cx="3187614" cy="444343"/>
          </a:xfrm>
        </p:spPr>
        <p:txBody>
          <a:bodyPr/>
          <a:lstStyle/>
          <a:p>
            <a:r>
              <a:rPr lang="en-US" dirty="0"/>
              <a:t>Senior Principal Engineer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544598" y="4722612"/>
            <a:ext cx="3187613" cy="382788"/>
          </a:xfrm>
        </p:spPr>
        <p:txBody>
          <a:bodyPr/>
          <a:lstStyle/>
          <a:p>
            <a:r>
              <a:rPr lang="en-US" sz="2000" dirty="0" err="1"/>
              <a:t>Logikos</a:t>
            </a:r>
            <a:r>
              <a:rPr lang="en-US" sz="2000" dirty="0"/>
              <a:t> Inc. Fort Wayne, IN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44599" y="4998350"/>
            <a:ext cx="3035213" cy="945250"/>
          </a:xfrm>
        </p:spPr>
        <p:txBody>
          <a:bodyPr/>
          <a:lstStyle/>
          <a:p>
            <a:r>
              <a:rPr lang="en-US" sz="1800" dirty="0">
                <a:hlinkClick r:id="rId3"/>
              </a:rPr>
              <a:t>http://www.logikos.com</a:t>
            </a:r>
            <a:endParaRPr lang="en-US" sz="1800" dirty="0"/>
          </a:p>
          <a:p>
            <a:r>
              <a:rPr lang="en-US" sz="1800" dirty="0">
                <a:hlinkClick r:id="rId4"/>
              </a:rPr>
              <a:t>clomont@logikos.com</a:t>
            </a:r>
            <a:br>
              <a:rPr lang="en-US" sz="1800" dirty="0"/>
            </a:br>
            <a:r>
              <a:rPr lang="en-US" sz="1800" dirty="0">
                <a:hlinkClick r:id="rId5"/>
              </a:rPr>
              <a:t>chris@lomont.org</a:t>
            </a:r>
            <a:r>
              <a:rPr lang="en-US" sz="1800" dirty="0"/>
              <a:t> </a:t>
            </a:r>
          </a:p>
        </p:txBody>
      </p:sp>
      <p:pic>
        <p:nvPicPr>
          <p:cNvPr id="1028" name="Picture 4">
            <a:hlinkClick r:id="rId6" tooltip="This work is licensed under the &quot;Creative Commons Attribution-NonCommercial-ShareAlike 4.0 International&quot; licens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061" y="5944435"/>
            <a:ext cx="2175525" cy="761165"/>
          </a:xfrm>
          <a:prstGeom prst="roundRect">
            <a:avLst>
              <a:gd name="adj" fmla="val 3940"/>
            </a:avLst>
          </a:prstGeom>
          <a:solidFill>
            <a:srgbClr val="231F20">
              <a:alpha val="50000"/>
            </a:srgbClr>
          </a:solidFill>
          <a:ln>
            <a:solidFill>
              <a:schemeClr val="accent1">
                <a:lumMod val="75000"/>
                <a:alpha val="50000"/>
              </a:schemeClr>
            </a:solidFill>
          </a:ln>
          <a:extLst/>
        </p:spPr>
      </p:pic>
      <p:grpSp>
        <p:nvGrpSpPr>
          <p:cNvPr id="2" name="Group 1"/>
          <p:cNvGrpSpPr/>
          <p:nvPr/>
        </p:nvGrpSpPr>
        <p:grpSpPr>
          <a:xfrm>
            <a:off x="3960812" y="3962400"/>
            <a:ext cx="2753001" cy="2341486"/>
            <a:chOff x="4229659" y="3826643"/>
            <a:chExt cx="2753001" cy="2341486"/>
          </a:xfrm>
        </p:grpSpPr>
        <p:pic>
          <p:nvPicPr>
            <p:cNvPr id="14" name="Picture 13" descr="http://softuni.bg" title="SoftUni Code Wizard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229659" y="3826643"/>
              <a:ext cx="2133598" cy="234148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 rot="576164">
              <a:off x="5845809" y="3884826"/>
              <a:ext cx="1136851" cy="4090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b="1" spc="50" dirty="0">
                  <a:ln w="9525" cmpd="sng">
                    <a:solidFill>
                      <a:srgbClr val="FFA72A"/>
                    </a:solidFill>
                    <a:prstDash val="solid"/>
                  </a:ln>
                  <a:solidFill>
                    <a:srgbClr val="FFF0D9"/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Magic?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167FE80-018E-45A7-B2D1-D108F0DCA0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24" y="3789468"/>
            <a:ext cx="4844454" cy="234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73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C45070-52CB-4EC5-A17D-2228726B6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0E1BC-0E5D-4129-B11C-04B29DF74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13" y="1151121"/>
            <a:ext cx="6208799" cy="55703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Gang of Four – 23 patterns</a:t>
            </a:r>
          </a:p>
          <a:p>
            <a:endParaRPr lang="en-US" dirty="0"/>
          </a:p>
          <a:p>
            <a:r>
              <a:rPr lang="en-US" dirty="0"/>
              <a:t>“Patterns are simply workarounds for C++ not being expressive” - Paul Graham ,2002</a:t>
            </a:r>
          </a:p>
          <a:p>
            <a:endParaRPr lang="en-US" dirty="0"/>
          </a:p>
          <a:p>
            <a:r>
              <a:rPr lang="en-US" dirty="0"/>
              <a:t>Peter </a:t>
            </a:r>
            <a:r>
              <a:rPr lang="en-US" dirty="0" err="1"/>
              <a:t>Norvig</a:t>
            </a:r>
            <a:r>
              <a:rPr lang="en-US" dirty="0"/>
              <a:t> demonstrated 16 of the 23 are simplified or eliminated in Lisp or Dylan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5D4B83-4E58-4E36-9785-A3EC6C3F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Design Patterns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62E02A-8F22-4454-8889-0757BA315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631" y="1691042"/>
            <a:ext cx="5370262" cy="38217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5A606E-066E-453F-B2E8-FE7A7F7D920D}"/>
              </a:ext>
            </a:extLst>
          </p:cNvPr>
          <p:cNvSpPr txBox="1"/>
          <p:nvPr/>
        </p:nvSpPr>
        <p:spPr>
          <a:xfrm>
            <a:off x="8609012" y="5867400"/>
            <a:ext cx="17209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Scott </a:t>
            </a:r>
            <a:r>
              <a:rPr lang="en-US" sz="2000" dirty="0" err="1">
                <a:solidFill>
                  <a:schemeClr val="accent1"/>
                </a:solidFill>
              </a:rPr>
              <a:t>Wlaschin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34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604D27-D2FB-476B-9035-1E90D1F6C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417D9-96E8-4732-8C19-09783C713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Functional languages</a:t>
            </a:r>
          </a:p>
          <a:p>
            <a:pPr lvl="1"/>
            <a:r>
              <a:rPr lang="en-US" dirty="0"/>
              <a:t>Lisp, Haskell, SML, Clojure, Scala, Erlang, F#</a:t>
            </a:r>
          </a:p>
          <a:p>
            <a:pPr lvl="1"/>
            <a:endParaRPr lang="en-US" dirty="0"/>
          </a:p>
          <a:p>
            <a:r>
              <a:rPr lang="en-US" dirty="0"/>
              <a:t>Functional with OO features</a:t>
            </a:r>
          </a:p>
          <a:p>
            <a:pPr lvl="1"/>
            <a:r>
              <a:rPr lang="en-US" dirty="0" err="1"/>
              <a:t>OCaml</a:t>
            </a:r>
            <a:r>
              <a:rPr lang="en-US" dirty="0"/>
              <a:t>, F#, Scala</a:t>
            </a:r>
          </a:p>
          <a:p>
            <a:pPr lvl="1"/>
            <a:endParaRPr lang="en-US" dirty="0"/>
          </a:p>
          <a:p>
            <a:r>
              <a:rPr lang="en-US" dirty="0"/>
              <a:t>Imperative languages with functional features</a:t>
            </a:r>
          </a:p>
          <a:p>
            <a:pPr lvl="1"/>
            <a:r>
              <a:rPr lang="en-US" dirty="0"/>
              <a:t>Python, Ruby, C#, Java</a:t>
            </a:r>
          </a:p>
          <a:p>
            <a:pPr lvl="1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7F5D77-BFF5-4764-9E71-65B278E35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Programming Languages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B6086F-D3DB-4E78-A003-5C42174EA8F9}"/>
              </a:ext>
            </a:extLst>
          </p:cNvPr>
          <p:cNvSpPr txBox="1"/>
          <p:nvPr/>
        </p:nvSpPr>
        <p:spPr>
          <a:xfrm>
            <a:off x="6118946" y="3615122"/>
            <a:ext cx="62143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“Modern functional languages are nontrivial embellishments of the lambda calculus” </a:t>
            </a:r>
          </a:p>
          <a:p>
            <a:r>
              <a:rPr lang="en-US" dirty="0">
                <a:solidFill>
                  <a:schemeClr val="accent2"/>
                </a:solidFill>
              </a:rPr>
              <a:t>– Paul Hudak (1989)</a:t>
            </a:r>
          </a:p>
          <a:p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990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CC8DAD-774C-4F1E-9CD1-6FD9BB201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4953000"/>
            <a:ext cx="8938472" cy="820600"/>
          </a:xfrm>
        </p:spPr>
        <p:txBody>
          <a:bodyPr/>
          <a:lstStyle/>
          <a:p>
            <a:r>
              <a:rPr lang="en-US" dirty="0"/>
              <a:t>F# Syntax and Features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449BE1-877E-4D2F-9537-B575AA96A6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524625"/>
            <a:ext cx="428625" cy="196850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12" y="1066800"/>
            <a:ext cx="3809524" cy="298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42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4EECBC-A112-4413-8F15-87CA08984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1AEEC-3E0F-455D-937E-68A56735E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13" y="1151121"/>
            <a:ext cx="6052320" cy="557035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Statically typed </a:t>
            </a:r>
            <a:r>
              <a:rPr lang="en-US" b="1" i="1" dirty="0"/>
              <a:t>functional first</a:t>
            </a:r>
            <a:r>
              <a:rPr lang="en-US" dirty="0"/>
              <a:t> language</a:t>
            </a:r>
          </a:p>
          <a:p>
            <a:endParaRPr lang="en-US" dirty="0"/>
          </a:p>
          <a:p>
            <a:r>
              <a:rPr lang="en-US" dirty="0"/>
              <a:t>Took </a:t>
            </a:r>
            <a:r>
              <a:rPr lang="en-US" dirty="0" err="1"/>
              <a:t>OCaml</a:t>
            </a:r>
            <a:r>
              <a:rPr lang="en-US" dirty="0"/>
              <a:t> and added C# and .NET glue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Mixed Language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Supports Functional, OO, Imperative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F# is to C# (CLR) what Scala is to Java (JVM)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80A10D-A160-43D6-BC47-586953C45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F#?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38CEDC-A401-4E63-AAFB-C451F63C8807}"/>
              </a:ext>
            </a:extLst>
          </p:cNvPr>
          <p:cNvSpPr txBox="1"/>
          <p:nvPr/>
        </p:nvSpPr>
        <p:spPr>
          <a:xfrm>
            <a:off x="6169048" y="1179664"/>
            <a:ext cx="595371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module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List = </a:t>
            </a:r>
          </a:p>
          <a:p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   let rec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9CDCFE"/>
                </a:solidFill>
                <a:latin typeface="Consolas" panose="020B0609020204030204" pitchFamily="49" charset="0"/>
              </a:rPr>
              <a:t>insertions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9CDCFE"/>
                </a:solidFill>
                <a:latin typeface="Consolas" panose="020B0609020204030204" pitchFamily="49" charset="0"/>
              </a:rPr>
              <a:t>x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=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function</a:t>
            </a:r>
            <a:endParaRPr lang="en-US" sz="11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   |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[]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-&gt;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[[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x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]]</a:t>
            </a:r>
            <a:endParaRPr lang="en-US" sz="11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   |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(y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::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ys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)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as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l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-&gt;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(x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::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l)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::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List.map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(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fun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9CDCFE"/>
                </a:solidFill>
                <a:latin typeface="Consolas" panose="020B0609020204030204" pitchFamily="49" charset="0"/>
              </a:rPr>
              <a:t>x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-&gt;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y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::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x) (insertions x 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ys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))</a:t>
            </a:r>
          </a:p>
          <a:p>
            <a:b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let rec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9CDCFE"/>
                </a:solidFill>
                <a:latin typeface="Consolas" panose="020B0609020204030204" pitchFamily="49" charset="0"/>
              </a:rPr>
              <a:t>permutations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=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function</a:t>
            </a:r>
            <a:endParaRPr lang="en-US" sz="11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   |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[]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-&gt;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seq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[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[]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]</a:t>
            </a:r>
            <a:endParaRPr lang="en-US" sz="11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   |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x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::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xs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569CD6"/>
                </a:solidFill>
                <a:latin typeface="Consolas" panose="020B0609020204030204" pitchFamily="49" charset="0"/>
              </a:rPr>
              <a:t>-&gt;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Seq.concat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(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Seq.map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 (insertions x) (permutations </a:t>
            </a:r>
            <a:r>
              <a:rPr lang="en-US" sz="1100" dirty="0" err="1">
                <a:solidFill>
                  <a:srgbClr val="D4D4D4"/>
                </a:solidFill>
                <a:latin typeface="Consolas" panose="020B0609020204030204" pitchFamily="49" charset="0"/>
              </a:rPr>
              <a:t>xs</a:t>
            </a:r>
            <a: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  <a:t>))</a:t>
            </a:r>
          </a:p>
          <a:p>
            <a:br>
              <a:rPr lang="en-US" sz="11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endParaRPr lang="en-US" sz="11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447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F# History</a:t>
            </a:r>
            <a:endParaRPr lang="bg-BG" dirty="0"/>
          </a:p>
        </p:txBody>
      </p:sp>
      <p:sp>
        <p:nvSpPr>
          <p:cNvPr id="616451" name="Rectangle 3"/>
          <p:cNvSpPr>
            <a:spLocks noGrp="1" noChangeArrowheads="1"/>
          </p:cNvSpPr>
          <p:nvPr>
            <p:ph idx="1"/>
          </p:nvPr>
        </p:nvSpPr>
        <p:spPr>
          <a:xfrm>
            <a:off x="190413" y="1066800"/>
            <a:ext cx="5522999" cy="55703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Created by Cambridge MS Research, led by Don Syme </a:t>
            </a:r>
            <a:br>
              <a:rPr lang="en-US" dirty="0"/>
            </a:br>
            <a:r>
              <a:rPr lang="en-US" sz="2800" dirty="0"/>
              <a:t>(Benevolent Dictator for Life)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Theorem proving =&gt; ML (Meta Language)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ML =&gt; CAML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CAML =&gt; </a:t>
            </a:r>
            <a:r>
              <a:rPr lang="en-US" dirty="0" err="1"/>
              <a:t>OCaml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OCaml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+ C# + .NET + ??? =&gt; F#</a:t>
            </a:r>
          </a:p>
          <a:p>
            <a:pPr lvl="4">
              <a:lnSpc>
                <a:spcPct val="100000"/>
              </a:lnSpc>
            </a:pPr>
            <a:endParaRPr lang="en-US" dirty="0"/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566412" y="6525002"/>
            <a:ext cx="428822" cy="196477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4F13BFC-4569-4828-9049-EE016617396B}"/>
              </a:ext>
            </a:extLst>
          </p:cNvPr>
          <p:cNvSpPr txBox="1">
            <a:spLocks noChangeArrowheads="1"/>
          </p:cNvSpPr>
          <p:nvPr/>
        </p:nvSpPr>
        <p:spPr>
          <a:xfrm>
            <a:off x="5878412" y="1066800"/>
            <a:ext cx="6121598" cy="5570355"/>
          </a:xfrm>
          <a:prstGeom prst="rect">
            <a:avLst/>
          </a:prstGeom>
        </p:spPr>
        <p:txBody>
          <a:bodyPr vert="horz" lIns="108000" tIns="36000" rIns="108000" bIns="36000" rtlCol="0">
            <a:normAutofit fontScale="77500" lnSpcReduction="20000"/>
          </a:bodyPr>
          <a:lstStyle>
            <a:lvl1pPr marL="304747" indent="-304747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Char char="§"/>
              <a:defRPr sz="3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2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Versions</a:t>
            </a:r>
          </a:p>
          <a:p>
            <a:pPr lvl="1"/>
            <a:r>
              <a:rPr lang="en-US" dirty="0"/>
              <a:t>1.0 VS2005, separate download</a:t>
            </a:r>
          </a:p>
          <a:p>
            <a:pPr lvl="2"/>
            <a:r>
              <a:rPr lang="en-US" dirty="0"/>
              <a:t>Functional, types, modules</a:t>
            </a:r>
          </a:p>
          <a:p>
            <a:pPr lvl="1"/>
            <a:r>
              <a:rPr lang="en-US" dirty="0"/>
              <a:t>2.0 VS2010, built in</a:t>
            </a:r>
          </a:p>
          <a:p>
            <a:pPr lvl="2"/>
            <a:r>
              <a:rPr lang="en-US" dirty="0"/>
              <a:t>Active patterns, Units of Measure, </a:t>
            </a:r>
            <a:r>
              <a:rPr lang="en-US" dirty="0" err="1"/>
              <a:t>async</a:t>
            </a:r>
            <a:endParaRPr lang="en-US" dirty="0"/>
          </a:p>
          <a:p>
            <a:pPr lvl="1"/>
            <a:r>
              <a:rPr lang="en-US" dirty="0"/>
              <a:t>3.0 VS2012, built in</a:t>
            </a:r>
          </a:p>
          <a:p>
            <a:pPr lvl="2"/>
            <a:r>
              <a:rPr lang="en-US" dirty="0"/>
              <a:t>Type Providers</a:t>
            </a:r>
          </a:p>
          <a:p>
            <a:pPr lvl="1"/>
            <a:r>
              <a:rPr lang="en-US" dirty="0"/>
              <a:t>4.0 VS2015, built in</a:t>
            </a:r>
          </a:p>
          <a:p>
            <a:pPr lvl="2"/>
            <a:r>
              <a:rPr lang="en-US" dirty="0" err="1"/>
              <a:t>printf</a:t>
            </a:r>
            <a:r>
              <a:rPr lang="en-US" dirty="0"/>
              <a:t> interpolation</a:t>
            </a:r>
          </a:p>
          <a:p>
            <a:pPr lvl="1"/>
            <a:r>
              <a:rPr lang="en-US" dirty="0"/>
              <a:t>4.1 VS2017, built in</a:t>
            </a:r>
          </a:p>
          <a:p>
            <a:pPr lvl="2"/>
            <a:r>
              <a:rPr lang="en-US" dirty="0"/>
              <a:t>Struct tuples, numeric underscores</a:t>
            </a:r>
          </a:p>
        </p:txBody>
      </p:sp>
    </p:spTree>
    <p:extLst>
      <p:ext uri="{BB962C8B-B14F-4D97-AF65-F5344CB8AC3E}">
        <p14:creationId xmlns:p14="http://schemas.microsoft.com/office/powerpoint/2010/main" val="219743388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077B4A-0108-412B-A912-B83C64A1A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FF4B3-FA71-42F0-BA4A-31C260F8E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557" y="1151121"/>
            <a:ext cx="11804822" cy="557035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F# 1.0 </a:t>
            </a:r>
            <a:r>
              <a:rPr lang="en-US" b="1" i="1" dirty="0">
                <a:solidFill>
                  <a:schemeClr val="accent1"/>
                </a:solidFill>
              </a:rPr>
              <a:t>implicitly typed locals </a:t>
            </a:r>
            <a:r>
              <a:rPr lang="en-US" dirty="0"/>
              <a:t>(</a:t>
            </a:r>
            <a:r>
              <a:rPr lang="en-US" dirty="0" err="1"/>
              <a:t>var</a:t>
            </a:r>
            <a:r>
              <a:rPr lang="en-US" dirty="0"/>
              <a:t> in C# 3.0, auto in C++ 11, others)</a:t>
            </a:r>
          </a:p>
          <a:p>
            <a:r>
              <a:rPr lang="en-US" dirty="0"/>
              <a:t>F# 1.0 </a:t>
            </a:r>
            <a:r>
              <a:rPr lang="en-US" b="1" i="1" dirty="0">
                <a:solidFill>
                  <a:schemeClr val="accent1"/>
                </a:solidFill>
              </a:rPr>
              <a:t>lambda functions </a:t>
            </a:r>
            <a:r>
              <a:rPr lang="en-US" dirty="0"/>
              <a:t>added to C# v2.0, C++ 11,  PHP 5.3.0, Delphi 2009</a:t>
            </a:r>
          </a:p>
          <a:p>
            <a:r>
              <a:rPr lang="en-US" dirty="0"/>
              <a:t>F# 2007 </a:t>
            </a:r>
            <a:r>
              <a:rPr lang="en-US" b="1" i="1" dirty="0" err="1">
                <a:solidFill>
                  <a:schemeClr val="accent1"/>
                </a:solidFill>
              </a:rPr>
              <a:t>async</a:t>
            </a:r>
            <a:r>
              <a:rPr lang="en-US" b="1" i="1" dirty="0">
                <a:solidFill>
                  <a:schemeClr val="accent1"/>
                </a:solidFill>
              </a:rPr>
              <a:t> workflows</a:t>
            </a:r>
            <a:r>
              <a:rPr lang="en-US" dirty="0"/>
              <a:t> added to C# 2012</a:t>
            </a:r>
          </a:p>
          <a:p>
            <a:pPr lvl="1"/>
            <a:r>
              <a:rPr lang="en-US" dirty="0"/>
              <a:t>Migrated to many languages since over since</a:t>
            </a:r>
          </a:p>
          <a:p>
            <a:r>
              <a:rPr lang="en-US" sz="3500" b="1" i="1" dirty="0" err="1">
                <a:solidFill>
                  <a:schemeClr val="accent1"/>
                </a:solidFill>
              </a:rPr>
              <a:t>Functionals</a:t>
            </a:r>
            <a:endParaRPr lang="en-US" sz="3500" b="1" i="1" dirty="0">
              <a:solidFill>
                <a:schemeClr val="accent1"/>
              </a:solidFill>
            </a:endParaRPr>
          </a:p>
          <a:p>
            <a:r>
              <a:rPr lang="en-US" b="1" i="1" dirty="0">
                <a:solidFill>
                  <a:schemeClr val="accent1"/>
                </a:solidFill>
              </a:rPr>
              <a:t>LINQ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Expression valued items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Pattern matching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Tuple construction/deconstruction</a:t>
            </a:r>
            <a:r>
              <a:rPr lang="en-US" dirty="0"/>
              <a:t> in C # 7</a:t>
            </a:r>
          </a:p>
          <a:p>
            <a:pPr fontAlgn="ctr"/>
            <a:r>
              <a:rPr lang="en-US" b="1" i="1" dirty="0">
                <a:solidFill>
                  <a:schemeClr val="accent1"/>
                </a:solidFill>
              </a:rPr>
              <a:t>Expression bodied members</a:t>
            </a:r>
          </a:p>
          <a:p>
            <a:pPr fontAlgn="ctr"/>
            <a:r>
              <a:rPr lang="en-US" b="1" i="1" dirty="0">
                <a:solidFill>
                  <a:schemeClr val="accent1"/>
                </a:solidFill>
              </a:rPr>
              <a:t>Exception filters</a:t>
            </a:r>
          </a:p>
          <a:p>
            <a:pPr fontAlgn="ctr"/>
            <a:r>
              <a:rPr lang="en-US" b="1" i="1" dirty="0">
                <a:solidFill>
                  <a:schemeClr val="accent1"/>
                </a:solidFill>
              </a:rPr>
              <a:t>Auto property initializers</a:t>
            </a:r>
          </a:p>
          <a:p>
            <a:pPr fontAlgn="ctr"/>
            <a:r>
              <a:rPr lang="en-US" b="1" i="1" dirty="0">
                <a:solidFill>
                  <a:schemeClr val="accent1"/>
                </a:solidFill>
              </a:rPr>
              <a:t>Task Parallel Library</a:t>
            </a:r>
          </a:p>
          <a:p>
            <a:r>
              <a:rPr lang="en-US" b="1" i="1" dirty="0">
                <a:solidFill>
                  <a:schemeClr val="accent1"/>
                </a:solidFill>
              </a:rPr>
              <a:t>Non-nullable types </a:t>
            </a:r>
            <a:r>
              <a:rPr lang="en-US" dirty="0"/>
              <a:t>(scheduled for C# 8.0?)</a:t>
            </a:r>
          </a:p>
          <a:p>
            <a:endParaRPr lang="en-US" dirty="0"/>
          </a:p>
          <a:p>
            <a:pPr fontAlgn="ctr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6000E7-76D7-4D8F-AD01-A6FFBA05E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F# (and functional) Features Migrating to </a:t>
            </a:r>
            <a:br>
              <a:rPr lang="en-US" dirty="0"/>
            </a:br>
            <a:r>
              <a:rPr lang="en-US" dirty="0"/>
              <a:t>C# and other languages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FCBC78-E157-4A13-9C4D-FAC0CB22E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12" y="2819400"/>
            <a:ext cx="4476750" cy="298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8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F#?</a:t>
            </a:r>
            <a:endParaRPr lang="bg-BG" dirty="0"/>
          </a:p>
        </p:txBody>
      </p:sp>
      <p:sp>
        <p:nvSpPr>
          <p:cNvPr id="616451" name="Rectangle 3"/>
          <p:cNvSpPr>
            <a:spLocks noGrp="1" noChangeArrowheads="1"/>
          </p:cNvSpPr>
          <p:nvPr>
            <p:ph idx="1"/>
          </p:nvPr>
        </p:nvSpPr>
        <p:spPr>
          <a:xfrm>
            <a:off x="6369904" y="1052885"/>
            <a:ext cx="5803531" cy="5570355"/>
          </a:xfrm>
        </p:spPr>
        <p:txBody>
          <a:bodyPr>
            <a:normAutofit/>
          </a:bodyPr>
          <a:lstStyle/>
          <a:p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 lvl="4">
              <a:lnSpc>
                <a:spcPct val="100000"/>
              </a:lnSpc>
            </a:pPr>
            <a:endParaRPr lang="en-US" dirty="0"/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566412" y="6525002"/>
            <a:ext cx="428822" cy="196477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D8EC54A2-E05F-4134-B2B2-1D155AEF95C6}"/>
              </a:ext>
            </a:extLst>
          </p:cNvPr>
          <p:cNvSpPr txBox="1">
            <a:spLocks noChangeArrowheads="1"/>
          </p:cNvSpPr>
          <p:nvPr/>
        </p:nvSpPr>
        <p:spPr>
          <a:xfrm>
            <a:off x="379412" y="985629"/>
            <a:ext cx="6284999" cy="5570355"/>
          </a:xfrm>
          <a:prstGeom prst="rect">
            <a:avLst/>
          </a:prstGeom>
        </p:spPr>
        <p:txBody>
          <a:bodyPr vert="horz" lIns="108000" tIns="36000" rIns="108000" bIns="36000" rtlCol="0">
            <a:normAutofit/>
          </a:bodyPr>
          <a:lstStyle>
            <a:lvl1pPr marL="304747" indent="-304747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Char char="§"/>
              <a:defRPr sz="3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2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F# benefits</a:t>
            </a:r>
          </a:p>
          <a:p>
            <a:pPr lvl="1" fontAlgn="ctr"/>
            <a:r>
              <a:rPr lang="en-US" dirty="0"/>
              <a:t>Works well with .NET , easy to integrate</a:t>
            </a:r>
          </a:p>
          <a:p>
            <a:pPr lvl="1" fontAlgn="ctr"/>
            <a:r>
              <a:rPr lang="en-US" dirty="0"/>
              <a:t>Modern IDE</a:t>
            </a:r>
          </a:p>
          <a:p>
            <a:pPr lvl="2" fontAlgn="ctr"/>
            <a:r>
              <a:rPr lang="en-US" dirty="0"/>
              <a:t>Debugger support</a:t>
            </a:r>
          </a:p>
          <a:p>
            <a:pPr lvl="2" fontAlgn="ctr"/>
            <a:r>
              <a:rPr lang="en-US" dirty="0" err="1"/>
              <a:t>Intellisense</a:t>
            </a:r>
            <a:endParaRPr lang="en-US" dirty="0"/>
          </a:p>
          <a:p>
            <a:pPr lvl="1" fontAlgn="ctr"/>
            <a:r>
              <a:rPr lang="en-US" dirty="0"/>
              <a:t>F# REPL window in VS</a:t>
            </a:r>
          </a:p>
          <a:p>
            <a:r>
              <a:rPr lang="en-US" dirty="0"/>
              <a:t>Power of multicore</a:t>
            </a:r>
          </a:p>
          <a:p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812" y="796970"/>
            <a:ext cx="3766450" cy="24431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203" y="3581400"/>
            <a:ext cx="6310209" cy="21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6578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C# vs F# Example 1</a:t>
            </a:r>
            <a:endParaRPr lang="bg-BG" dirty="0"/>
          </a:p>
        </p:txBody>
      </p:sp>
      <p:sp>
        <p:nvSpPr>
          <p:cNvPr id="616451" name="Rectangle 3"/>
          <p:cNvSpPr>
            <a:spLocks noGrp="1" noChangeArrowheads="1"/>
          </p:cNvSpPr>
          <p:nvPr>
            <p:ph idx="1"/>
          </p:nvPr>
        </p:nvSpPr>
        <p:spPr>
          <a:xfrm>
            <a:off x="190413" y="1066800"/>
            <a:ext cx="11804822" cy="55703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C#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F#</a:t>
            </a:r>
            <a:endParaRPr lang="bg-BG" dirty="0"/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566412" y="6525002"/>
            <a:ext cx="428822" cy="196477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3425813" y="1266675"/>
            <a:ext cx="8567823" cy="3838725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>
            <a:spAutoFit/>
          </a:bodyPr>
          <a:lstStyle/>
          <a:p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namespace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Math</a:t>
            </a:r>
            <a:endParaRPr lang="en-US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{ </a:t>
            </a:r>
          </a:p>
          <a:p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   public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static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class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4EC9B0"/>
                </a:solidFill>
                <a:latin typeface="Consolas" panose="020B0609020204030204" pitchFamily="49" charset="0"/>
              </a:rPr>
              <a:t>Helpers</a:t>
            </a:r>
            <a:endParaRPr lang="en-US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  {</a:t>
            </a:r>
          </a:p>
          <a:p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      public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static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DCDCAA"/>
                </a:solidFill>
                <a:latin typeface="Consolas" panose="020B0609020204030204" pitchFamily="49" charset="0"/>
              </a:rPr>
              <a:t>Add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( 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x, </a:t>
            </a:r>
            <a:r>
              <a:rPr lang="en-US" dirty="0">
                <a:solidFill>
                  <a:srgbClr val="569CD6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y)</a:t>
            </a:r>
          </a:p>
          <a:p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     {</a:t>
            </a:r>
          </a:p>
          <a:p>
            <a:r>
              <a:rPr lang="en-US" dirty="0">
                <a:solidFill>
                  <a:srgbClr val="C586C0"/>
                </a:solidFill>
                <a:latin typeface="Consolas" panose="020B0609020204030204" pitchFamily="49" charset="0"/>
              </a:rPr>
              <a:t>         return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x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+ </a:t>
            </a:r>
            <a:r>
              <a:rPr lang="en-US" dirty="0">
                <a:solidFill>
                  <a:srgbClr val="9CDCFE"/>
                </a:solidFill>
                <a:latin typeface="Consolas" panose="020B0609020204030204" pitchFamily="49" charset="0"/>
              </a:rPr>
              <a:t>y</a:t>
            </a:r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     }</a:t>
            </a:r>
          </a:p>
          <a:p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   }</a:t>
            </a:r>
          </a:p>
          <a:p>
            <a:r>
              <a:rPr lang="en-US" dirty="0">
                <a:solidFill>
                  <a:srgbClr val="D4D4D4"/>
                </a:solidFill>
                <a:latin typeface="Consolas" panose="020B0609020204030204" pitchFamily="49" charset="0"/>
              </a:rPr>
              <a:t>}</a:t>
            </a:r>
            <a:endParaRPr lang="en-US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A2E84BE-2293-4B8B-A499-84BB4233DF79}"/>
              </a:ext>
            </a:extLst>
          </p:cNvPr>
          <p:cNvSpPr txBox="1">
            <a:spLocks/>
          </p:cNvSpPr>
          <p:nvPr/>
        </p:nvSpPr>
        <p:spPr>
          <a:xfrm>
            <a:off x="3427412" y="5638800"/>
            <a:ext cx="8566225" cy="820928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s-ES" b="0">
                <a:solidFill>
                  <a:srgbClr val="569CD6"/>
                </a:solidFill>
                <a:effectLst/>
              </a:rPr>
              <a:t>let</a:t>
            </a:r>
            <a:r>
              <a:rPr lang="es-ES" b="0">
                <a:solidFill>
                  <a:srgbClr val="D4D4D4"/>
                </a:solidFill>
                <a:effectLst/>
              </a:rPr>
              <a:t> </a:t>
            </a:r>
            <a:r>
              <a:rPr lang="es-ES" b="0">
                <a:solidFill>
                  <a:srgbClr val="9CDCFE"/>
                </a:solidFill>
                <a:effectLst/>
              </a:rPr>
              <a:t>add</a:t>
            </a:r>
            <a:r>
              <a:rPr lang="es-ES" b="0">
                <a:solidFill>
                  <a:srgbClr val="D4D4D4"/>
                </a:solidFill>
                <a:effectLst/>
              </a:rPr>
              <a:t> </a:t>
            </a:r>
            <a:r>
              <a:rPr lang="es-ES" b="0">
                <a:solidFill>
                  <a:srgbClr val="9CDCFE"/>
                </a:solidFill>
                <a:effectLst/>
              </a:rPr>
              <a:t>x</a:t>
            </a:r>
            <a:r>
              <a:rPr lang="es-ES" b="0">
                <a:solidFill>
                  <a:srgbClr val="D4D4D4"/>
                </a:solidFill>
                <a:effectLst/>
              </a:rPr>
              <a:t> </a:t>
            </a:r>
            <a:r>
              <a:rPr lang="es-ES" b="0">
                <a:solidFill>
                  <a:srgbClr val="9CDCFE"/>
                </a:solidFill>
                <a:effectLst/>
              </a:rPr>
              <a:t>y</a:t>
            </a:r>
            <a:r>
              <a:rPr lang="es-ES" b="0">
                <a:solidFill>
                  <a:srgbClr val="D4D4D4"/>
                </a:solidFill>
                <a:effectLst/>
              </a:rPr>
              <a:t> </a:t>
            </a:r>
            <a:r>
              <a:rPr lang="es-ES" b="0">
                <a:solidFill>
                  <a:srgbClr val="569CD6"/>
                </a:solidFill>
                <a:effectLst/>
              </a:rPr>
              <a:t>=</a:t>
            </a:r>
            <a:r>
              <a:rPr lang="es-ES" b="0">
                <a:solidFill>
                  <a:srgbClr val="D4D4D4"/>
                </a:solidFill>
                <a:effectLst/>
              </a:rPr>
              <a:t> x </a:t>
            </a:r>
            <a:r>
              <a:rPr lang="es-ES" b="0">
                <a:solidFill>
                  <a:srgbClr val="569CD6"/>
                </a:solidFill>
                <a:effectLst/>
              </a:rPr>
              <a:t>+</a:t>
            </a:r>
            <a:r>
              <a:rPr lang="es-ES" b="0">
                <a:solidFill>
                  <a:srgbClr val="D4D4D4"/>
                </a:solidFill>
                <a:effectLst/>
              </a:rPr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val="26743140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C# vs F# Example 2 : Map / Reduce</a:t>
            </a:r>
            <a:endParaRPr lang="bg-BG" dirty="0"/>
          </a:p>
        </p:txBody>
      </p:sp>
      <p:sp>
        <p:nvSpPr>
          <p:cNvPr id="616451" name="Rectangle 3"/>
          <p:cNvSpPr>
            <a:spLocks noGrp="1" noChangeArrowheads="1"/>
          </p:cNvSpPr>
          <p:nvPr>
            <p:ph idx="1"/>
          </p:nvPr>
        </p:nvSpPr>
        <p:spPr>
          <a:xfrm>
            <a:off x="158683" y="1146934"/>
            <a:ext cx="11804822" cy="55703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bg-BG" dirty="0"/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566412" y="6525002"/>
            <a:ext cx="428822" cy="196477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339617" y="1394011"/>
            <a:ext cx="6440595" cy="4854388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>
            <a:spAutoFit/>
          </a:bodyPr>
          <a:lstStyle/>
          <a:p>
            <a:r>
              <a:rPr lang="en-US" sz="1800" dirty="0">
                <a:solidFill>
                  <a:srgbClr val="608B4E"/>
                </a:solidFill>
                <a:latin typeface="Consolas" panose="020B0609020204030204" pitchFamily="49" charset="0"/>
              </a:rPr>
              <a:t>// map / reduce C#</a:t>
            </a:r>
            <a:endParaRPr lang="en-US" sz="18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en-US" sz="1800" dirty="0">
                <a:solidFill>
                  <a:srgbClr val="569CD6"/>
                </a:solidFill>
                <a:latin typeface="Consolas" panose="020B0609020204030204" pitchFamily="49" charset="0"/>
              </a:rPr>
              <a:t>public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569CD6"/>
                </a:solidFill>
                <a:latin typeface="Consolas" panose="020B0609020204030204" pitchFamily="49" charset="0"/>
              </a:rPr>
              <a:t>static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</a:p>
          <a:p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IEnumerable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&lt;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&gt; </a:t>
            </a:r>
            <a:r>
              <a:rPr lang="en-US" sz="1800" dirty="0">
                <a:solidFill>
                  <a:srgbClr val="DCDCAA"/>
                </a:solidFill>
                <a:latin typeface="Consolas" panose="020B0609020204030204" pitchFamily="49" charset="0"/>
              </a:rPr>
              <a:t>Map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&lt;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IEnumerable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&lt;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&gt; </a:t>
            </a:r>
            <a:r>
              <a:rPr lang="en-US" sz="1800" dirty="0" err="1">
                <a:solidFill>
                  <a:srgbClr val="D4D4D4"/>
                </a:solidFill>
                <a:latin typeface="Consolas" panose="020B0609020204030204" pitchFamily="49" charset="0"/>
              </a:rPr>
              <a:t>xs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Func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&lt;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&gt; f)</a:t>
            </a:r>
          </a:p>
          <a:p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1800" dirty="0">
                <a:solidFill>
                  <a:srgbClr val="C586C0"/>
                </a:solidFill>
                <a:latin typeface="Consolas" panose="020B0609020204030204" pitchFamily="49" charset="0"/>
              </a:rPr>
              <a:t>    foreach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(</a:t>
            </a:r>
            <a:r>
              <a:rPr lang="en-US" sz="1800" dirty="0" err="1">
                <a:solidFill>
                  <a:srgbClr val="569CD6"/>
                </a:solidFill>
                <a:latin typeface="Consolas" panose="020B0609020204030204" pitchFamily="49" charset="0"/>
              </a:rPr>
              <a:t>var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x </a:t>
            </a:r>
            <a:r>
              <a:rPr lang="en-US" sz="1800" dirty="0">
                <a:solidFill>
                  <a:srgbClr val="C586C0"/>
                </a:solidFill>
                <a:latin typeface="Consolas" panose="020B0609020204030204" pitchFamily="49" charset="0"/>
              </a:rPr>
              <a:t>in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9CDCFE"/>
                </a:solidFill>
                <a:latin typeface="Consolas" panose="020B0609020204030204" pitchFamily="49" charset="0"/>
              </a:rPr>
              <a:t>xs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1800" dirty="0">
                <a:solidFill>
                  <a:srgbClr val="C586C0"/>
                </a:solidFill>
                <a:latin typeface="Consolas" panose="020B0609020204030204" pitchFamily="49" charset="0"/>
              </a:rPr>
              <a:t>        yield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C586C0"/>
                </a:solidFill>
                <a:latin typeface="Consolas" panose="020B0609020204030204" pitchFamily="49" charset="0"/>
              </a:rPr>
              <a:t>return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DCDCAA"/>
                </a:solidFill>
                <a:latin typeface="Consolas" panose="020B0609020204030204" pitchFamily="49" charset="0"/>
              </a:rPr>
              <a:t>f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9CDCFE"/>
                </a:solidFill>
                <a:latin typeface="Consolas" panose="020B0609020204030204" pitchFamily="49" charset="0"/>
              </a:rPr>
              <a:t>x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}</a:t>
            </a:r>
          </a:p>
          <a:p>
            <a:b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r>
              <a:rPr lang="en-US" sz="1800" dirty="0">
                <a:solidFill>
                  <a:srgbClr val="569CD6"/>
                </a:solidFill>
                <a:latin typeface="Consolas" panose="020B0609020204030204" pitchFamily="49" charset="0"/>
              </a:rPr>
              <a:t>public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569CD6"/>
                </a:solidFill>
                <a:latin typeface="Consolas" panose="020B0609020204030204" pitchFamily="49" charset="0"/>
              </a:rPr>
              <a:t>static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DCDCAA"/>
                </a:solidFill>
                <a:latin typeface="Consolas" panose="020B0609020204030204" pitchFamily="49" charset="0"/>
              </a:rPr>
              <a:t>Reduce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&lt;</a:t>
            </a:r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T</a:t>
            </a:r>
            <a:r>
              <a:rPr lang="en-US" sz="1800" dirty="0" err="1">
                <a:solidFill>
                  <a:srgbClr val="D4D4D4"/>
                </a:solidFill>
                <a:latin typeface="Consolas" panose="020B0609020204030204" pitchFamily="49" charset="0"/>
              </a:rPr>
              <a:t>,</a:t>
            </a:r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&gt;</a:t>
            </a:r>
          </a:p>
          <a:p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>
                <a:solidFill>
                  <a:srgbClr val="569CD6"/>
                </a:solidFill>
                <a:latin typeface="Consolas" panose="020B0609020204030204" pitchFamily="49" charset="0"/>
              </a:rPr>
              <a:t>this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IEnumerable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&lt;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&gt; </a:t>
            </a:r>
            <a:r>
              <a:rPr lang="en-US" sz="1800" dirty="0" err="1">
                <a:solidFill>
                  <a:srgbClr val="D4D4D4"/>
                </a:solidFill>
                <a:latin typeface="Consolas" panose="020B0609020204030204" pitchFamily="49" charset="0"/>
              </a:rPr>
              <a:t>xs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D4D4D4"/>
                </a:solidFill>
                <a:latin typeface="Consolas" panose="020B0609020204030204" pitchFamily="49" charset="0"/>
              </a:rPr>
              <a:t>init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4EC9B0"/>
                </a:solidFill>
                <a:latin typeface="Consolas" panose="020B0609020204030204" pitchFamily="49" charset="0"/>
              </a:rPr>
              <a:t>Func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&lt;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,</a:t>
            </a:r>
            <a:r>
              <a:rPr lang="en-US" sz="1800" dirty="0">
                <a:solidFill>
                  <a:srgbClr val="4EC9B0"/>
                </a:solidFill>
                <a:latin typeface="Consolas" panose="020B0609020204030204" pitchFamily="49" charset="0"/>
              </a:rPr>
              <a:t>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&gt; f)</a:t>
            </a:r>
          </a:p>
          <a:p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1800" dirty="0">
                <a:solidFill>
                  <a:srgbClr val="569CD6"/>
                </a:solidFill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solidFill>
                  <a:srgbClr val="569CD6"/>
                </a:solidFill>
                <a:latin typeface="Consolas" panose="020B0609020204030204" pitchFamily="49" charset="0"/>
              </a:rPr>
              <a:t>var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current = </a:t>
            </a:r>
            <a:r>
              <a:rPr lang="en-US" sz="1800" dirty="0" err="1">
                <a:solidFill>
                  <a:srgbClr val="9CDCFE"/>
                </a:solidFill>
                <a:latin typeface="Consolas" panose="020B0609020204030204" pitchFamily="49" charset="0"/>
              </a:rPr>
              <a:t>init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800" dirty="0">
                <a:solidFill>
                  <a:srgbClr val="C586C0"/>
                </a:solidFill>
                <a:latin typeface="Consolas" panose="020B0609020204030204" pitchFamily="49" charset="0"/>
              </a:rPr>
              <a:t>    foreach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(</a:t>
            </a:r>
            <a:r>
              <a:rPr lang="en-US" sz="1800" dirty="0" err="1">
                <a:solidFill>
                  <a:srgbClr val="569CD6"/>
                </a:solidFill>
                <a:latin typeface="Consolas" panose="020B0609020204030204" pitchFamily="49" charset="0"/>
              </a:rPr>
              <a:t>var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x </a:t>
            </a:r>
            <a:r>
              <a:rPr lang="en-US" sz="1800" dirty="0">
                <a:solidFill>
                  <a:srgbClr val="C586C0"/>
                </a:solidFill>
                <a:latin typeface="Consolas" panose="020B0609020204030204" pitchFamily="49" charset="0"/>
              </a:rPr>
              <a:t>in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9CDCFE"/>
                </a:solidFill>
                <a:latin typeface="Consolas" panose="020B0609020204030204" pitchFamily="49" charset="0"/>
              </a:rPr>
              <a:t>xs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1800" dirty="0">
                <a:solidFill>
                  <a:srgbClr val="9CDCFE"/>
                </a:solidFill>
                <a:latin typeface="Consolas" panose="020B0609020204030204" pitchFamily="49" charset="0"/>
              </a:rPr>
              <a:t>        current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en-US" sz="1800" dirty="0">
                <a:solidFill>
                  <a:srgbClr val="DCDCAA"/>
                </a:solidFill>
                <a:latin typeface="Consolas" panose="020B0609020204030204" pitchFamily="49" charset="0"/>
              </a:rPr>
              <a:t>f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en-US" sz="1800" dirty="0" err="1">
                <a:solidFill>
                  <a:srgbClr val="9CDCFE"/>
                </a:solidFill>
                <a:latin typeface="Consolas" panose="020B0609020204030204" pitchFamily="49" charset="0"/>
              </a:rPr>
              <a:t>furrent</a:t>
            </a:r>
            <a:r>
              <a:rPr lang="en-US" sz="1800" dirty="0" err="1">
                <a:solidFill>
                  <a:srgbClr val="D4D4D4"/>
                </a:solidFill>
                <a:latin typeface="Consolas" panose="020B0609020204030204" pitchFamily="49" charset="0"/>
              </a:rPr>
              <a:t>,</a:t>
            </a:r>
            <a:r>
              <a:rPr lang="en-US" sz="1800" dirty="0" err="1">
                <a:solidFill>
                  <a:srgbClr val="9CDCFE"/>
                </a:solidFill>
                <a:latin typeface="Consolas" panose="020B0609020204030204" pitchFamily="49" charset="0"/>
              </a:rPr>
              <a:t>x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sz="1800" dirty="0">
                <a:solidFill>
                  <a:srgbClr val="C586C0"/>
                </a:solidFill>
                <a:latin typeface="Consolas" panose="020B0609020204030204" pitchFamily="49" charset="0"/>
              </a:rPr>
              <a:t>    return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9CDCFE"/>
                </a:solidFill>
                <a:latin typeface="Consolas" panose="020B0609020204030204" pitchFamily="49" charset="0"/>
              </a:rPr>
              <a:t>current</a:t>
            </a:r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1800" dirty="0">
                <a:solidFill>
                  <a:srgbClr val="D4D4D4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A2E84BE-2293-4B8B-A499-84BB4233DF79}"/>
              </a:ext>
            </a:extLst>
          </p:cNvPr>
          <p:cNvSpPr txBox="1">
            <a:spLocks/>
          </p:cNvSpPr>
          <p:nvPr/>
        </p:nvSpPr>
        <p:spPr>
          <a:xfrm>
            <a:off x="7085012" y="1394012"/>
            <a:ext cx="4618135" cy="4854388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sz="1800" b="0" dirty="0">
                <a:solidFill>
                  <a:srgbClr val="608B4E"/>
                </a:solidFill>
                <a:effectLst/>
              </a:rPr>
              <a:t>// map / reduce F#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map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f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xs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 err="1">
                <a:solidFill>
                  <a:srgbClr val="569CD6"/>
                </a:solidFill>
                <a:effectLst/>
              </a:rPr>
              <a:t>seq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 {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    for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x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in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 err="1">
                <a:solidFill>
                  <a:srgbClr val="D4D4D4"/>
                </a:solidFill>
                <a:effectLst/>
              </a:rPr>
              <a:t>xs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do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        yield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f x</a:t>
            </a: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    }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reduce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f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init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items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    let mutable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current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 err="1">
                <a:solidFill>
                  <a:srgbClr val="D4D4D4"/>
                </a:solidFill>
                <a:effectLst/>
              </a:rPr>
              <a:t>init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    for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item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in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items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do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D4D4D4"/>
                </a:solidFill>
                <a:effectLst/>
              </a:rPr>
              <a:t>        current </a:t>
            </a:r>
            <a:r>
              <a:rPr lang="en-US" sz="1800" b="0" dirty="0">
                <a:solidFill>
                  <a:srgbClr val="569CD6"/>
                </a:solidFill>
                <a:effectLst/>
              </a:rPr>
              <a:t>&lt;-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f current item</a:t>
            </a:r>
          </a:p>
          <a:p>
            <a:r>
              <a:rPr lang="en-US" sz="1800" b="0" dirty="0">
                <a:solidFill>
                  <a:srgbClr val="D4D4D4"/>
                </a:solidFill>
                <a:effectLst/>
              </a:rPr>
              <a:t>    current</a:t>
            </a:r>
          </a:p>
          <a:p>
            <a:endParaRPr lang="en-US" sz="1800" b="0" dirty="0">
              <a:solidFill>
                <a:srgbClr val="D4D4D4"/>
              </a:solidFill>
              <a:effectLst/>
            </a:endParaRPr>
          </a:p>
          <a:p>
            <a:endParaRPr lang="en-US" sz="1800" b="0" dirty="0">
              <a:solidFill>
                <a:srgbClr val="D4D4D4"/>
              </a:solidFill>
              <a:effectLst/>
            </a:endParaRPr>
          </a:p>
          <a:p>
            <a:endParaRPr lang="en-US" sz="1800" b="0" dirty="0">
              <a:solidFill>
                <a:srgbClr val="D4D4D4"/>
              </a:solidFill>
              <a:effectLst/>
            </a:endParaRPr>
          </a:p>
          <a:p>
            <a:endParaRPr lang="en-US" sz="1800" b="0" dirty="0">
              <a:solidFill>
                <a:srgbClr val="D4D4D4"/>
              </a:solidFill>
              <a:effectLst/>
            </a:endParaRPr>
          </a:p>
          <a:p>
            <a:endParaRPr lang="en-US" sz="1800" b="0" dirty="0">
              <a:solidFill>
                <a:srgbClr val="D4D4D4"/>
              </a:solidFill>
              <a:effectLst/>
            </a:endParaRPr>
          </a:p>
          <a:p>
            <a:endParaRPr lang="en-US" sz="1800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956245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Comments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Variables </a:t>
            </a:r>
          </a:p>
          <a:p>
            <a:pPr lvl="1"/>
            <a:r>
              <a:rPr lang="en-US" dirty="0"/>
              <a:t>type inference </a:t>
            </a:r>
          </a:p>
          <a:p>
            <a:pPr lvl="1"/>
            <a:r>
              <a:rPr lang="en-US" dirty="0"/>
              <a:t>immutable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F# Syntax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EC2C177-E90B-43E7-AFFF-E003514DA5D8}"/>
              </a:ext>
            </a:extLst>
          </p:cNvPr>
          <p:cNvSpPr txBox="1">
            <a:spLocks/>
          </p:cNvSpPr>
          <p:nvPr/>
        </p:nvSpPr>
        <p:spPr>
          <a:xfrm>
            <a:off x="3427411" y="990600"/>
            <a:ext cx="8566225" cy="1563061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(* comment between *)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comment to end of line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/// XML doc comments here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F0B3877-C898-41E4-B6CA-6A50C537E2ED}"/>
              </a:ext>
            </a:extLst>
          </p:cNvPr>
          <p:cNvSpPr txBox="1">
            <a:spLocks/>
          </p:cNvSpPr>
          <p:nvPr/>
        </p:nvSpPr>
        <p:spPr>
          <a:xfrm>
            <a:off x="3427410" y="3276599"/>
            <a:ext cx="8566225" cy="3248399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result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8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608B4E"/>
                </a:solidFill>
                <a:effectLst/>
              </a:rPr>
              <a:t>// auto type inference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"bob"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pi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3.14159265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b</a:t>
            </a:r>
            <a:r>
              <a:rPr lang="en-US" b="0" dirty="0">
                <a:solidFill>
                  <a:srgbClr val="D4D4D4"/>
                </a:solidFill>
                <a:effectLst/>
              </a:rPr>
              <a:t> : </a:t>
            </a:r>
            <a:r>
              <a:rPr lang="en-US" b="0" dirty="0">
                <a:solidFill>
                  <a:srgbClr val="9CDCFE"/>
                </a:solidFill>
                <a:effectLst/>
              </a:rPr>
              <a:t>byte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123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608B4E"/>
                </a:solidFill>
                <a:effectLst/>
              </a:rPr>
              <a:t>// can specify type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a, b, c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1.0</a:t>
            </a:r>
            <a:r>
              <a:rPr lang="en-US" b="0" dirty="0">
                <a:solidFill>
                  <a:srgbClr val="D4D4D4"/>
                </a:solidFill>
                <a:effectLst/>
              </a:rPr>
              <a:t>, </a:t>
            </a:r>
            <a:r>
              <a:rPr lang="en-US" b="0" dirty="0">
                <a:solidFill>
                  <a:srgbClr val="CE9178"/>
                </a:solidFill>
                <a:effectLst/>
              </a:rPr>
              <a:t>"text"</a:t>
            </a:r>
            <a:r>
              <a:rPr lang="en-US" b="0" dirty="0">
                <a:solidFill>
                  <a:srgbClr val="D4D4D4"/>
                </a:solidFill>
                <a:effectLst/>
              </a:rPr>
              <a:t> , result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B5CEA8"/>
                </a:solidFill>
                <a:effectLst/>
              </a:rPr>
              <a:t>4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6029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E1FE1C-63BE-4AC2-9E7D-20BA3E14EC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75" y="2927696"/>
            <a:ext cx="2024062" cy="25291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E5F9C6-C88A-4238-BB56-9B5A20BEE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10A30-2C5F-4A7F-8D4D-C22082965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Programming since 4</a:t>
            </a:r>
            <a:r>
              <a:rPr lang="en-US" baseline="30000" dirty="0"/>
              <a:t>th</a:t>
            </a:r>
            <a:r>
              <a:rPr lang="en-US" dirty="0"/>
              <a:t> grade (TI-55!)</a:t>
            </a:r>
          </a:p>
          <a:p>
            <a:pPr lvl="1"/>
            <a:r>
              <a:rPr lang="en-US" dirty="0"/>
              <a:t>Soon moved to TRS-80 Color Computer</a:t>
            </a:r>
          </a:p>
          <a:p>
            <a:r>
              <a:rPr lang="en-US" dirty="0"/>
              <a:t>Studied math, CS, physics, economics</a:t>
            </a:r>
          </a:p>
          <a:p>
            <a:r>
              <a:rPr lang="en-US" dirty="0"/>
              <a:t>Worked in too many areas to cover</a:t>
            </a:r>
          </a:p>
          <a:p>
            <a:pPr lvl="1"/>
            <a:r>
              <a:rPr lang="en-US" dirty="0"/>
              <a:t>Some: 3D, games, science, DoD, security, algorithms</a:t>
            </a:r>
          </a:p>
          <a:p>
            <a:r>
              <a:rPr lang="en-US" dirty="0"/>
              <a:t>Co-founder of Hypnocube, LLC</a:t>
            </a:r>
          </a:p>
          <a:p>
            <a:r>
              <a:rPr lang="en-US" dirty="0"/>
              <a:t>Functional Programming since Mathematica 1.0 in 1988</a:t>
            </a:r>
          </a:p>
          <a:p>
            <a:r>
              <a:rPr lang="en-US" dirty="0"/>
              <a:t>Works for </a:t>
            </a:r>
            <a:r>
              <a:rPr lang="en-US" dirty="0" err="1"/>
              <a:t>Logikos</a:t>
            </a:r>
            <a:r>
              <a:rPr lang="en-US" dirty="0"/>
              <a:t>, Inc, Fort Wayne, IN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082766-2963-4E1F-9948-450756BC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E92111-FC62-4512-A17C-CE1982418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642" y="1103579"/>
            <a:ext cx="926082" cy="163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29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Lists </a:t>
            </a:r>
          </a:p>
          <a:p>
            <a:pPr lvl="1"/>
            <a:r>
              <a:rPr lang="en-US" dirty="0"/>
              <a:t>Singly linked</a:t>
            </a:r>
          </a:p>
          <a:p>
            <a:pPr lvl="1"/>
            <a:r>
              <a:rPr lang="en-US" dirty="0"/>
              <a:t>Immutable</a:t>
            </a:r>
          </a:p>
          <a:p>
            <a:r>
              <a:rPr lang="en-US" dirty="0"/>
              <a:t>Arrays</a:t>
            </a:r>
          </a:p>
          <a:p>
            <a:pPr lvl="1"/>
            <a:r>
              <a:rPr lang="en-US" dirty="0"/>
              <a:t>Fixed size</a:t>
            </a:r>
          </a:p>
          <a:p>
            <a:pPr lvl="1"/>
            <a:r>
              <a:rPr lang="en-US" dirty="0"/>
              <a:t>Mutable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Lists and Arrays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EC2C177-E90B-43E7-AFFF-E003514DA5D8}"/>
              </a:ext>
            </a:extLst>
          </p:cNvPr>
          <p:cNvSpPr txBox="1">
            <a:spLocks/>
          </p:cNvSpPr>
          <p:nvPr/>
        </p:nvSpPr>
        <p:spPr>
          <a:xfrm>
            <a:off x="3427411" y="1008243"/>
            <a:ext cx="8566225" cy="2039757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list1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"a"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"b"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list2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"c"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::</a:t>
            </a:r>
            <a:r>
              <a:rPr lang="en-US" b="0" dirty="0">
                <a:solidFill>
                  <a:srgbClr val="D4D4D4"/>
                </a:solidFill>
                <a:effectLst/>
              </a:rPr>
              <a:t> list1   </a:t>
            </a:r>
            <a:r>
              <a:rPr lang="en-US" b="0" dirty="0">
                <a:solidFill>
                  <a:srgbClr val="608B4E"/>
                </a:solidFill>
                <a:effectLst/>
              </a:rPr>
              <a:t>// :: is prepending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list3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list1 </a:t>
            </a:r>
            <a:r>
              <a:rPr lang="en-US" b="0" dirty="0">
                <a:solidFill>
                  <a:srgbClr val="569CD6"/>
                </a:solidFill>
                <a:effectLst/>
              </a:rPr>
              <a:t>@</a:t>
            </a:r>
            <a:r>
              <a:rPr lang="en-US" b="0" dirty="0">
                <a:solidFill>
                  <a:srgbClr val="D4D4D4"/>
                </a:solidFill>
                <a:effectLst/>
              </a:rPr>
              <a:t> list2  </a:t>
            </a:r>
            <a:r>
              <a:rPr lang="en-US" b="0" dirty="0">
                <a:solidFill>
                  <a:srgbClr val="608B4E"/>
                </a:solidFill>
                <a:effectLst/>
              </a:rPr>
              <a:t>// @ is concat 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list4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[]</a:t>
            </a:r>
            <a:r>
              <a:rPr lang="en-US" b="0" dirty="0">
                <a:solidFill>
                  <a:srgbClr val="D4D4D4"/>
                </a:solidFill>
                <a:effectLst/>
              </a:rPr>
              <a:t>             </a:t>
            </a:r>
            <a:r>
              <a:rPr lang="en-US" b="0" dirty="0">
                <a:solidFill>
                  <a:srgbClr val="608B4E"/>
                </a:solidFill>
                <a:effectLst/>
              </a:rPr>
              <a:t>// empty list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list5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2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::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3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5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7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11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@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13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17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19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23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286E4A0-30AF-4B23-AD27-03A3B6C1AC1A}"/>
              </a:ext>
            </a:extLst>
          </p:cNvPr>
          <p:cNvSpPr txBox="1">
            <a:spLocks/>
          </p:cNvSpPr>
          <p:nvPr/>
        </p:nvSpPr>
        <p:spPr>
          <a:xfrm>
            <a:off x="3427411" y="3429000"/>
            <a:ext cx="8566225" cy="29718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array1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"a"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"b"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|]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first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array1.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0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608B4E"/>
                </a:solidFill>
                <a:effectLst/>
              </a:rPr>
              <a:t>// Indexed using dot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slicing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tenSquares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for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in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10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i,i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|]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firstHalf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tenSquares.</a:t>
            </a:r>
            <a:r>
              <a:rPr lang="en-US" b="0" dirty="0">
                <a:solidFill>
                  <a:srgbClr val="569CD6"/>
                </a:solidFill>
                <a:effectLst/>
              </a:rPr>
              <a:t>[..</a:t>
            </a:r>
            <a:r>
              <a:rPr lang="en-US" b="0" dirty="0">
                <a:solidFill>
                  <a:srgbClr val="B5CEA8"/>
                </a:solidFill>
                <a:effectLst/>
              </a:rPr>
              <a:t>5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secondHalf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tenSquares.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6.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mid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tenSquares.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2.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6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16303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Sequences</a:t>
            </a:r>
          </a:p>
          <a:p>
            <a:pPr lvl="1"/>
            <a:r>
              <a:rPr lang="en-US" dirty="0"/>
              <a:t>Lazy</a:t>
            </a:r>
          </a:p>
          <a:p>
            <a:pPr lvl="1"/>
            <a:r>
              <a:rPr lang="en-US" dirty="0"/>
              <a:t>Unbounded</a:t>
            </a:r>
          </a:p>
          <a:p>
            <a:pPr lvl="1"/>
            <a:r>
              <a:rPr lang="en-US" dirty="0"/>
              <a:t>Enumerable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Sequences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EC2C177-E90B-43E7-AFFF-E003514DA5D8}"/>
              </a:ext>
            </a:extLst>
          </p:cNvPr>
          <p:cNvSpPr txBox="1">
            <a:spLocks/>
          </p:cNvSpPr>
          <p:nvPr/>
        </p:nvSpPr>
        <p:spPr>
          <a:xfrm>
            <a:off x="3427411" y="1922643"/>
            <a:ext cx="8566225" cy="2496957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seq1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{</a:t>
            </a:r>
            <a:r>
              <a:rPr lang="en-US" b="0" dirty="0">
                <a:solidFill>
                  <a:srgbClr val="B5CEA8"/>
                </a:solidFill>
                <a:effectLst/>
              </a:rPr>
              <a:t>1.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10</a:t>
            </a:r>
            <a:r>
              <a:rPr lang="en-US" b="0" dirty="0">
                <a:solidFill>
                  <a:srgbClr val="569CD6"/>
                </a:solidFill>
                <a:effectLst/>
              </a:rPr>
              <a:t>}</a:t>
            </a:r>
            <a:r>
              <a:rPr lang="en-US" b="0" dirty="0">
                <a:solidFill>
                  <a:srgbClr val="D4D4D4"/>
                </a:solidFill>
                <a:effectLst/>
              </a:rPr>
              <a:t>     </a:t>
            </a:r>
            <a:r>
              <a:rPr lang="en-US" b="0" dirty="0">
                <a:solidFill>
                  <a:srgbClr val="608B4E"/>
                </a:solidFill>
                <a:effectLst/>
              </a:rPr>
              <a:t>// </a:t>
            </a:r>
            <a:r>
              <a:rPr lang="en-US" b="0" dirty="0" err="1">
                <a:solidFill>
                  <a:srgbClr val="608B4E"/>
                </a:solidFill>
                <a:effectLst/>
              </a:rPr>
              <a:t>seq</a:t>
            </a:r>
            <a:r>
              <a:rPr lang="en-US" b="0" dirty="0">
                <a:solidFill>
                  <a:srgbClr val="608B4E"/>
                </a:solidFill>
                <a:effectLst/>
              </a:rPr>
              <a:t>[1;2;3;...;10]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seq2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</a:t>
            </a:r>
            <a:r>
              <a:rPr lang="en-US" b="0" dirty="0" err="1">
                <a:solidFill>
                  <a:srgbClr val="569CD6"/>
                </a:solidFill>
                <a:effectLst/>
              </a:rPr>
              <a:t>seq</a:t>
            </a:r>
            <a:r>
              <a:rPr lang="en-US" b="0" dirty="0">
                <a:solidFill>
                  <a:srgbClr val="569CD6"/>
                </a:solidFill>
                <a:effectLst/>
              </a:rPr>
              <a:t> {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    yield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       </a:t>
            </a:r>
            <a:r>
              <a:rPr lang="en-US" b="0" dirty="0">
                <a:solidFill>
                  <a:srgbClr val="608B4E"/>
                </a:solidFill>
                <a:effectLst/>
              </a:rPr>
              <a:t>// adds element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    yield!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5.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10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608B4E"/>
                </a:solidFill>
                <a:effectLst/>
              </a:rPr>
              <a:t>// adds subsequence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}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4349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Range</a:t>
            </a:r>
          </a:p>
          <a:p>
            <a:pPr lvl="1"/>
            <a:r>
              <a:rPr lang="en-US" dirty="0"/>
              <a:t>Start, stop</a:t>
            </a:r>
          </a:p>
          <a:p>
            <a:pPr lvl="1"/>
            <a:r>
              <a:rPr lang="en-US" dirty="0"/>
              <a:t>Step size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Comprehension</a:t>
            </a:r>
          </a:p>
          <a:p>
            <a:pPr lvl="1"/>
            <a:r>
              <a:rPr lang="en-US" dirty="0"/>
              <a:t>Construct list from function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Range and comprehensions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EC2C177-E90B-43E7-AFFF-E003514DA5D8}"/>
              </a:ext>
            </a:extLst>
          </p:cNvPr>
          <p:cNvSpPr txBox="1">
            <a:spLocks/>
          </p:cNvSpPr>
          <p:nvPr/>
        </p:nvSpPr>
        <p:spPr>
          <a:xfrm>
            <a:off x="3427411" y="1160643"/>
            <a:ext cx="8566225" cy="3487557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5..8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   </a:t>
            </a:r>
            <a:r>
              <a:rPr lang="en-US" b="0" dirty="0">
                <a:solidFill>
                  <a:srgbClr val="608B4E"/>
                </a:solidFill>
                <a:effectLst/>
              </a:rPr>
              <a:t>// [5;6;7;8]</a:t>
            </a:r>
          </a:p>
          <a:p>
            <a:endParaRPr lang="en-US" b="0" dirty="0">
              <a:solidFill>
                <a:srgbClr val="569CD6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xs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2.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9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608B4E"/>
                </a:solidFill>
                <a:effectLst/>
              </a:rPr>
              <a:t>// [1;3;5;7;9]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ys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for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in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0.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4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2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|]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zs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List.init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5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569CD6"/>
                </a:solidFill>
                <a:effectLst/>
              </a:rPr>
              <a:t>fun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2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6202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Containers for a few things</a:t>
            </a:r>
          </a:p>
          <a:p>
            <a:r>
              <a:rPr lang="en-US" dirty="0"/>
              <a:t>Typed groups of values</a:t>
            </a:r>
          </a:p>
          <a:p>
            <a:r>
              <a:rPr lang="en-US" dirty="0"/>
              <a:t>Trivial to make and deconstruct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Tuples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9D2F2AD-B06A-4D0E-994A-521784211513}"/>
              </a:ext>
            </a:extLst>
          </p:cNvPr>
          <p:cNvSpPr txBox="1">
            <a:spLocks/>
          </p:cNvSpPr>
          <p:nvPr/>
        </p:nvSpPr>
        <p:spPr>
          <a:xfrm>
            <a:off x="3427412" y="3276600"/>
            <a:ext cx="8566225" cy="26670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// Tuple construction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wizard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CE9178"/>
                </a:solidFill>
                <a:effectLst/>
              </a:rPr>
              <a:t>"Merlin"</a:t>
            </a:r>
            <a:r>
              <a:rPr lang="en-US" b="0" dirty="0">
                <a:solidFill>
                  <a:srgbClr val="D4D4D4"/>
                </a:solidFill>
                <a:effectLst/>
              </a:rPr>
              <a:t>,</a:t>
            </a:r>
            <a:r>
              <a:rPr lang="en-US" b="0" dirty="0">
                <a:solidFill>
                  <a:srgbClr val="B5CEA8"/>
                </a:solidFill>
                <a:effectLst/>
              </a:rPr>
              <a:t>87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type is string * int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deconstruction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(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name,age</a:t>
            </a:r>
            <a:r>
              <a:rPr lang="en-US" b="0" dirty="0">
                <a:solidFill>
                  <a:srgbClr val="9CDCFE"/>
                </a:solidFill>
                <a:effectLst/>
              </a:rPr>
              <a:t>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wizard</a:t>
            </a:r>
          </a:p>
        </p:txBody>
      </p:sp>
    </p:spTree>
    <p:extLst>
      <p:ext uri="{BB962C8B-B14F-4D97-AF65-F5344CB8AC3E}">
        <p14:creationId xmlns:p14="http://schemas.microsoft.com/office/powerpoint/2010/main" val="3794807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Named type</a:t>
            </a:r>
          </a:p>
          <a:p>
            <a:r>
              <a:rPr lang="en-US" dirty="0"/>
              <a:t>Sealed</a:t>
            </a:r>
          </a:p>
          <a:p>
            <a:r>
              <a:rPr lang="en-US" dirty="0"/>
              <a:t>Immutable</a:t>
            </a:r>
          </a:p>
          <a:p>
            <a:r>
              <a:rPr lang="en-US" dirty="0"/>
              <a:t>Patterns</a:t>
            </a:r>
          </a:p>
          <a:p>
            <a:r>
              <a:rPr lang="en-US" dirty="0"/>
              <a:t>Structural ==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Records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9D2F2AD-B06A-4D0E-994A-521784211513}"/>
              </a:ext>
            </a:extLst>
          </p:cNvPr>
          <p:cNvSpPr txBox="1">
            <a:spLocks/>
          </p:cNvSpPr>
          <p:nvPr/>
        </p:nvSpPr>
        <p:spPr>
          <a:xfrm>
            <a:off x="3427412" y="838200"/>
            <a:ext cx="8566225" cy="51054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// Declare a record type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type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4EC9B0"/>
                </a:solidFill>
                <a:effectLst/>
              </a:rPr>
              <a:t>Person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{</a:t>
            </a:r>
            <a:r>
              <a:rPr lang="en-US" b="0" dirty="0">
                <a:solidFill>
                  <a:srgbClr val="D4D4D4"/>
                </a:solidFill>
                <a:effectLst/>
              </a:rPr>
              <a:t> Name </a:t>
            </a:r>
            <a:r>
              <a:rPr lang="en-US" b="0" dirty="0">
                <a:solidFill>
                  <a:srgbClr val="569CD6"/>
                </a:solidFill>
                <a:effectLst/>
              </a:rPr>
              <a:t>:</a:t>
            </a:r>
            <a:r>
              <a:rPr lang="en-US" b="0" dirty="0">
                <a:solidFill>
                  <a:srgbClr val="D4D4D4"/>
                </a:solidFill>
                <a:effectLst/>
              </a:rPr>
              <a:t> string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Age </a:t>
            </a:r>
            <a:r>
              <a:rPr lang="en-US" b="0" dirty="0">
                <a:solidFill>
                  <a:srgbClr val="569CD6"/>
                </a:solidFill>
                <a:effectLst/>
              </a:rPr>
              <a:t>:</a:t>
            </a:r>
            <a:r>
              <a:rPr lang="en-US" b="0" dirty="0">
                <a:solidFill>
                  <a:srgbClr val="D4D4D4"/>
                </a:solidFill>
                <a:effectLst/>
              </a:rPr>
              <a:t> int </a:t>
            </a:r>
            <a:r>
              <a:rPr lang="en-US" b="0" dirty="0">
                <a:solidFill>
                  <a:srgbClr val="569CD6"/>
                </a:solidFill>
                <a:effectLst/>
              </a:rPr>
              <a:t>}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Create a value via record expression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paul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{</a:t>
            </a:r>
            <a:r>
              <a:rPr lang="en-US" b="0" dirty="0">
                <a:solidFill>
                  <a:srgbClr val="D4D4D4"/>
                </a:solidFill>
                <a:effectLst/>
              </a:rPr>
              <a:t> Name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"Paul"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Age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28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}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'Copy and update' record expression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paulsTwin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{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paul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with</a:t>
            </a:r>
            <a:r>
              <a:rPr lang="en-US" b="0" dirty="0">
                <a:solidFill>
                  <a:srgbClr val="D4D4D4"/>
                </a:solidFill>
                <a:effectLst/>
              </a:rPr>
              <a:t> Name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"Jim"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}</a:t>
            </a:r>
          </a:p>
          <a:p>
            <a:endParaRPr lang="en-US" b="0" dirty="0">
              <a:solidFill>
                <a:srgbClr val="569CD6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isPaul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person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match</a:t>
            </a:r>
            <a:r>
              <a:rPr lang="en-US" b="0" dirty="0">
                <a:solidFill>
                  <a:srgbClr val="D4D4D4"/>
                </a:solidFill>
                <a:effectLst/>
              </a:rPr>
              <a:t> person </a:t>
            </a:r>
            <a:r>
              <a:rPr lang="en-US" b="0" dirty="0">
                <a:solidFill>
                  <a:srgbClr val="569CD6"/>
                </a:solidFill>
                <a:effectLst/>
              </a:rPr>
              <a:t>with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{</a:t>
            </a:r>
            <a:r>
              <a:rPr lang="en-US" b="0" dirty="0">
                <a:solidFill>
                  <a:srgbClr val="D4D4D4"/>
                </a:solidFill>
                <a:effectLst/>
              </a:rPr>
              <a:t> Name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"Paul"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}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true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false</a:t>
            </a:r>
          </a:p>
        </p:txBody>
      </p:sp>
    </p:spTree>
    <p:extLst>
      <p:ext uri="{BB962C8B-B14F-4D97-AF65-F5344CB8AC3E}">
        <p14:creationId xmlns:p14="http://schemas.microsoft.com/office/powerpoint/2010/main" val="1036862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Are values</a:t>
            </a:r>
          </a:p>
          <a:p>
            <a:r>
              <a:rPr lang="en-US" dirty="0"/>
              <a:t>Type inference</a:t>
            </a:r>
          </a:p>
          <a:p>
            <a:r>
              <a:rPr lang="en-US" dirty="0"/>
              <a:t>Composable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Functions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BD8FF7B-E072-4680-BD6B-D8EB6C6B2E5A}"/>
              </a:ext>
            </a:extLst>
          </p:cNvPr>
          <p:cNvSpPr txBox="1">
            <a:spLocks/>
          </p:cNvSpPr>
          <p:nvPr/>
        </p:nvSpPr>
        <p:spPr>
          <a:xfrm>
            <a:off x="3427411" y="457201"/>
            <a:ext cx="8566225" cy="51054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// functions return the last item in the function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negate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square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functions have types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add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+ </a:t>
            </a:r>
            <a:r>
              <a:rPr lang="en-US" b="0" dirty="0">
                <a:solidFill>
                  <a:srgbClr val="D4D4D4"/>
                </a:solidFill>
                <a:effectLst/>
              </a:rPr>
              <a:t>y </a:t>
            </a:r>
            <a:r>
              <a:rPr lang="en-US" b="0" dirty="0">
                <a:solidFill>
                  <a:srgbClr val="608B4E"/>
                </a:solidFill>
                <a:effectLst/>
              </a:rPr>
              <a:t>// type int -&gt; int -&gt; int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add3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add </a:t>
            </a:r>
            <a:r>
              <a:rPr lang="en-US" b="0" dirty="0">
                <a:solidFill>
                  <a:srgbClr val="B5CEA8"/>
                </a:solidFill>
                <a:effectLst/>
              </a:rPr>
              <a:t>3</a:t>
            </a:r>
            <a:r>
              <a:rPr lang="en-US" b="0" dirty="0">
                <a:solidFill>
                  <a:srgbClr val="D4D4D4"/>
                </a:solidFill>
                <a:effectLst/>
              </a:rPr>
              <a:t>    </a:t>
            </a:r>
            <a:r>
              <a:rPr lang="en-US" b="0" dirty="0">
                <a:solidFill>
                  <a:srgbClr val="608B4E"/>
                </a:solidFill>
                <a:effectLst/>
              </a:rPr>
              <a:t>// type int -&gt; int</a:t>
            </a:r>
          </a:p>
          <a:p>
            <a:endParaRPr lang="en-US" b="0" dirty="0">
              <a:solidFill>
                <a:srgbClr val="569CD6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sumSquares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sq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z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z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z  </a:t>
            </a:r>
            <a:r>
              <a:rPr lang="en-US" b="0" dirty="0">
                <a:solidFill>
                  <a:srgbClr val="608B4E"/>
                </a:solidFill>
                <a:effectLst/>
              </a:rPr>
              <a:t>// local functions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sq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sq</a:t>
            </a:r>
            <a:r>
              <a:rPr lang="en-US" b="0" dirty="0">
                <a:solidFill>
                  <a:srgbClr val="D4D4D4"/>
                </a:solidFill>
                <a:effectLst/>
              </a:rPr>
              <a:t> y</a:t>
            </a:r>
          </a:p>
          <a:p>
            <a:endParaRPr lang="en-US" b="0" dirty="0">
              <a:solidFill>
                <a:srgbClr val="D4D4D4"/>
              </a:solidFill>
              <a:effectLst/>
            </a:endParaRPr>
          </a:p>
          <a:p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2027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Tail recursion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List example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Recursive functions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CE02F68-34B8-4EDD-8803-53152513CBC3}"/>
              </a:ext>
            </a:extLst>
          </p:cNvPr>
          <p:cNvSpPr txBox="1">
            <a:spLocks/>
          </p:cNvSpPr>
          <p:nvPr/>
        </p:nvSpPr>
        <p:spPr>
          <a:xfrm>
            <a:off x="3427411" y="1143000"/>
            <a:ext cx="8566225" cy="14478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>
                <a:solidFill>
                  <a:srgbClr val="569CD6"/>
                </a:solidFill>
                <a:effectLst/>
              </a:rPr>
              <a:t>let rec</a:t>
            </a:r>
            <a:r>
              <a:rPr lang="en-US" b="0">
                <a:solidFill>
                  <a:srgbClr val="D4D4D4"/>
                </a:solidFill>
                <a:effectLst/>
              </a:rPr>
              <a:t> </a:t>
            </a:r>
            <a:r>
              <a:rPr lang="en-US" b="0">
                <a:solidFill>
                  <a:srgbClr val="9CDCFE"/>
                </a:solidFill>
                <a:effectLst/>
              </a:rPr>
              <a:t>factorial</a:t>
            </a:r>
            <a:r>
              <a:rPr lang="en-US" b="0">
                <a:solidFill>
                  <a:srgbClr val="D4D4D4"/>
                </a:solidFill>
                <a:effectLst/>
              </a:rPr>
              <a:t> </a:t>
            </a:r>
            <a:r>
              <a:rPr lang="en-US" b="0">
                <a:solidFill>
                  <a:srgbClr val="9CDCFE"/>
                </a:solidFill>
                <a:effectLst/>
              </a:rPr>
              <a:t>x</a:t>
            </a:r>
            <a:r>
              <a:rPr lang="en-US" b="0">
                <a:solidFill>
                  <a:srgbClr val="D4D4D4"/>
                </a:solidFill>
                <a:effectLst/>
              </a:rPr>
              <a:t> </a:t>
            </a:r>
            <a:r>
              <a:rPr lang="en-US" b="0">
                <a:solidFill>
                  <a:srgbClr val="569CD6"/>
                </a:solidFill>
                <a:effectLst/>
              </a:rPr>
              <a:t>=</a:t>
            </a:r>
            <a:endParaRPr lang="en-US" b="0">
              <a:solidFill>
                <a:srgbClr val="D4D4D4"/>
              </a:solidFill>
              <a:effectLst/>
            </a:endParaRPr>
          </a:p>
          <a:p>
            <a:r>
              <a:rPr lang="en-US" b="0">
                <a:solidFill>
                  <a:srgbClr val="569CD6"/>
                </a:solidFill>
                <a:effectLst/>
              </a:rPr>
              <a:t>    if</a:t>
            </a:r>
            <a:r>
              <a:rPr lang="en-US" b="0">
                <a:solidFill>
                  <a:srgbClr val="D4D4D4"/>
                </a:solidFill>
                <a:effectLst/>
              </a:rPr>
              <a:t> x </a:t>
            </a:r>
            <a:r>
              <a:rPr lang="en-US" b="0">
                <a:solidFill>
                  <a:srgbClr val="569CD6"/>
                </a:solidFill>
                <a:effectLst/>
              </a:rPr>
              <a:t>&lt;</a:t>
            </a:r>
            <a:r>
              <a:rPr lang="en-US" b="0">
                <a:solidFill>
                  <a:srgbClr val="D4D4D4"/>
                </a:solidFill>
                <a:effectLst/>
              </a:rPr>
              <a:t> </a:t>
            </a:r>
            <a:r>
              <a:rPr lang="en-US" b="0">
                <a:solidFill>
                  <a:srgbClr val="B5CEA8"/>
                </a:solidFill>
                <a:effectLst/>
              </a:rPr>
              <a:t>1</a:t>
            </a:r>
            <a:r>
              <a:rPr lang="en-US" b="0">
                <a:solidFill>
                  <a:srgbClr val="D4D4D4"/>
                </a:solidFill>
                <a:effectLst/>
              </a:rPr>
              <a:t> </a:t>
            </a:r>
            <a:r>
              <a:rPr lang="en-US" b="0">
                <a:solidFill>
                  <a:srgbClr val="569CD6"/>
                </a:solidFill>
                <a:effectLst/>
              </a:rPr>
              <a:t>then</a:t>
            </a:r>
            <a:r>
              <a:rPr lang="en-US" b="0">
                <a:solidFill>
                  <a:srgbClr val="D4D4D4"/>
                </a:solidFill>
                <a:effectLst/>
              </a:rPr>
              <a:t> </a:t>
            </a:r>
            <a:r>
              <a:rPr lang="en-US" b="0">
                <a:solidFill>
                  <a:srgbClr val="B5CEA8"/>
                </a:solidFill>
                <a:effectLst/>
              </a:rPr>
              <a:t>1</a:t>
            </a:r>
            <a:endParaRPr lang="en-US" b="0">
              <a:solidFill>
                <a:srgbClr val="D4D4D4"/>
              </a:solidFill>
              <a:effectLst/>
            </a:endParaRPr>
          </a:p>
          <a:p>
            <a:r>
              <a:rPr lang="en-US" b="0">
                <a:solidFill>
                  <a:srgbClr val="569CD6"/>
                </a:solidFill>
                <a:effectLst/>
              </a:rPr>
              <a:t>    else</a:t>
            </a:r>
            <a:r>
              <a:rPr lang="en-US" b="0">
                <a:solidFill>
                  <a:srgbClr val="D4D4D4"/>
                </a:solidFill>
                <a:effectLst/>
              </a:rPr>
              <a:t> x </a:t>
            </a:r>
            <a:r>
              <a:rPr lang="en-US" b="0">
                <a:solidFill>
                  <a:srgbClr val="569CD6"/>
                </a:solidFill>
                <a:effectLst/>
              </a:rPr>
              <a:t>*</a:t>
            </a:r>
            <a:r>
              <a:rPr lang="en-US" b="0">
                <a:solidFill>
                  <a:srgbClr val="D4D4D4"/>
                </a:solidFill>
                <a:effectLst/>
              </a:rPr>
              <a:t> factorial (x </a:t>
            </a:r>
            <a:r>
              <a:rPr lang="en-US" b="0">
                <a:solidFill>
                  <a:srgbClr val="569CD6"/>
                </a:solidFill>
                <a:effectLst/>
              </a:rPr>
              <a:t>-</a:t>
            </a:r>
            <a:r>
              <a:rPr lang="en-US" b="0">
                <a:solidFill>
                  <a:srgbClr val="D4D4D4"/>
                </a:solidFill>
                <a:effectLst/>
              </a:rPr>
              <a:t> </a:t>
            </a:r>
            <a:r>
              <a:rPr lang="en-US" b="0">
                <a:solidFill>
                  <a:srgbClr val="B5CEA8"/>
                </a:solidFill>
                <a:effectLst/>
              </a:rPr>
              <a:t>1</a:t>
            </a:r>
            <a:r>
              <a:rPr lang="en-US" b="0">
                <a:solidFill>
                  <a:srgbClr val="D4D4D4"/>
                </a:solidFill>
                <a:effectLst/>
              </a:rPr>
              <a:t>)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9B592D2-2EDE-41C3-8D18-DA4C3C9E9B31}"/>
              </a:ext>
            </a:extLst>
          </p:cNvPr>
          <p:cNvSpPr txBox="1">
            <a:spLocks/>
          </p:cNvSpPr>
          <p:nvPr/>
        </p:nvSpPr>
        <p:spPr>
          <a:xfrm>
            <a:off x="3427410" y="2819400"/>
            <a:ext cx="8566225" cy="1904999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 rec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sum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list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 </a:t>
            </a:r>
            <a:r>
              <a:rPr lang="en-US" b="0" dirty="0">
                <a:solidFill>
                  <a:srgbClr val="608B4E"/>
                </a:solidFill>
                <a:effectLst/>
              </a:rPr>
              <a:t>// decompose (::) operator</a:t>
            </a:r>
            <a:r>
              <a:rPr lang="en-US" b="0" dirty="0">
                <a:solidFill>
                  <a:srgbClr val="D4D4D4"/>
                </a:solidFill>
                <a:effectLst/>
              </a:rPr>
              <a:t>  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match</a:t>
            </a:r>
            <a:r>
              <a:rPr lang="en-US" b="0" dirty="0">
                <a:solidFill>
                  <a:srgbClr val="D4D4D4"/>
                </a:solidFill>
                <a:effectLst/>
              </a:rPr>
              <a:t> list </a:t>
            </a:r>
            <a:r>
              <a:rPr lang="en-US" b="0" dirty="0">
                <a:solidFill>
                  <a:srgbClr val="569CD6"/>
                </a:solidFill>
                <a:effectLst/>
              </a:rPr>
              <a:t>with </a:t>
            </a:r>
            <a:r>
              <a:rPr lang="en-US" b="0" dirty="0">
                <a:solidFill>
                  <a:srgbClr val="608B4E"/>
                </a:solidFill>
                <a:effectLst/>
              </a:rPr>
              <a:t>// pattern matching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0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::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xs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sum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xs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62C16-54CF-4763-84B9-9408721B5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3936298"/>
            <a:ext cx="2076755" cy="24742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4047C8-EB31-46C1-83DE-FFC72535EF2A}"/>
              </a:ext>
            </a:extLst>
          </p:cNvPr>
          <p:cNvSpPr txBox="1"/>
          <p:nvPr/>
        </p:nvSpPr>
        <p:spPr>
          <a:xfrm>
            <a:off x="2665412" y="5936648"/>
            <a:ext cx="1947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XKCD #1270</a:t>
            </a:r>
          </a:p>
        </p:txBody>
      </p:sp>
    </p:spTree>
    <p:extLst>
      <p:ext uri="{BB962C8B-B14F-4D97-AF65-F5344CB8AC3E}">
        <p14:creationId xmlns:p14="http://schemas.microsoft.com/office/powerpoint/2010/main" val="3468963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Generic</a:t>
            </a:r>
          </a:p>
          <a:p>
            <a:r>
              <a:rPr lang="en-US" dirty="0" err="1"/>
              <a:t>Automagic</a:t>
            </a:r>
            <a:endParaRPr lang="en-US" dirty="0"/>
          </a:p>
          <a:p>
            <a:endParaRPr lang="en-US" dirty="0"/>
          </a:p>
          <a:p>
            <a:r>
              <a:rPr lang="en-US" dirty="0"/>
              <a:t>File order in compilation important</a:t>
            </a:r>
          </a:p>
          <a:p>
            <a:pPr lvl="1"/>
            <a:r>
              <a:rPr lang="en-US" dirty="0"/>
              <a:t>Deduces types</a:t>
            </a:r>
          </a:p>
          <a:p>
            <a:pPr lvl="1"/>
            <a:r>
              <a:rPr lang="en-US" dirty="0"/>
              <a:t>No circular dependencies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Type inference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1295400"/>
            <a:ext cx="8566225" cy="1563061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pack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b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(a, b)</a:t>
            </a: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type 'a -&gt; 'b -&gt; 'a * 'b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endParaRPr lang="en-US" b="0" dirty="0">
              <a:solidFill>
                <a:srgbClr val="D4D4D4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307" y="3795038"/>
            <a:ext cx="5186895" cy="281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19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option &gt; nulls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Prevents ignoring bad return values</a:t>
            </a:r>
          </a:p>
          <a:p>
            <a:endParaRPr lang="en-US" dirty="0"/>
          </a:p>
          <a:p>
            <a:r>
              <a:rPr lang="en-US" dirty="0"/>
              <a:t>Compiler forces pattern </a:t>
            </a:r>
            <a:r>
              <a:rPr lang="en-US"/>
              <a:t>matching to </a:t>
            </a:r>
            <a:r>
              <a:rPr lang="en-US" dirty="0"/>
              <a:t>cover every case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Options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1219200"/>
            <a:ext cx="8566225" cy="1563061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// Built in 'option' widely used 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type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4EC9B0"/>
                </a:solidFill>
                <a:effectLst/>
              </a:rPr>
              <a:t>'T option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None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Some </a:t>
            </a:r>
            <a:r>
              <a:rPr lang="en-US" b="0" dirty="0">
                <a:solidFill>
                  <a:srgbClr val="569CD6"/>
                </a:solidFill>
                <a:effectLst/>
              </a:rPr>
              <a:t>of</a:t>
            </a:r>
            <a:r>
              <a:rPr lang="en-US" b="0" dirty="0">
                <a:solidFill>
                  <a:srgbClr val="D4D4D4"/>
                </a:solidFill>
                <a:effectLst/>
              </a:rPr>
              <a:t> 'T</a:t>
            </a:r>
          </a:p>
        </p:txBody>
      </p:sp>
    </p:spTree>
    <p:extLst>
      <p:ext uri="{BB962C8B-B14F-4D97-AF65-F5344CB8AC3E}">
        <p14:creationId xmlns:p14="http://schemas.microsoft.com/office/powerpoint/2010/main" val="5842284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Very powerful</a:t>
            </a:r>
          </a:p>
          <a:p>
            <a:pPr lvl="1"/>
            <a:r>
              <a:rPr lang="en-US" dirty="0"/>
              <a:t>Switch statement on steroids</a:t>
            </a:r>
          </a:p>
          <a:p>
            <a:r>
              <a:rPr lang="en-US" dirty="0"/>
              <a:t>Complete! Cannot ignore </a:t>
            </a:r>
            <a:r>
              <a:rPr lang="en-US" dirty="0">
                <a:solidFill>
                  <a:schemeClr val="accent1"/>
                </a:solidFill>
              </a:rPr>
              <a:t>None</a:t>
            </a:r>
            <a:r>
              <a:rPr lang="en-US" dirty="0"/>
              <a:t> in an </a:t>
            </a:r>
            <a:r>
              <a:rPr lang="en-US" dirty="0">
                <a:solidFill>
                  <a:schemeClr val="accent1"/>
                </a:solidFill>
              </a:rPr>
              <a:t>Option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Pattern Matching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188816" y="3200400"/>
            <a:ext cx="11804822" cy="32004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checkList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lst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match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lst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with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[]</a:t>
            </a:r>
            <a:r>
              <a:rPr lang="en-US" b="0" dirty="0">
                <a:solidFill>
                  <a:srgbClr val="D4D4D4"/>
                </a:solidFill>
                <a:effectLst/>
              </a:rPr>
              <a:t>           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"Empty"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D4D4D4"/>
                </a:solidFill>
                <a:effectLst/>
              </a:rPr>
              <a:t>e</a:t>
            </a:r>
            <a:r>
              <a:rPr lang="en-US" b="0" dirty="0">
                <a:solidFill>
                  <a:srgbClr val="569CD6"/>
                </a:solidFill>
                <a:effectLst/>
              </a:rPr>
              <a:t>]        </a:t>
            </a:r>
            <a:r>
              <a:rPr lang="en-US" b="0" dirty="0">
                <a:solidFill>
                  <a:srgbClr val="D4D4D4"/>
                </a:solidFill>
                <a:effectLst/>
              </a:rPr>
              <a:t>  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"One element: </a:t>
            </a:r>
            <a:r>
              <a:rPr lang="en-US" b="0" dirty="0">
                <a:solidFill>
                  <a:srgbClr val="569CD6"/>
                </a:solidFill>
                <a:effectLst/>
              </a:rPr>
              <a:t>%O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D4D4D4"/>
                </a:solidFill>
                <a:effectLst/>
              </a:rPr>
              <a:t> e1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::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xs</a:t>
            </a:r>
            <a:r>
              <a:rPr lang="en-US" b="0" dirty="0">
                <a:solidFill>
                  <a:srgbClr val="D4D4D4"/>
                </a:solidFill>
                <a:effectLst/>
              </a:rPr>
              <a:t>      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"Start with 1"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::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::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xs</a:t>
            </a:r>
            <a:r>
              <a:rPr lang="en-US" b="0" dirty="0">
                <a:solidFill>
                  <a:srgbClr val="D4D4D4"/>
                </a:solidFill>
                <a:effectLst/>
              </a:rPr>
              <a:t> 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"Second element </a:t>
            </a:r>
            <a:r>
              <a:rPr lang="en-US" b="0" dirty="0">
                <a:solidFill>
                  <a:srgbClr val="569CD6"/>
                </a:solidFill>
                <a:effectLst/>
              </a:rPr>
              <a:t>%O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D4D4D4"/>
                </a:solidFill>
                <a:effectLst/>
              </a:rPr>
              <a:t> x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            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608B4E"/>
                </a:solidFill>
                <a:effectLst/>
              </a:rPr>
              <a:t>// do nothing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5145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E5F9C6-C88A-4238-BB56-9B5A20BEE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10A30-2C5F-4A7F-8D4D-C22082965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13" y="1151121"/>
            <a:ext cx="5599199" cy="55703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Software Services</a:t>
            </a:r>
          </a:p>
          <a:p>
            <a:pPr lvl="1"/>
            <a:r>
              <a:rPr lang="en-US" dirty="0"/>
              <a:t>Fort Wayne, IN</a:t>
            </a:r>
          </a:p>
          <a:p>
            <a:pPr lvl="1"/>
            <a:r>
              <a:rPr lang="en-US" dirty="0"/>
              <a:t>Founded 1978</a:t>
            </a:r>
          </a:p>
          <a:p>
            <a:r>
              <a:rPr lang="en-US" dirty="0"/>
              <a:t>Areas</a:t>
            </a:r>
          </a:p>
          <a:p>
            <a:pPr lvl="1"/>
            <a:r>
              <a:rPr lang="en-US" dirty="0"/>
              <a:t>Embedded</a:t>
            </a:r>
          </a:p>
          <a:p>
            <a:pPr lvl="1"/>
            <a:r>
              <a:rPr lang="en-US" dirty="0"/>
              <a:t>Desktop</a:t>
            </a:r>
          </a:p>
          <a:p>
            <a:pPr lvl="1"/>
            <a:r>
              <a:rPr lang="en-US" dirty="0"/>
              <a:t>Web Applications and Design</a:t>
            </a:r>
          </a:p>
          <a:p>
            <a:pPr lvl="1"/>
            <a:r>
              <a:rPr lang="en-US" dirty="0"/>
              <a:t>Mobile Applications</a:t>
            </a:r>
          </a:p>
          <a:p>
            <a:pPr lvl="1"/>
            <a:r>
              <a:rPr lang="en-US" dirty="0"/>
              <a:t>Software Testing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082766-2963-4E1F-9948-450756BC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</a:t>
            </a:r>
            <a:r>
              <a:rPr lang="en-US" dirty="0" err="1"/>
              <a:t>Logikos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FAAFE2-E725-4B5C-855F-565D381293EB}"/>
              </a:ext>
            </a:extLst>
          </p:cNvPr>
          <p:cNvSpPr txBox="1">
            <a:spLocks/>
          </p:cNvSpPr>
          <p:nvPr/>
        </p:nvSpPr>
        <p:spPr>
          <a:xfrm>
            <a:off x="6146541" y="1148356"/>
            <a:ext cx="5599199" cy="5570355"/>
          </a:xfrm>
          <a:prstGeom prst="rect">
            <a:avLst/>
          </a:prstGeom>
        </p:spPr>
        <p:txBody>
          <a:bodyPr vert="horz" lIns="108000" tIns="36000" rIns="108000" bIns="36000" rtlCol="0">
            <a:normAutofit/>
          </a:bodyPr>
          <a:lstStyle>
            <a:lvl1pPr marL="304747" indent="-304747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Char char="§"/>
              <a:defRPr sz="3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2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Clients</a:t>
            </a:r>
          </a:p>
          <a:p>
            <a:pPr lvl="1"/>
            <a:r>
              <a:rPr lang="en-US" dirty="0"/>
              <a:t>Automotive</a:t>
            </a:r>
          </a:p>
          <a:p>
            <a:pPr lvl="1"/>
            <a:r>
              <a:rPr lang="en-US" dirty="0"/>
              <a:t>Commercial Services</a:t>
            </a:r>
          </a:p>
          <a:p>
            <a:pPr lvl="1"/>
            <a:r>
              <a:rPr lang="en-US" dirty="0"/>
              <a:t>Consumer Electronics</a:t>
            </a:r>
          </a:p>
          <a:p>
            <a:pPr lvl="1"/>
            <a:r>
              <a:rPr lang="en-US" dirty="0"/>
              <a:t>Govt and DoD</a:t>
            </a:r>
          </a:p>
          <a:p>
            <a:pPr lvl="1"/>
            <a:r>
              <a:rPr lang="en-US" dirty="0"/>
              <a:t>Medical</a:t>
            </a:r>
          </a:p>
          <a:p>
            <a:pPr lvl="1"/>
            <a:r>
              <a:rPr lang="en-US" dirty="0"/>
              <a:t>Retail</a:t>
            </a:r>
          </a:p>
          <a:p>
            <a:pPr lvl="1"/>
            <a:r>
              <a:rPr lang="en-US" dirty="0"/>
              <a:t>Others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525440-4A66-45AB-8B61-7E70972B6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812" y="2259136"/>
            <a:ext cx="23812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007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Extend matching </a:t>
            </a:r>
            <a:r>
              <a:rPr lang="en-US" dirty="0" err="1"/>
              <a:t>programatically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Active Patterns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1828800"/>
            <a:ext cx="8566225" cy="38862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(* parameterized active patterns *)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(|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DivisibleBy</a:t>
            </a:r>
            <a:r>
              <a:rPr lang="en-US" b="0" dirty="0">
                <a:solidFill>
                  <a:srgbClr val="9CDCFE"/>
                </a:solidFill>
                <a:effectLst/>
              </a:rPr>
              <a:t>|_|)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by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if</a:t>
            </a:r>
            <a:r>
              <a:rPr lang="en-US" b="0" dirty="0">
                <a:solidFill>
                  <a:srgbClr val="D4D4D4"/>
                </a:solidFill>
                <a:effectLst/>
              </a:rPr>
              <a:t> n % by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0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then</a:t>
            </a:r>
            <a:r>
              <a:rPr lang="en-US" b="0" dirty="0">
                <a:solidFill>
                  <a:srgbClr val="D4D4D4"/>
                </a:solidFill>
                <a:effectLst/>
              </a:rPr>
              <a:t> Some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DivisibleBy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else</a:t>
            </a:r>
            <a:r>
              <a:rPr lang="en-US" b="0" dirty="0">
                <a:solidFill>
                  <a:srgbClr val="D4D4D4"/>
                </a:solidFill>
                <a:effectLst/>
              </a:rPr>
              <a:t> None</a:t>
            </a: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fizzBuzz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function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DivisibleBy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3</a:t>
            </a:r>
            <a:r>
              <a:rPr lang="en-US" b="0" dirty="0">
                <a:solidFill>
                  <a:srgbClr val="D4D4D4"/>
                </a:solidFill>
                <a:effectLst/>
              </a:rPr>
              <a:t> &amp;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DivisibleBy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5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 err="1">
                <a:solidFill>
                  <a:srgbClr val="CE9178"/>
                </a:solidFill>
                <a:effectLst/>
              </a:rPr>
              <a:t>FizzBuzz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DivisibleBy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3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"Fizz"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DivisibleBy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5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"Buzz"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string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9023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Disjoint unions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Discriminated Unions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838200"/>
            <a:ext cx="8566225" cy="54102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type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4EC9B0"/>
                </a:solidFill>
                <a:effectLst/>
              </a:rPr>
              <a:t>Tree&lt;'T&gt;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Tree </a:t>
            </a:r>
            <a:r>
              <a:rPr lang="en-US" b="0" dirty="0">
                <a:solidFill>
                  <a:srgbClr val="569CD6"/>
                </a:solidFill>
                <a:effectLst/>
              </a:rPr>
              <a:t>of</a:t>
            </a:r>
            <a:r>
              <a:rPr lang="en-US" b="0" dirty="0">
                <a:solidFill>
                  <a:srgbClr val="D4D4D4"/>
                </a:solidFill>
                <a:effectLst/>
              </a:rPr>
              <a:t> Tree</a:t>
            </a:r>
            <a:r>
              <a:rPr lang="en-US" b="0" dirty="0">
                <a:solidFill>
                  <a:srgbClr val="569CD6"/>
                </a:solidFill>
                <a:effectLst/>
              </a:rPr>
              <a:t>&lt;</a:t>
            </a:r>
            <a:r>
              <a:rPr lang="en-US" b="0" dirty="0">
                <a:solidFill>
                  <a:srgbClr val="D4D4D4"/>
                </a:solidFill>
                <a:effectLst/>
              </a:rPr>
              <a:t>'T</a:t>
            </a:r>
            <a:r>
              <a:rPr lang="en-US" b="0" dirty="0">
                <a:solidFill>
                  <a:srgbClr val="569CD6"/>
                </a:solidFill>
                <a:effectLst/>
              </a:rPr>
              <a:t>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 'T 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 Tree</a:t>
            </a:r>
            <a:r>
              <a:rPr lang="en-US" b="0" dirty="0">
                <a:solidFill>
                  <a:srgbClr val="569CD6"/>
                </a:solidFill>
                <a:effectLst/>
              </a:rPr>
              <a:t>&lt;</a:t>
            </a:r>
            <a:r>
              <a:rPr lang="en-US" b="0" dirty="0">
                <a:solidFill>
                  <a:srgbClr val="D4D4D4"/>
                </a:solidFill>
                <a:effectLst/>
              </a:rPr>
              <a:t>‘T</a:t>
            </a:r>
            <a:r>
              <a:rPr lang="en-US" b="0" dirty="0">
                <a:solidFill>
                  <a:srgbClr val="569CD6"/>
                </a:solidFill>
                <a:effectLst/>
              </a:rPr>
              <a:t>&gt;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Leaf </a:t>
            </a:r>
            <a:r>
              <a:rPr lang="en-US" b="0" dirty="0">
                <a:solidFill>
                  <a:srgbClr val="569CD6"/>
                </a:solidFill>
                <a:effectLst/>
              </a:rPr>
              <a:t>of</a:t>
            </a:r>
            <a:r>
              <a:rPr lang="en-US" b="0" dirty="0">
                <a:solidFill>
                  <a:srgbClr val="D4D4D4"/>
                </a:solidFill>
                <a:effectLst/>
              </a:rPr>
              <a:t> 'T</a:t>
            </a: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r>
              <a:rPr lang="en-US" b="0" dirty="0">
                <a:solidFill>
                  <a:srgbClr val="569CD6"/>
                </a:solidFill>
                <a:effectLst/>
              </a:rPr>
              <a:t>let rec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depth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tree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match</a:t>
            </a:r>
            <a:r>
              <a:rPr lang="en-US" b="0" dirty="0">
                <a:solidFill>
                  <a:srgbClr val="D4D4D4"/>
                </a:solidFill>
                <a:effectLst/>
              </a:rPr>
              <a:t> tree </a:t>
            </a:r>
            <a:r>
              <a:rPr lang="en-US" b="0" dirty="0">
                <a:solidFill>
                  <a:srgbClr val="569CD6"/>
                </a:solidFill>
                <a:effectLst/>
              </a:rPr>
              <a:t>with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Tree(l, 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, r)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max (depth l) (depth r)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Leaf(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r>
              <a:rPr lang="en-US" b="0" dirty="0">
                <a:solidFill>
                  <a:srgbClr val="569CD6"/>
                </a:solidFill>
                <a:effectLst/>
              </a:rPr>
              <a:t>let rec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size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function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Tree(l, 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, r)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size l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size r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Leaf(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7214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Composes </a:t>
            </a:r>
            <a:br>
              <a:rPr lang="en-US" dirty="0"/>
            </a:br>
            <a:r>
              <a:rPr lang="en-US" dirty="0"/>
              <a:t>functions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Pipeline, partial application, composition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1295400"/>
            <a:ext cx="8566225" cy="41148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// pipe |&gt; 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``square, negate, then print`` x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x </a:t>
            </a:r>
            <a:r>
              <a:rPr lang="en-US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b="0" dirty="0">
                <a:solidFill>
                  <a:srgbClr val="D4D4D4"/>
                </a:solidFill>
                <a:effectLst/>
              </a:rPr>
              <a:t> square </a:t>
            </a:r>
            <a:r>
              <a:rPr lang="en-US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b="0" dirty="0">
                <a:solidFill>
                  <a:srgbClr val="D4D4D4"/>
                </a:solidFill>
                <a:effectLst/>
              </a:rPr>
              <a:t> negate </a:t>
            </a:r>
            <a:r>
              <a:rPr lang="en-US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b="0" dirty="0">
                <a:solidFill>
                  <a:srgbClr val="D4D4D4"/>
                </a:solidFill>
                <a:effectLst/>
              </a:rPr>
              <a:t> print</a:t>
            </a:r>
          </a:p>
          <a:p>
            <a:endParaRPr lang="en-US" b="0" dirty="0">
              <a:solidFill>
                <a:srgbClr val="608B4E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sumOfLengths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xs</a:t>
            </a:r>
            <a:r>
              <a:rPr lang="en-US" b="0" dirty="0">
                <a:solidFill>
                  <a:srgbClr val="D4D4D4"/>
                </a:solidFill>
                <a:effectLst/>
              </a:rPr>
              <a:t> : </a:t>
            </a:r>
            <a:r>
              <a:rPr lang="en-US" b="0" dirty="0">
                <a:solidFill>
                  <a:srgbClr val="9CDCFE"/>
                </a:solidFill>
                <a:effectLst/>
              </a:rPr>
              <a:t>string</a:t>
            </a:r>
            <a:r>
              <a:rPr lang="en-US" b="0" dirty="0">
                <a:solidFill>
                  <a:srgbClr val="D4D4D4"/>
                </a:solidFill>
                <a:effectLst/>
              </a:rPr>
              <a:t> [])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xs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Array.map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569CD6"/>
                </a:solidFill>
                <a:effectLst/>
              </a:rPr>
              <a:t>fun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s.Length</a:t>
            </a:r>
            <a:r>
              <a:rPr lang="en-US" b="0" dirty="0">
                <a:solidFill>
                  <a:srgbClr val="D4D4D4"/>
                </a:solidFill>
                <a:effectLst/>
              </a:rPr>
              <a:t>)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Array.sum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96456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135C65E-3058-4506-9D9A-711BF7EBE74B}"/>
              </a:ext>
            </a:extLst>
          </p:cNvPr>
          <p:cNvSpPr txBox="1">
            <a:spLocks/>
          </p:cNvSpPr>
          <p:nvPr/>
        </p:nvSpPr>
        <p:spPr>
          <a:xfrm>
            <a:off x="303212" y="1066800"/>
            <a:ext cx="11804822" cy="5570355"/>
          </a:xfrm>
          <a:prstGeom prst="rect">
            <a:avLst/>
          </a:prstGeom>
        </p:spPr>
        <p:txBody>
          <a:bodyPr vert="horz" lIns="108000" tIns="36000" rIns="108000" bIns="36000" rtlCol="0">
            <a:normAutofit/>
          </a:bodyPr>
          <a:lstStyle>
            <a:lvl1pPr marL="304747" indent="-304747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Char char="§"/>
              <a:defRPr sz="3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2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Rich set of (mostly) orthogonal helpers</a:t>
            </a:r>
          </a:p>
          <a:p>
            <a:pPr lvl="1"/>
            <a:r>
              <a:rPr lang="en-US" dirty="0"/>
              <a:t>find, map, filter, partition, zip, reduce, exists, 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Useful list, array, </a:t>
            </a:r>
            <a:r>
              <a:rPr lang="en-US" dirty="0" err="1"/>
              <a:t>seq</a:t>
            </a:r>
            <a:r>
              <a:rPr lang="en-US" dirty="0"/>
              <a:t> functions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03212" y="2819400"/>
            <a:ext cx="9966201" cy="28194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(* list, </a:t>
            </a:r>
            <a:r>
              <a:rPr lang="en-US" b="0" dirty="0" err="1">
                <a:solidFill>
                  <a:srgbClr val="608B4E"/>
                </a:solidFill>
                <a:effectLst/>
              </a:rPr>
              <a:t>seq</a:t>
            </a:r>
            <a:r>
              <a:rPr lang="en-US" b="0" dirty="0">
                <a:solidFill>
                  <a:srgbClr val="608B4E"/>
                </a:solidFill>
                <a:effectLst/>
              </a:rPr>
              <a:t>, array functions *)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prod 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1.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10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List.fold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vals</a:t>
            </a:r>
            <a:r>
              <a:rPr lang="en-US" b="0" dirty="0">
                <a:solidFill>
                  <a:srgbClr val="D4D4D4"/>
                </a:solidFill>
                <a:effectLst/>
              </a:rPr>
              <a:t> 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{</a:t>
            </a:r>
            <a:r>
              <a:rPr lang="en-US" b="0" dirty="0">
                <a:solidFill>
                  <a:srgbClr val="B5CEA8"/>
                </a:solidFill>
                <a:effectLst/>
              </a:rPr>
              <a:t>1.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10</a:t>
            </a:r>
            <a:r>
              <a:rPr lang="en-US" b="0" dirty="0">
                <a:solidFill>
                  <a:srgbClr val="569CD6"/>
                </a:solidFill>
                <a:effectLst/>
              </a:rPr>
              <a:t>}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Seq.map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569CD6"/>
                </a:solidFill>
                <a:effectLst/>
              </a:rPr>
              <a:t>fun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x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x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)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odds</a:t>
            </a:r>
            <a:r>
              <a:rPr lang="en-US" b="0" dirty="0">
                <a:solidFill>
                  <a:srgbClr val="D4D4D4"/>
                </a:solidFill>
                <a:effectLst/>
              </a:rPr>
              <a:t> 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1.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10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List.filter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569CD6"/>
                </a:solidFill>
                <a:effectLst/>
              </a:rPr>
              <a:t>fun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(x%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0</a:t>
            </a:r>
            <a:r>
              <a:rPr lang="en-US" b="0" dirty="0">
                <a:solidFill>
                  <a:srgbClr val="D4D4D4"/>
                </a:solidFill>
                <a:effectLst/>
              </a:rPr>
              <a:t>)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(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o,e</a:t>
            </a:r>
            <a:r>
              <a:rPr lang="en-US" b="0" dirty="0">
                <a:solidFill>
                  <a:srgbClr val="9CDCFE"/>
                </a:solidFill>
                <a:effectLst/>
              </a:rPr>
              <a:t>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B5CEA8"/>
                </a:solidFill>
                <a:effectLst/>
              </a:rPr>
              <a:t>1.</a:t>
            </a:r>
            <a:r>
              <a:rPr lang="en-US" b="0" dirty="0">
                <a:solidFill>
                  <a:srgbClr val="D4D4D4"/>
                </a:solidFill>
                <a:effectLst/>
              </a:rPr>
              <a:t>.</a:t>
            </a:r>
            <a:r>
              <a:rPr lang="en-US" b="0" dirty="0">
                <a:solidFill>
                  <a:srgbClr val="B5CEA8"/>
                </a:solidFill>
                <a:effectLst/>
              </a:rPr>
              <a:t>10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List.partition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569CD6"/>
                </a:solidFill>
                <a:effectLst/>
              </a:rPr>
              <a:t>fun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(x%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0</a:t>
            </a:r>
            <a:r>
              <a:rPr lang="en-US" b="0" dirty="0">
                <a:solidFill>
                  <a:srgbClr val="D4D4D4"/>
                </a:solidFill>
                <a:effectLst/>
              </a:rPr>
              <a:t>)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all</a:t>
            </a:r>
            <a:r>
              <a:rPr lang="en-US" b="0" dirty="0">
                <a:solidFill>
                  <a:srgbClr val="D4D4D4"/>
                </a:solidFill>
                <a:effectLst/>
              </a:rPr>
              <a:t>  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List.zip odds evens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CCDE6F-EC3F-4252-8F53-13D7012A1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12" y="1071373"/>
            <a:ext cx="174168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59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if/then/else</a:t>
            </a:r>
          </a:p>
          <a:p>
            <a:r>
              <a:rPr lang="en-US" dirty="0"/>
              <a:t>Don’t use ‘if’</a:t>
            </a:r>
          </a:p>
          <a:p>
            <a:pPr lvl="1"/>
            <a:r>
              <a:rPr lang="en-US" dirty="0"/>
              <a:t>Use ‘match’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Conditionals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1151118"/>
            <a:ext cx="8566225" cy="4411482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// bad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if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then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"a"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else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"b"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r>
              <a:rPr lang="en-US" b="0" dirty="0">
                <a:solidFill>
                  <a:srgbClr val="608B4E"/>
                </a:solidFill>
                <a:effectLst/>
              </a:rPr>
              <a:t>// good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match</a:t>
            </a:r>
            <a:r>
              <a:rPr lang="en-US" b="0" dirty="0">
                <a:solidFill>
                  <a:srgbClr val="D4D4D4"/>
                </a:solidFill>
                <a:effectLst/>
              </a:rPr>
              <a:t> x </a:t>
            </a:r>
            <a:r>
              <a:rPr lang="en-US" b="0" dirty="0">
                <a:solidFill>
                  <a:srgbClr val="569CD6"/>
                </a:solidFill>
                <a:effectLst/>
              </a:rPr>
              <a:t>with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"a"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_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"b"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07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Loops</a:t>
            </a:r>
          </a:p>
          <a:p>
            <a:endParaRPr lang="en-US" dirty="0"/>
          </a:p>
          <a:p>
            <a:r>
              <a:rPr lang="en-US" dirty="0"/>
              <a:t>Use recursion </a:t>
            </a:r>
            <a:br>
              <a:rPr lang="en-US" dirty="0"/>
            </a:br>
            <a:r>
              <a:rPr lang="en-US" dirty="0"/>
              <a:t>or functions</a:t>
            </a:r>
            <a:br>
              <a:rPr lang="en-US" dirty="0"/>
            </a:br>
            <a:r>
              <a:rPr lang="en-US" dirty="0"/>
              <a:t>instead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Loops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1295400"/>
            <a:ext cx="8566225" cy="26670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weirdo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for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 to </a:t>
            </a:r>
            <a:r>
              <a:rPr lang="en-US" b="0" dirty="0">
                <a:solidFill>
                  <a:srgbClr val="B5CEA8"/>
                </a:solidFill>
                <a:effectLst/>
              </a:rPr>
              <a:t>49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do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569CD6"/>
                </a:solidFill>
                <a:effectLst/>
              </a:rPr>
              <a:t>%d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i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let mutable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j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50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while</a:t>
            </a:r>
            <a:r>
              <a:rPr lang="en-US" b="0" dirty="0">
                <a:solidFill>
                  <a:srgbClr val="D4D4D4"/>
                </a:solidFill>
                <a:effectLst/>
              </a:rPr>
              <a:t> j </a:t>
            </a:r>
            <a:r>
              <a:rPr lang="en-US" b="0" dirty="0">
                <a:solidFill>
                  <a:srgbClr val="569CD6"/>
                </a:solidFill>
                <a:effectLst/>
              </a:rPr>
              <a:t>&lt;=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100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do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569CD6"/>
                </a:solidFill>
                <a:effectLst/>
              </a:rPr>
              <a:t>%d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D4D4D4"/>
                </a:solidFill>
                <a:effectLst/>
              </a:rPr>
              <a:t> j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  j </a:t>
            </a:r>
            <a:r>
              <a:rPr lang="en-US" b="0" dirty="0">
                <a:solidFill>
                  <a:srgbClr val="569CD6"/>
                </a:solidFill>
                <a:effectLst/>
              </a:rPr>
              <a:t>&lt;-</a:t>
            </a:r>
            <a:r>
              <a:rPr lang="en-US" b="0" dirty="0">
                <a:solidFill>
                  <a:srgbClr val="D4D4D4"/>
                </a:solidFill>
                <a:effectLst/>
              </a:rPr>
              <a:t> j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5383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try/with/finally</a:t>
            </a:r>
          </a:p>
          <a:p>
            <a:endParaRPr lang="en-US" dirty="0"/>
          </a:p>
          <a:p>
            <a:r>
              <a:rPr lang="en-US" dirty="0"/>
              <a:t>Exception</a:t>
            </a:r>
            <a:br>
              <a:rPr lang="en-US" dirty="0"/>
            </a:br>
            <a:r>
              <a:rPr lang="en-US" dirty="0"/>
              <a:t>filtering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Exceptions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8D4378-AB64-47AD-96B6-BF6B04A186AE}"/>
              </a:ext>
            </a:extLst>
          </p:cNvPr>
          <p:cNvSpPr txBox="1">
            <a:spLocks/>
          </p:cNvSpPr>
          <p:nvPr/>
        </p:nvSpPr>
        <p:spPr>
          <a:xfrm>
            <a:off x="3427411" y="1122066"/>
            <a:ext cx="8566225" cy="3526134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divide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x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try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  try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   (x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B5CEA8"/>
                </a:solidFill>
                <a:effectLst/>
              </a:rPr>
              <a:t>1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/</a:t>
            </a:r>
            <a:r>
              <a:rPr lang="en-US" b="0" dirty="0">
                <a:solidFill>
                  <a:srgbClr val="D4D4D4"/>
                </a:solidFill>
                <a:effectLst/>
              </a:rPr>
              <a:t> y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  finally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"this will always be printed"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with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:</a:t>
            </a:r>
            <a:r>
              <a:rPr lang="en-US" b="0" dirty="0">
                <a:solidFill>
                  <a:srgbClr val="D4D4D4"/>
                </a:solidFill>
                <a:effectLst/>
              </a:rPr>
              <a:t>?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System.DivideByZeroException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as</a:t>
            </a:r>
            <a:r>
              <a:rPr lang="en-US" b="0" dirty="0">
                <a:solidFill>
                  <a:srgbClr val="D4D4D4"/>
                </a:solidFill>
                <a:effectLst/>
              </a:rPr>
              <a:t> ex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569CD6"/>
                </a:solidFill>
                <a:effectLst/>
              </a:rPr>
              <a:t>%s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ex.Message</a:t>
            </a:r>
            <a:r>
              <a:rPr lang="en-US" b="0" dirty="0">
                <a:solidFill>
                  <a:srgbClr val="569CD6"/>
                </a:solidFill>
                <a:effectLst/>
              </a:rPr>
              <a:t>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0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78377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Upcasting</a:t>
            </a:r>
          </a:p>
          <a:p>
            <a:pPr lvl="1"/>
            <a:r>
              <a:rPr lang="en-US" dirty="0"/>
              <a:t>Compile time</a:t>
            </a:r>
          </a:p>
          <a:p>
            <a:r>
              <a:rPr lang="en-US" dirty="0" err="1"/>
              <a:t>Downcasting</a:t>
            </a:r>
            <a:endParaRPr lang="en-US" dirty="0"/>
          </a:p>
          <a:p>
            <a:pPr lvl="1"/>
            <a:r>
              <a:rPr lang="en-US" dirty="0"/>
              <a:t>Run time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427411" y="1295400"/>
            <a:ext cx="8566225" cy="25146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type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4EC9B0"/>
                </a:solidFill>
                <a:effectLst/>
              </a:rPr>
              <a:t>Animal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member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__.Rest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type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4EC9B0"/>
                </a:solidFill>
                <a:effectLst/>
              </a:rPr>
              <a:t>Dog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inherit</a:t>
            </a:r>
            <a:r>
              <a:rPr lang="en-US" b="0" dirty="0">
                <a:solidFill>
                  <a:srgbClr val="D4D4D4"/>
                </a:solidFill>
                <a:effectLst/>
              </a:rPr>
              <a:t> Animal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member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__.Run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base.Rest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368B80-7BDC-4E7C-B640-548FA10A7AFB}"/>
              </a:ext>
            </a:extLst>
          </p:cNvPr>
          <p:cNvSpPr txBox="1">
            <a:spLocks/>
          </p:cNvSpPr>
          <p:nvPr/>
        </p:nvSpPr>
        <p:spPr>
          <a:xfrm>
            <a:off x="3425812" y="4038599"/>
            <a:ext cx="8566225" cy="2590801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608B4E"/>
                </a:solidFill>
                <a:effectLst/>
              </a:rPr>
              <a:t>// upcasting :&gt;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dog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Dog</a:t>
            </a:r>
            <a:r>
              <a:rPr lang="en-US" b="0" dirty="0">
                <a:solidFill>
                  <a:srgbClr val="569CD6"/>
                </a:solidFill>
                <a:effectLst/>
              </a:rPr>
              <a:t>()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animal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dog </a:t>
            </a:r>
            <a:r>
              <a:rPr lang="en-US" b="0" dirty="0">
                <a:solidFill>
                  <a:srgbClr val="569CD6"/>
                </a:solidFill>
                <a:effectLst/>
              </a:rPr>
              <a:t>:&gt;</a:t>
            </a:r>
            <a:r>
              <a:rPr lang="en-US" b="0" dirty="0">
                <a:solidFill>
                  <a:srgbClr val="D4D4D4"/>
                </a:solidFill>
                <a:effectLst/>
              </a:rPr>
              <a:t> Animal</a:t>
            </a: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</a:t>
            </a:r>
            <a:r>
              <a:rPr lang="en-US" b="0" dirty="0" err="1">
                <a:solidFill>
                  <a:srgbClr val="608B4E"/>
                </a:solidFill>
                <a:effectLst/>
              </a:rPr>
              <a:t>downcasting</a:t>
            </a:r>
            <a:r>
              <a:rPr lang="en-US" b="0" dirty="0">
                <a:solidFill>
                  <a:srgbClr val="608B4E"/>
                </a:solidFill>
                <a:effectLst/>
              </a:rPr>
              <a:t> :?&gt;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shouldBeADog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animal </a:t>
            </a:r>
            <a:r>
              <a:rPr lang="en-US" b="0" dirty="0">
                <a:solidFill>
                  <a:srgbClr val="569CD6"/>
                </a:solidFill>
                <a:effectLst/>
              </a:rPr>
              <a:t>:?&gt;</a:t>
            </a:r>
            <a:r>
              <a:rPr lang="en-US" b="0" dirty="0">
                <a:solidFill>
                  <a:srgbClr val="D4D4D4"/>
                </a:solidFill>
                <a:effectLst/>
              </a:rPr>
              <a:t> Dog</a:t>
            </a:r>
          </a:p>
        </p:txBody>
      </p:sp>
    </p:spTree>
    <p:extLst>
      <p:ext uri="{BB962C8B-B14F-4D97-AF65-F5344CB8AC3E}">
        <p14:creationId xmlns:p14="http://schemas.microsoft.com/office/powerpoint/2010/main" val="1057817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: Quicksort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455425" y="1828800"/>
            <a:ext cx="11080824" cy="25908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 rec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sort</a:t>
            </a:r>
            <a:r>
              <a:rPr lang="en-US" b="0" dirty="0">
                <a:solidFill>
                  <a:srgbClr val="D4D4D4"/>
                </a:solidFill>
                <a:effectLst/>
              </a:rPr>
              <a:t>(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lst</a:t>
            </a:r>
            <a:r>
              <a:rPr lang="en-US" b="0" dirty="0">
                <a:solidFill>
                  <a:srgbClr val="D4D4D4"/>
                </a:solidFill>
                <a:effectLst/>
              </a:rPr>
              <a:t>: </a:t>
            </a:r>
            <a:r>
              <a:rPr lang="en-US" b="0" dirty="0">
                <a:solidFill>
                  <a:srgbClr val="9CDCFE"/>
                </a:solidFill>
                <a:effectLst/>
              </a:rPr>
              <a:t>int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list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match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lst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with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[]</a:t>
            </a:r>
            <a:r>
              <a:rPr lang="en-US" b="0" dirty="0">
                <a:solidFill>
                  <a:srgbClr val="D4D4D4"/>
                </a:solidFill>
                <a:effectLst/>
              </a:rPr>
              <a:t>   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lst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D4D4D4"/>
                </a:solidFill>
                <a:effectLst/>
              </a:rPr>
              <a:t>x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 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lst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hd</a:t>
            </a:r>
            <a:r>
              <a:rPr lang="en-US" b="0" dirty="0" err="1">
                <a:solidFill>
                  <a:srgbClr val="569CD6"/>
                </a:solidFill>
                <a:effectLst/>
              </a:rPr>
              <a:t>: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tl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less,greater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List.partition</a:t>
            </a:r>
            <a:r>
              <a:rPr lang="en-US" b="0" dirty="0">
                <a:solidFill>
                  <a:srgbClr val="D4D4D4"/>
                </a:solidFill>
                <a:effectLst/>
              </a:rPr>
              <a:t> ( (</a:t>
            </a:r>
            <a:r>
              <a:rPr lang="en-US" b="0" dirty="0">
                <a:solidFill>
                  <a:srgbClr val="569CD6"/>
                </a:solidFill>
                <a:effectLst/>
              </a:rPr>
              <a:t>&gt;=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hd</a:t>
            </a:r>
            <a:r>
              <a:rPr lang="en-US" b="0" dirty="0">
                <a:solidFill>
                  <a:srgbClr val="D4D4D4"/>
                </a:solidFill>
                <a:effectLst/>
              </a:rPr>
              <a:t> )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tl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           [</a:t>
            </a:r>
            <a:r>
              <a:rPr lang="en-US" b="0" dirty="0">
                <a:solidFill>
                  <a:srgbClr val="D4D4D4"/>
                </a:solidFill>
                <a:effectLst/>
              </a:rPr>
              <a:t>sort(less)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@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hd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@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r>
              <a:rPr lang="en-US" b="0" dirty="0">
                <a:solidFill>
                  <a:srgbClr val="D4D4D4"/>
                </a:solidFill>
                <a:effectLst/>
              </a:rPr>
              <a:t>sort(greater)</a:t>
            </a:r>
            <a:r>
              <a:rPr lang="en-US" b="0" dirty="0">
                <a:solidFill>
                  <a:srgbClr val="569CD6"/>
                </a:solidFill>
                <a:effectLst/>
              </a:rPr>
              <a:t>]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0548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CE2059-E61A-4FFB-A0E1-CD4E39652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F9693-A7EA-4053-A525-3842E37D6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Code generation</a:t>
            </a:r>
          </a:p>
          <a:p>
            <a:r>
              <a:rPr lang="en-US" dirty="0"/>
              <a:t>Working cleanly with structured data automatically</a:t>
            </a:r>
          </a:p>
          <a:p>
            <a:r>
              <a:rPr lang="en-US" dirty="0"/>
              <a:t>Hooks into the compiler and IDE</a:t>
            </a:r>
          </a:p>
          <a:p>
            <a:pPr lvl="1"/>
            <a:r>
              <a:rPr lang="en-US" dirty="0" err="1"/>
              <a:t>Intellisense</a:t>
            </a:r>
            <a:r>
              <a:rPr lang="en-US" dirty="0"/>
              <a:t>, code errors</a:t>
            </a:r>
          </a:p>
          <a:p>
            <a:pPr lvl="1"/>
            <a:r>
              <a:rPr lang="en-US" dirty="0"/>
              <a:t>Static typing of items in the structure</a:t>
            </a:r>
          </a:p>
          <a:p>
            <a:r>
              <a:rPr lang="en-US" dirty="0"/>
              <a:t>Takes a while to see the power</a:t>
            </a:r>
          </a:p>
          <a:p>
            <a:r>
              <a:rPr lang="en-US" dirty="0"/>
              <a:t>Many existing</a:t>
            </a:r>
          </a:p>
          <a:p>
            <a:pPr lvl="1"/>
            <a:r>
              <a:rPr lang="en-US" dirty="0"/>
              <a:t>CSV, HTML, XML, JSON, HTTP, Semantic Web, World Bank, web services, data markets, much more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400D49-4BD5-4F39-8FB8-059E740BE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F# Features : Type Providers</a:t>
            </a:r>
          </a:p>
        </p:txBody>
      </p:sp>
    </p:spTree>
    <p:extLst>
      <p:ext uri="{BB962C8B-B14F-4D97-AF65-F5344CB8AC3E}">
        <p14:creationId xmlns:p14="http://schemas.microsoft.com/office/powerpoint/2010/main" val="3010295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E5F9C6-C88A-4238-BB56-9B5A20BEE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10A30-2C5F-4A7F-8D4D-C22082965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13" y="1151121"/>
            <a:ext cx="11804822" cy="55703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Illustrate the power of functional programming</a:t>
            </a:r>
          </a:p>
          <a:p>
            <a:endParaRPr lang="en-US" dirty="0"/>
          </a:p>
          <a:p>
            <a:r>
              <a:rPr lang="en-US" dirty="0"/>
              <a:t>Functional programming languages claim to be </a:t>
            </a:r>
          </a:p>
          <a:p>
            <a:pPr lvl="1"/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quicker</a:t>
            </a:r>
            <a:r>
              <a:rPr lang="en-US" i="1" dirty="0"/>
              <a:t> for development</a:t>
            </a:r>
          </a:p>
          <a:p>
            <a:pPr lvl="1"/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less errors</a:t>
            </a:r>
            <a:endParaRPr lang="en-US" i="1" dirty="0"/>
          </a:p>
          <a:p>
            <a:pPr lvl="1"/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smaller</a:t>
            </a:r>
            <a:r>
              <a:rPr lang="en-US" i="1" dirty="0"/>
              <a:t> code</a:t>
            </a:r>
          </a:p>
          <a:p>
            <a:pPr lvl="1"/>
            <a:r>
              <a:rPr lang="en-US" i="1" dirty="0"/>
              <a:t>easily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maintainable</a:t>
            </a:r>
          </a:p>
          <a:p>
            <a:endParaRPr lang="en-US" dirty="0"/>
          </a:p>
          <a:p>
            <a:r>
              <a:rPr lang="en-US" dirty="0"/>
              <a:t>Illustrate functional programming features via F# .NET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082766-2963-4E1F-9948-450756BC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Purpose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713" y="2831398"/>
            <a:ext cx="1959356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768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CE2059-E61A-4FFB-A0E1-CD4E39652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F9693-A7EA-4053-A525-3842E37D6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13" y="1151121"/>
            <a:ext cx="5370599" cy="5570355"/>
          </a:xfrm>
        </p:spPr>
        <p:txBody>
          <a:bodyPr>
            <a:normAutofit/>
          </a:bodyPr>
          <a:lstStyle/>
          <a:p>
            <a:r>
              <a:rPr lang="en-US" dirty="0"/>
              <a:t>Mars climate orbiter fail </a:t>
            </a:r>
          </a:p>
          <a:p>
            <a:pPr lvl="1"/>
            <a:r>
              <a:rPr lang="en-US" dirty="0"/>
              <a:t>Failed to translate English units into metric</a:t>
            </a:r>
          </a:p>
          <a:p>
            <a:endParaRPr lang="en-US" dirty="0"/>
          </a:p>
          <a:p>
            <a:r>
              <a:rPr lang="en-US" dirty="0"/>
              <a:t>Units of Measure</a:t>
            </a:r>
          </a:p>
          <a:p>
            <a:pPr lvl="1"/>
            <a:r>
              <a:rPr lang="en-US" dirty="0"/>
              <a:t>Enforces unit consistency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400D49-4BD5-4F39-8FB8-059E740BE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F# Features : Units of Measure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8CA7612-560B-4D93-8E08-CC482FD67D20}"/>
              </a:ext>
            </a:extLst>
          </p:cNvPr>
          <p:cNvSpPr txBox="1">
            <a:spLocks/>
          </p:cNvSpPr>
          <p:nvPr/>
        </p:nvSpPr>
        <p:spPr>
          <a:xfrm>
            <a:off x="5713412" y="3581400"/>
            <a:ext cx="6278625" cy="28194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DCDCAA"/>
                </a:solidFill>
                <a:effectLst/>
              </a:rPr>
              <a:t>[&lt;Measure&gt;]</a:t>
            </a:r>
            <a:r>
              <a:rPr lang="en-US" b="0" dirty="0">
                <a:solidFill>
                  <a:srgbClr val="D4D4D4"/>
                </a:solidFill>
                <a:effectLst/>
              </a:rPr>
              <a:t> type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degC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DCDCAA"/>
                </a:solidFill>
                <a:effectLst/>
              </a:rPr>
              <a:t>[&lt;Measure&gt;]</a:t>
            </a:r>
            <a:r>
              <a:rPr lang="en-US" b="0" dirty="0">
                <a:solidFill>
                  <a:srgbClr val="D4D4D4"/>
                </a:solidFill>
                <a:effectLst/>
              </a:rPr>
              <a:t> type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degF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convertDegCToF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c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c </a:t>
            </a:r>
            <a:r>
              <a:rPr lang="en-US" b="0" dirty="0">
                <a:solidFill>
                  <a:srgbClr val="569CD6"/>
                </a:solidFill>
                <a:effectLst/>
              </a:rPr>
              <a:t>*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1.8</a:t>
            </a:r>
            <a:r>
              <a:rPr lang="en-US" b="0" dirty="0">
                <a:solidFill>
                  <a:srgbClr val="569CD6"/>
                </a:solidFill>
                <a:effectLst/>
              </a:rPr>
              <a:t>&lt;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degF</a:t>
            </a:r>
            <a:r>
              <a:rPr lang="en-US" b="0" dirty="0">
                <a:solidFill>
                  <a:srgbClr val="569CD6"/>
                </a:solidFill>
                <a:effectLst/>
              </a:rPr>
              <a:t>/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degC</a:t>
            </a:r>
            <a:r>
              <a:rPr lang="en-US" b="0" dirty="0">
                <a:solidFill>
                  <a:srgbClr val="569CD6"/>
                </a:solidFill>
                <a:effectLst/>
              </a:rPr>
              <a:t>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+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32.0</a:t>
            </a:r>
            <a:r>
              <a:rPr lang="en-US" b="0" dirty="0">
                <a:solidFill>
                  <a:srgbClr val="569CD6"/>
                </a:solidFill>
                <a:effectLst/>
              </a:rPr>
              <a:t>&lt;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degF</a:t>
            </a:r>
            <a:r>
              <a:rPr lang="en-US" b="0" dirty="0">
                <a:solidFill>
                  <a:srgbClr val="569CD6"/>
                </a:solidFill>
                <a:effectLst/>
              </a:rPr>
              <a:t>&gt;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convertDegCToF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B5CEA8"/>
                </a:solidFill>
                <a:effectLst/>
              </a:rPr>
              <a:t>0.0</a:t>
            </a:r>
            <a:r>
              <a:rPr lang="en-US" b="0" dirty="0">
                <a:solidFill>
                  <a:srgbClr val="569CD6"/>
                </a:solidFill>
                <a:effectLst/>
              </a:rPr>
              <a:t>&lt;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degC</a:t>
            </a:r>
            <a:r>
              <a:rPr lang="en-US" b="0" dirty="0">
                <a:solidFill>
                  <a:srgbClr val="569CD6"/>
                </a:solidFill>
                <a:effectLst/>
              </a:rPr>
              <a:t>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608B4E"/>
                </a:solidFill>
                <a:effectLst/>
              </a:rPr>
              <a:t>// type float&lt;</a:t>
            </a:r>
            <a:r>
              <a:rPr lang="en-US" b="0" dirty="0" err="1">
                <a:solidFill>
                  <a:srgbClr val="608B4E"/>
                </a:solidFill>
                <a:effectLst/>
              </a:rPr>
              <a:t>degC</a:t>
            </a:r>
            <a:r>
              <a:rPr lang="en-US" b="0" dirty="0">
                <a:solidFill>
                  <a:srgbClr val="608B4E"/>
                </a:solidFill>
                <a:effectLst/>
              </a:rPr>
              <a:t>&gt; -&gt; float&lt;</a:t>
            </a:r>
            <a:r>
              <a:rPr lang="en-US" b="0" dirty="0" err="1">
                <a:solidFill>
                  <a:srgbClr val="608B4E"/>
                </a:solidFill>
                <a:effectLst/>
              </a:rPr>
              <a:t>degF</a:t>
            </a:r>
            <a:r>
              <a:rPr lang="en-US" b="0" dirty="0">
                <a:solidFill>
                  <a:srgbClr val="608B4E"/>
                </a:solidFill>
                <a:effectLst/>
              </a:rPr>
              <a:t>&gt;</a:t>
            </a:r>
            <a:endParaRPr lang="en-US" b="0" dirty="0">
              <a:solidFill>
                <a:srgbClr val="D4D4D4"/>
              </a:solidFill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8CD762-C699-40F3-AB1C-B83D35248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570" y="564748"/>
            <a:ext cx="4084947" cy="248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75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36B189-A537-48D6-9794-4E92074D4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59381-8003-4CDA-B16C-943185358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F# code performs similarly to C#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From </a:t>
            </a:r>
            <a:r>
              <a:rPr lang="en-US" dirty="0">
                <a:hlinkClick r:id="rId2"/>
              </a:rPr>
              <a:t>https://benchmarksgame.alioth.debian.org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5A8459-4A65-4FAD-A01D-D6678BAD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F2F69BF-A41E-450B-98C6-7DDABD5978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5848880"/>
              </p:ext>
            </p:extLst>
          </p:nvPr>
        </p:nvGraphicFramePr>
        <p:xfrm>
          <a:off x="989012" y="2038876"/>
          <a:ext cx="4000500" cy="321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832C76E-07D9-4ECB-BF8A-68B2E04D87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575013"/>
              </p:ext>
            </p:extLst>
          </p:nvPr>
        </p:nvGraphicFramePr>
        <p:xfrm>
          <a:off x="5599112" y="2038876"/>
          <a:ext cx="4114800" cy="3218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244270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13" y="1066800"/>
            <a:ext cx="5522999" cy="5570355"/>
          </a:xfrm>
        </p:spPr>
        <p:txBody>
          <a:bodyPr>
            <a:normAutofit fontScale="85000" lnSpcReduction="20000"/>
          </a:bodyPr>
          <a:lstStyle/>
          <a:p>
            <a:pPr lvl="1">
              <a:lnSpc>
                <a:spcPct val="100000"/>
              </a:lnSpc>
            </a:pPr>
            <a:r>
              <a:rPr lang="en-US" dirty="0"/>
              <a:t>Don’t use mutable keyword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Don’t use for loops 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Use recursion instead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Don’t use if then else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Use pattern matching instead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Don’t use dot notation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Use little functions, pipes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Don’t use classes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Use tuples, records, unions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Don’t rely on debugger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Compiler finds more errors for you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 and Don’ts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E987A55-04DD-4E5A-BFF3-F7278D174401}"/>
              </a:ext>
            </a:extLst>
          </p:cNvPr>
          <p:cNvSpPr txBox="1">
            <a:spLocks/>
          </p:cNvSpPr>
          <p:nvPr/>
        </p:nvSpPr>
        <p:spPr>
          <a:xfrm>
            <a:off x="6091226" y="954647"/>
            <a:ext cx="5522999" cy="5570355"/>
          </a:xfrm>
          <a:prstGeom prst="rect">
            <a:avLst/>
          </a:prstGeom>
        </p:spPr>
        <p:txBody>
          <a:bodyPr vert="horz" lIns="108000" tIns="36000" rIns="108000" bIns="36000" rtlCol="0">
            <a:normAutofit fontScale="92500" lnSpcReduction="10000"/>
          </a:bodyPr>
          <a:lstStyle>
            <a:lvl1pPr marL="304747" indent="-304747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Char char="§"/>
              <a:defRPr sz="3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2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</a:pPr>
            <a:r>
              <a:rPr lang="en-US" dirty="0"/>
              <a:t>Do create little types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Especially  unions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 use list and </a:t>
            </a:r>
            <a:r>
              <a:rPr lang="en-US" dirty="0" err="1"/>
              <a:t>seq</a:t>
            </a:r>
            <a:r>
              <a:rPr lang="en-US" dirty="0"/>
              <a:t> types</a:t>
            </a:r>
          </a:p>
          <a:p>
            <a:pPr lvl="2">
              <a:lnSpc>
                <a:spcPct val="100000"/>
              </a:lnSpc>
            </a:pPr>
            <a:r>
              <a:rPr lang="en-US" dirty="0"/>
              <a:t>Learn fold and map well!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Eventually replace recursion with fold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 use pipe |&gt; 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 use composition &gt;&gt;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 develop incrementally, using interactive window</a:t>
            </a:r>
          </a:p>
          <a:p>
            <a:pPr lvl="1"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7335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CC8DAD-774C-4F1E-9CD1-6FD9BB201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4953000"/>
            <a:ext cx="8938472" cy="820600"/>
          </a:xfrm>
        </p:spPr>
        <p:txBody>
          <a:bodyPr/>
          <a:lstStyle/>
          <a:p>
            <a:r>
              <a:rPr lang="en-US" dirty="0"/>
              <a:t>Mind Bending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449BE1-877E-4D2F-9537-B575AA96A6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524625"/>
            <a:ext cx="428625" cy="196850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21" y="1295400"/>
            <a:ext cx="526381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027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C51261-B711-4E2F-A3D5-ABBA5A16B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AC5E0-D1D8-485C-B6C6-02A23DCD7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make </a:t>
            </a:r>
            <a:r>
              <a:rPr lang="en-US" b="1" i="1" dirty="0">
                <a:solidFill>
                  <a:schemeClr val="accent1"/>
                </a:solidFill>
              </a:rPr>
              <a:t>immutable</a:t>
            </a:r>
            <a:r>
              <a:rPr lang="en-US" dirty="0"/>
              <a:t> lists? Trees?</a:t>
            </a:r>
          </a:p>
          <a:p>
            <a:r>
              <a:rPr lang="en-US" dirty="0"/>
              <a:t>Example: </a:t>
            </a:r>
            <a:r>
              <a:rPr lang="en-US" dirty="0" err="1"/>
              <a:t>appendable</a:t>
            </a:r>
            <a:r>
              <a:rPr lang="en-US" dirty="0"/>
              <a:t> vector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Want to push back, want immutable!</a:t>
            </a:r>
          </a:p>
          <a:p>
            <a:r>
              <a:rPr lang="en-US" dirty="0"/>
              <a:t>Idea: make a new one! (but slow, too much memory!)</a:t>
            </a:r>
          </a:p>
          <a:p>
            <a:r>
              <a:rPr lang="en-US" dirty="0"/>
              <a:t>Solution: Wizardry!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DBD389-8509-4EF0-87C1-40E1D5869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structures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788" y="1881707"/>
            <a:ext cx="5425910" cy="2712955"/>
          </a:xfrm>
          <a:prstGeom prst="rect">
            <a:avLst/>
          </a:prstGeom>
        </p:spPr>
      </p:pic>
      <p:pic>
        <p:nvPicPr>
          <p:cNvPr id="6" name="Content Placeholder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12" y="2743200"/>
            <a:ext cx="4206605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60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/>
              </p:cNvPr>
              <p:cNvSpPr txBox="1">
                <a:spLocks/>
              </p:cNvSpPr>
              <p:nvPr/>
            </p:nvSpPr>
            <p:spPr>
              <a:xfrm>
                <a:off x="233190" y="1211445"/>
                <a:ext cx="11804822" cy="5570355"/>
              </a:xfrm>
              <a:prstGeom prst="rect">
                <a:avLst/>
              </a:prstGeom>
            </p:spPr>
            <p:txBody>
              <a:bodyPr vert="horz" lIns="108000" tIns="36000" rIns="108000" bIns="36000" rtlCol="0">
                <a:normAutofit fontScale="92500" lnSpcReduction="20000"/>
              </a:bodyPr>
              <a:lstStyle>
                <a:lvl1pPr marL="304747" indent="-304747" algn="l" defTabSz="1218987" rtl="0" eaLnBrk="1" latinLnBrk="0" hangingPunct="1">
                  <a:lnSpc>
                    <a:spcPct val="105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F2B254"/>
                  </a:buClr>
                  <a:buSzPct val="100000"/>
                  <a:buFont typeface="Wingdings" panose="05000000000000000000" pitchFamily="2" charset="2"/>
                  <a:buChar char="§"/>
                  <a:defRPr sz="34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493" indent="-231606" algn="l" defTabSz="1218987" rtl="0" eaLnBrk="1" latinLnBrk="0" hangingPunct="1">
                  <a:lnSpc>
                    <a:spcPct val="105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chemeClr val="accent1"/>
                  </a:buClr>
                  <a:buSzPct val="80000"/>
                  <a:buFont typeface="Wingdings" panose="05000000000000000000" pitchFamily="2" charset="2"/>
                  <a:buChar char="§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40" indent="-231606" algn="l" defTabSz="1218987" rtl="0" eaLnBrk="1" latinLnBrk="0" hangingPunct="1">
                  <a:lnSpc>
                    <a:spcPct val="105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EF9A1D"/>
                  </a:buClr>
                  <a:buSzPct val="80000"/>
                  <a:buFont typeface="Wingdings" panose="05000000000000000000" pitchFamily="2" charset="2"/>
                  <a:buChar char="§"/>
                  <a:defRPr sz="30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18987" indent="-231606" algn="l" defTabSz="1218987" rtl="0" eaLnBrk="1" latinLnBrk="0" hangingPunct="1">
                  <a:lnSpc>
                    <a:spcPct val="105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ED9411"/>
                  </a:buClr>
                  <a:buSzPct val="80000"/>
                  <a:buFont typeface="Wingdings" panose="05000000000000000000" pitchFamily="2" charset="2"/>
                  <a:buChar char="§"/>
                  <a:defRPr sz="28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23733" indent="-231606" algn="l" defTabSz="1218987" rtl="0" eaLnBrk="1" latinLnBrk="0" hangingPunct="1">
                  <a:lnSpc>
                    <a:spcPct val="105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E28D10"/>
                  </a:buClr>
                  <a:buSzPct val="80000"/>
                  <a:buFont typeface="Wingdings" panose="05000000000000000000" pitchFamily="2" charset="2"/>
                  <a:buChar char="§"/>
                  <a:defRPr sz="26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28480" indent="-231606" algn="l" defTabSz="1218987" rtl="0" eaLnBrk="1" latinLnBrk="0" hangingPunct="1">
                  <a:lnSpc>
                    <a:spcPct val="90000"/>
                  </a:lnSpc>
                  <a:spcBef>
                    <a:spcPts val="800"/>
                  </a:spcBef>
                  <a:buClr>
                    <a:schemeClr val="accent1"/>
                  </a:buClr>
                  <a:buSzPct val="80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133227" indent="-231606" algn="l" defTabSz="1218987" rtl="0" eaLnBrk="1" latinLnBrk="0" hangingPunct="1">
                  <a:lnSpc>
                    <a:spcPct val="90000"/>
                  </a:lnSpc>
                  <a:spcBef>
                    <a:spcPts val="800"/>
                  </a:spcBef>
                  <a:buClr>
                    <a:schemeClr val="accent1"/>
                  </a:buClr>
                  <a:buSzPct val="80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37972" indent="-231606" algn="l" defTabSz="1218987" rtl="0" eaLnBrk="1" latinLnBrk="0" hangingPunct="1">
                  <a:lnSpc>
                    <a:spcPct val="90000"/>
                  </a:lnSpc>
                  <a:spcBef>
                    <a:spcPts val="800"/>
                  </a:spcBef>
                  <a:buClr>
                    <a:schemeClr val="accent1"/>
                  </a:buClr>
                  <a:buSzPct val="80000"/>
                  <a:buFont typeface="Arial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2720" indent="-231606" algn="l" defTabSz="1218987" rtl="0" eaLnBrk="1" latinLnBrk="0" hangingPunct="1">
                  <a:lnSpc>
                    <a:spcPct val="90000"/>
                  </a:lnSpc>
                  <a:spcBef>
                    <a:spcPts val="800"/>
                  </a:spcBef>
                  <a:buClr>
                    <a:schemeClr val="accent1"/>
                  </a:buClr>
                  <a:buSzPct val="80000"/>
                  <a:buFont typeface="Arial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Replace vector with tree: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But trees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/>
                  <a:t>, not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Use 32-way trees, then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sub>
                            </m:sSub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More tricks to make faster</a:t>
                </a:r>
              </a:p>
              <a:p>
                <a:pPr lvl="2"/>
                <a:r>
                  <a:rPr lang="en-US" dirty="0"/>
                  <a:t>Local mutable, global immutable…</a:t>
                </a:r>
              </a:p>
              <a:p>
                <a:pPr lvl="1"/>
                <a:r>
                  <a:rPr lang="en-US" dirty="0"/>
                  <a:t>No locking, parallelizable </a:t>
                </a:r>
              </a:p>
            </p:txBody>
          </p:sp>
        </mc:Choice>
        <mc:Fallback xmlns="">
          <p:sp>
            <p:nvSpPr>
              <p:cNvPr id="9" name="Content Placeholder 2">
                <a:extLst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0" y="1211445"/>
                <a:ext cx="11804822" cy="5570355"/>
              </a:xfrm>
              <a:prstGeom prst="rect">
                <a:avLst/>
              </a:prstGeom>
              <a:blipFill>
                <a:blip r:embed="rId3"/>
                <a:stretch>
                  <a:fillRect l="-981" t="-2845" b="-1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C51261-B711-4E2F-A3D5-ABBA5A16B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12" y="1752600"/>
            <a:ext cx="3941080" cy="1377949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9DBD389-8509-4EF0-87C1-40E1D5869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structures</a:t>
            </a: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412" y="612120"/>
            <a:ext cx="3276600" cy="2861465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212" y="3810000"/>
            <a:ext cx="4740051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656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AFA72-F2B0-47C1-9330-41F193AE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FAD10F-567A-40C1-B7F5-1CF47655E2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Converts function of multiple arguments into function of one argument</a:t>
                </a:r>
              </a:p>
              <a:p>
                <a:r>
                  <a:rPr lang="en-US" dirty="0"/>
                  <a:t>Then everything can be thought of as a function of one variable</a:t>
                </a:r>
              </a:p>
              <a:p>
                <a:r>
                  <a:rPr lang="en-US" dirty="0"/>
                  <a:t>Named from Haskell Curry (1900-1982)</a:t>
                </a: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curried into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Allows reusing pieces in a much more </a:t>
                </a:r>
                <a:br>
                  <a:rPr lang="en-US" dirty="0"/>
                </a:br>
                <a:r>
                  <a:rPr lang="en-US" dirty="0" err="1"/>
                  <a:t>composable</a:t>
                </a:r>
                <a:r>
                  <a:rPr lang="en-US" dirty="0"/>
                  <a:t> manner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FAD10F-567A-40C1-B7F5-1CF47655E2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36" t="-2188" b="-1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8BEE3ECE-31B5-497B-8DC1-DC92D6C6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Currying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012" y="3352800"/>
            <a:ext cx="2057400" cy="252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536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196" y="1151118"/>
            <a:ext cx="2634341" cy="197321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AFA72-F2B0-47C1-9330-41F193AE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FAD10F-567A-40C1-B7F5-1CF47655E2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Functional that </a:t>
                </a:r>
                <a:r>
                  <a:rPr lang="en-US" dirty="0" err="1"/>
                  <a:t>recurses</a:t>
                </a:r>
                <a:r>
                  <a:rPr lang="en-US" dirty="0"/>
                  <a:t> any function</a:t>
                </a:r>
              </a:p>
              <a:p>
                <a:r>
                  <a:rPr lang="en-US" dirty="0"/>
                  <a:t>Discovered by Haskell Curry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dirty="0"/>
                  <a:t>		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ctrlP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lang="en-US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   </a:t>
                </a:r>
                <a:r>
                  <a:rPr lang="en-US" b="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(1)</a:t>
                </a:r>
                <a:br>
                  <a:rPr lang="en-US" b="0" i="1" dirty="0">
                    <a:latin typeface="Cambria Math" panose="02040503050406030204" pitchFamily="18" charset="0"/>
                  </a:rPr>
                </a:br>
                <a:r>
                  <a:rPr lang="en-US" b="0" i="1" dirty="0">
                    <a:latin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            </a:t>
                </a: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(2)</a:t>
                </a:r>
                <a:br>
                  <a:rPr lang="en-US" dirty="0"/>
                </a:br>
                <a:r>
                  <a:rPr lang="en-US" dirty="0"/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  <m:d>
                          <m:dPr>
                            <m:ctrlPr>
                              <a:rPr lang="en-US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  <m:d>
                              <m:dPr>
                                <m:ctrlPr>
                                  <a:rPr lang="en-US" i="1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i="1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:r>
                  <a:rPr lang="en-US" b="0" i="1" dirty="0">
                    <a:latin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:r>
                  <a:rPr lang="en-US" b="0" i="1" dirty="0">
                    <a:latin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…=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…)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</a:rPr>
                  <a:t>(1)</a:t>
                </a:r>
                <a:r>
                  <a:rPr lang="en-US" dirty="0"/>
                  <a:t> apply function: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gets replaced with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tx2">
                        <a:lumMod val="50000"/>
                      </a:schemeClr>
                    </a:solidFill>
                  </a:rPr>
                  <a:t>(2)</a:t>
                </a:r>
                <a:r>
                  <a:rPr lang="en-US" dirty="0"/>
                  <a:t> apply </a:t>
                </a:r>
                <a:r>
                  <a:rPr lang="en-US" dirty="0">
                    <a:solidFill>
                      <a:srgbClr val="FFFF00"/>
                    </a:solidFill>
                  </a:rPr>
                  <a:t>first function</a:t>
                </a:r>
                <a:r>
                  <a:rPr lang="en-US" dirty="0"/>
                  <a:t> to second </a:t>
                </a:r>
                <a:r>
                  <a:rPr lang="en-US" dirty="0" err="1"/>
                  <a:t>arg</a:t>
                </a:r>
                <a:r>
                  <a:rPr lang="en-US" dirty="0"/>
                  <a:t>: get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b="0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0" dirty="0"/>
                  <a:t>Let’s you write a Y-Combinator function, that </a:t>
                </a:r>
                <a:r>
                  <a:rPr lang="en-US" b="0" dirty="0" err="1"/>
                  <a:t>recurses</a:t>
                </a:r>
                <a:r>
                  <a:rPr lang="en-US" b="0" dirty="0"/>
                  <a:t> on any function fed to it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2FAD10F-567A-40C1-B7F5-1CF47655E2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774" t="-2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8BEE3ECE-31B5-497B-8DC1-DC92D6C6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Y-Combinator</a:t>
            </a:r>
          </a:p>
        </p:txBody>
      </p:sp>
    </p:spTree>
    <p:extLst>
      <p:ext uri="{BB962C8B-B14F-4D97-AF65-F5344CB8AC3E}">
        <p14:creationId xmlns:p14="http://schemas.microsoft.com/office/powerpoint/2010/main" val="42758419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AFA72-F2B0-47C1-9330-41F193AE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D10F-567A-40C1-B7F5-1CF47655E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C# uses the concepts of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contravariance</a:t>
            </a:r>
            <a:r>
              <a:rPr lang="en-US" dirty="0"/>
              <a:t> and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covariance</a:t>
            </a:r>
          </a:p>
          <a:p>
            <a:r>
              <a:rPr lang="en-US" dirty="0"/>
              <a:t>How parameters do up/down casting, how assignments work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EE3ECE-31B5-497B-8DC1-DC92D6C6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Contravariant/Covariant </a:t>
            </a:r>
          </a:p>
        </p:txBody>
      </p:sp>
      <p:sp>
        <p:nvSpPr>
          <p:cNvPr id="32" name="Text Placeholder 5">
            <a:extLst/>
          </p:cNvPr>
          <p:cNvSpPr txBox="1">
            <a:spLocks/>
          </p:cNvSpPr>
          <p:nvPr/>
        </p:nvSpPr>
        <p:spPr>
          <a:xfrm>
            <a:off x="303213" y="2711262"/>
            <a:ext cx="5791200" cy="3308538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sz="1800" b="0" dirty="0">
                <a:solidFill>
                  <a:srgbClr val="608B4E"/>
                </a:solidFill>
                <a:effectLst/>
              </a:rPr>
              <a:t>// type relations are an "arrow" : derived from, assignable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608B4E"/>
                </a:solidFill>
                <a:effectLst/>
              </a:rPr>
              <a:t>// allowed, object &lt;- string 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569CD6"/>
                </a:solidFill>
                <a:effectLst/>
              </a:rPr>
              <a:t>object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 err="1">
                <a:solidFill>
                  <a:srgbClr val="D4D4D4"/>
                </a:solidFill>
                <a:effectLst/>
              </a:rPr>
              <a:t>obj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= </a:t>
            </a:r>
            <a:r>
              <a:rPr lang="en-US" sz="1800" b="0" dirty="0">
                <a:solidFill>
                  <a:srgbClr val="CE9178"/>
                </a:solidFill>
                <a:effectLst/>
              </a:rPr>
              <a:t>"string"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br>
              <a:rPr lang="en-US" sz="1800" b="0" dirty="0">
                <a:solidFill>
                  <a:srgbClr val="D4D4D4"/>
                </a:solidFill>
                <a:effectLst/>
              </a:rPr>
            </a:br>
            <a:r>
              <a:rPr lang="en-US" sz="1800" b="0" dirty="0">
                <a:solidFill>
                  <a:srgbClr val="608B4E"/>
                </a:solidFill>
                <a:effectLst/>
              </a:rPr>
              <a:t>// covariance preserves arrows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608B4E"/>
                </a:solidFill>
                <a:effectLst/>
              </a:rPr>
              <a:t>// Allowed: IE&lt;</a:t>
            </a:r>
            <a:r>
              <a:rPr lang="en-US" sz="1800" b="0" dirty="0" err="1">
                <a:solidFill>
                  <a:srgbClr val="608B4E"/>
                </a:solidFill>
                <a:effectLst/>
              </a:rPr>
              <a:t>obj</a:t>
            </a:r>
            <a:r>
              <a:rPr lang="en-US" sz="1800" b="0" dirty="0">
                <a:solidFill>
                  <a:srgbClr val="608B4E"/>
                </a:solidFill>
                <a:effectLst/>
              </a:rPr>
              <a:t>&gt; &lt;- IE&lt;string&gt;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 err="1">
                <a:solidFill>
                  <a:srgbClr val="9CDCFE"/>
                </a:solidFill>
                <a:effectLst/>
              </a:rPr>
              <a:t>IEnumerable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&lt;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object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&gt;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objects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=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&lt;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string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&gt;</a:t>
            </a:r>
          </a:p>
          <a:p>
            <a:r>
              <a:rPr lang="en-US" sz="1800" b="0" dirty="0">
                <a:solidFill>
                  <a:srgbClr val="608B4E"/>
                </a:solidFill>
                <a:effectLst/>
              </a:rPr>
              <a:t>// ERROR! Disallowed! Cannot do IE&lt;</a:t>
            </a:r>
            <a:r>
              <a:rPr lang="en-US" sz="1800" b="0" dirty="0" err="1">
                <a:solidFill>
                  <a:srgbClr val="608B4E"/>
                </a:solidFill>
                <a:effectLst/>
              </a:rPr>
              <a:t>obj</a:t>
            </a:r>
            <a:r>
              <a:rPr lang="en-US" sz="1800" b="0" dirty="0">
                <a:solidFill>
                  <a:srgbClr val="608B4E"/>
                </a:solidFill>
                <a:effectLst/>
              </a:rPr>
              <a:t>&gt; -&gt; IE&lt;string&gt; 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 err="1">
                <a:solidFill>
                  <a:srgbClr val="9CDCFE"/>
                </a:solidFill>
                <a:effectLst/>
              </a:rPr>
              <a:t>IEnumerable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&lt;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string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&gt;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strings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=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&lt;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obj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&gt;</a:t>
            </a:r>
          </a:p>
        </p:txBody>
      </p:sp>
      <p:sp>
        <p:nvSpPr>
          <p:cNvPr id="33" name="Text Placeholder 5">
            <a:extLst/>
          </p:cNvPr>
          <p:cNvSpPr txBox="1">
            <a:spLocks/>
          </p:cNvSpPr>
          <p:nvPr/>
        </p:nvSpPr>
        <p:spPr>
          <a:xfrm>
            <a:off x="6217013" y="2706644"/>
            <a:ext cx="5791200" cy="3313155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sz="1800" b="0" dirty="0">
                <a:solidFill>
                  <a:srgbClr val="608B4E"/>
                </a:solidFill>
                <a:effectLst/>
              </a:rPr>
              <a:t>// </a:t>
            </a:r>
            <a:r>
              <a:rPr lang="en-US" sz="1800" b="0" dirty="0" err="1">
                <a:solidFill>
                  <a:srgbClr val="608B4E"/>
                </a:solidFill>
                <a:effectLst/>
              </a:rPr>
              <a:t>contravariace</a:t>
            </a:r>
            <a:r>
              <a:rPr lang="en-US" sz="1800" b="0" dirty="0">
                <a:solidFill>
                  <a:srgbClr val="608B4E"/>
                </a:solidFill>
                <a:effectLst/>
              </a:rPr>
              <a:t> reverses arrows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9CDCFE"/>
                </a:solidFill>
                <a:effectLst/>
              </a:rPr>
              <a:t>Action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&lt;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object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&gt; 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objAct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=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function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taking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object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>
                <a:solidFill>
                  <a:srgbClr val="9CDCFE"/>
                </a:solidFill>
                <a:effectLst/>
              </a:rPr>
              <a:t>Action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&lt;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string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&gt; 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strAct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= 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funtion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taking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a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800" b="0" dirty="0">
                <a:solidFill>
                  <a:srgbClr val="9CDCFE"/>
                </a:solidFill>
                <a:effectLst/>
              </a:rPr>
              <a:t>string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;</a:t>
            </a:r>
          </a:p>
          <a:p>
            <a:r>
              <a:rPr lang="en-US" sz="1800" b="0" dirty="0">
                <a:solidFill>
                  <a:srgbClr val="608B4E"/>
                </a:solidFill>
                <a:effectLst/>
              </a:rPr>
              <a:t>// Allowed: A&lt;</a:t>
            </a:r>
            <a:r>
              <a:rPr lang="en-US" sz="1800" b="0" dirty="0" err="1">
                <a:solidFill>
                  <a:srgbClr val="608B4E"/>
                </a:solidFill>
                <a:effectLst/>
              </a:rPr>
              <a:t>obj</a:t>
            </a:r>
            <a:r>
              <a:rPr lang="en-US" sz="1800" b="0" dirty="0">
                <a:solidFill>
                  <a:srgbClr val="608B4E"/>
                </a:solidFill>
                <a:effectLst/>
              </a:rPr>
              <a:t>&gt; -&gt; A&lt;</a:t>
            </a:r>
            <a:r>
              <a:rPr lang="en-US" sz="1800" b="0" dirty="0" err="1">
                <a:solidFill>
                  <a:srgbClr val="608B4E"/>
                </a:solidFill>
                <a:effectLst/>
              </a:rPr>
              <a:t>str</a:t>
            </a:r>
            <a:r>
              <a:rPr lang="en-US" sz="1800" b="0" dirty="0">
                <a:solidFill>
                  <a:srgbClr val="608B4E"/>
                </a:solidFill>
                <a:effectLst/>
              </a:rPr>
              <a:t>&gt;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 err="1">
                <a:solidFill>
                  <a:srgbClr val="9CDCFE"/>
                </a:solidFill>
                <a:effectLst/>
              </a:rPr>
              <a:t>strAct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= 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objAct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; </a:t>
            </a:r>
          </a:p>
          <a:p>
            <a:r>
              <a:rPr lang="en-US" sz="1800" b="0" dirty="0">
                <a:solidFill>
                  <a:srgbClr val="608B4E"/>
                </a:solidFill>
                <a:effectLst/>
              </a:rPr>
              <a:t>// ERROR! Disallowed! Cannot do A&lt;</a:t>
            </a:r>
            <a:r>
              <a:rPr lang="en-US" sz="1800" b="0" dirty="0" err="1">
                <a:solidFill>
                  <a:srgbClr val="608B4E"/>
                </a:solidFill>
                <a:effectLst/>
              </a:rPr>
              <a:t>obj</a:t>
            </a:r>
            <a:r>
              <a:rPr lang="en-US" sz="1800" b="0" dirty="0">
                <a:solidFill>
                  <a:srgbClr val="608B4E"/>
                </a:solidFill>
                <a:effectLst/>
              </a:rPr>
              <a:t>&gt; &lt;- A&lt;string&gt; </a:t>
            </a:r>
            <a:endParaRPr lang="en-US" sz="1800" b="0" dirty="0">
              <a:solidFill>
                <a:srgbClr val="D4D4D4"/>
              </a:solidFill>
              <a:effectLst/>
            </a:endParaRPr>
          </a:p>
          <a:p>
            <a:r>
              <a:rPr lang="en-US" sz="1800" b="0" dirty="0" err="1">
                <a:solidFill>
                  <a:srgbClr val="9CDCFE"/>
                </a:solidFill>
                <a:effectLst/>
              </a:rPr>
              <a:t>objAct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 = </a:t>
            </a:r>
            <a:r>
              <a:rPr lang="en-US" sz="1800" b="0" dirty="0" err="1">
                <a:solidFill>
                  <a:srgbClr val="9CDCFE"/>
                </a:solidFill>
                <a:effectLst/>
              </a:rPr>
              <a:t>strAct</a:t>
            </a:r>
            <a:r>
              <a:rPr lang="en-US" sz="1800" b="0" dirty="0">
                <a:solidFill>
                  <a:srgbClr val="D4D4D4"/>
                </a:solidFill>
                <a:effectLst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14320700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AFA72-F2B0-47C1-9330-41F193AE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EE3ECE-31B5-497B-8DC1-DC92D6C6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Covariant/Contravariant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C940B9-A45B-4808-80A7-096B468A0613}"/>
              </a:ext>
            </a:extLst>
          </p:cNvPr>
          <p:cNvGrpSpPr/>
          <p:nvPr/>
        </p:nvGrpSpPr>
        <p:grpSpPr>
          <a:xfrm>
            <a:off x="455612" y="1297639"/>
            <a:ext cx="11420791" cy="2638659"/>
            <a:chOff x="647447" y="3371222"/>
            <a:chExt cx="11420791" cy="2638659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4D1E188-A49F-433F-AABF-4B2FC519FF6A}"/>
                </a:ext>
              </a:extLst>
            </p:cNvPr>
            <p:cNvGrpSpPr/>
            <p:nvPr/>
          </p:nvGrpSpPr>
          <p:grpSpPr>
            <a:xfrm>
              <a:off x="647447" y="3371222"/>
              <a:ext cx="3716306" cy="1887256"/>
              <a:chOff x="3493356" y="3648592"/>
              <a:chExt cx="3716306" cy="188725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64821D1-6D9D-4383-94A4-03AD8DE91E67}"/>
                  </a:ext>
                </a:extLst>
              </p:cNvPr>
              <p:cNvSpPr/>
              <p:nvPr/>
            </p:nvSpPr>
            <p:spPr>
              <a:xfrm>
                <a:off x="5914262" y="4429773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file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84B51EE-84DF-4639-9163-46A5B051C911}"/>
                  </a:ext>
                </a:extLst>
              </p:cNvPr>
              <p:cNvSpPr/>
              <p:nvPr/>
            </p:nvSpPr>
            <p:spPr>
              <a:xfrm>
                <a:off x="4927296" y="3648840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fish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AF272A1-FD0D-4D14-904D-C41EC4DB918D}"/>
                  </a:ext>
                </a:extLst>
              </p:cNvPr>
              <p:cNvSpPr/>
              <p:nvPr/>
            </p:nvSpPr>
            <p:spPr>
              <a:xfrm>
                <a:off x="3493356" y="3648592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cat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99FE789-FB91-41BE-A3B3-779F8FAEC2B3}"/>
                  </a:ext>
                </a:extLst>
              </p:cNvPr>
              <p:cNvSpPr/>
              <p:nvPr/>
            </p:nvSpPr>
            <p:spPr>
              <a:xfrm>
                <a:off x="4933240" y="5166990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object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D28DAF7-72DF-4F07-8DC7-935B41DA9841}"/>
                  </a:ext>
                </a:extLst>
              </p:cNvPr>
              <p:cNvSpPr/>
              <p:nvPr/>
            </p:nvSpPr>
            <p:spPr>
              <a:xfrm>
                <a:off x="4002515" y="4430270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animal</a:t>
                </a:r>
              </a:p>
            </p:txBody>
          </p:sp>
          <p:cxnSp>
            <p:nvCxnSpPr>
              <p:cNvPr id="17" name="Connector: Curved 16">
                <a:extLst>
                  <a:ext uri="{FF2B5EF4-FFF2-40B4-BE49-F238E27FC236}">
                    <a16:creationId xmlns:a16="http://schemas.microsoft.com/office/drawing/2014/main" id="{215BFCA7-BBFC-444E-B68A-B3F7FD415226}"/>
                  </a:ext>
                </a:extLst>
              </p:cNvPr>
              <p:cNvCxnSpPr>
                <a:cxnSpLocks/>
                <a:stCxn id="13" idx="2"/>
                <a:endCxn id="15" idx="1"/>
              </p:cNvCxnSpPr>
              <p:nvPr/>
            </p:nvCxnSpPr>
            <p:spPr>
              <a:xfrm rot="5400000">
                <a:off x="3773162" y="4246804"/>
                <a:ext cx="597249" cy="138541"/>
              </a:xfrm>
              <a:prstGeom prst="curvedConnector4">
                <a:avLst>
                  <a:gd name="adj1" fmla="val 34560"/>
                  <a:gd name="adj2" fmla="val 265005"/>
                </a:avLst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or: Curved 18">
                <a:extLst>
                  <a:ext uri="{FF2B5EF4-FFF2-40B4-BE49-F238E27FC236}">
                    <a16:creationId xmlns:a16="http://schemas.microsoft.com/office/drawing/2014/main" id="{49ABEA86-9C94-4799-AED0-5B527396C90E}"/>
                  </a:ext>
                </a:extLst>
              </p:cNvPr>
              <p:cNvCxnSpPr>
                <a:cxnSpLocks/>
                <a:stCxn id="15" idx="2"/>
                <a:endCxn id="14" idx="1"/>
              </p:cNvCxnSpPr>
              <p:nvPr/>
            </p:nvCxnSpPr>
            <p:spPr>
              <a:xfrm rot="16200000" flipH="1">
                <a:off x="4515582" y="4933760"/>
                <a:ext cx="552291" cy="283025"/>
              </a:xfrm>
              <a:prstGeom prst="curvedConnector2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or: Curved 20">
                <a:extLst>
                  <a:ext uri="{FF2B5EF4-FFF2-40B4-BE49-F238E27FC236}">
                    <a16:creationId xmlns:a16="http://schemas.microsoft.com/office/drawing/2014/main" id="{4E50B2C3-D0F3-49E0-B902-75D9FDD43F29}"/>
                  </a:ext>
                </a:extLst>
              </p:cNvPr>
              <p:cNvCxnSpPr>
                <a:stCxn id="12" idx="2"/>
                <a:endCxn id="15" idx="0"/>
              </p:cNvCxnSpPr>
              <p:nvPr/>
            </p:nvCxnSpPr>
            <p:spPr>
              <a:xfrm rot="5400000">
                <a:off x="4906320" y="3761594"/>
                <a:ext cx="412572" cy="924781"/>
              </a:xfrm>
              <a:prstGeom prst="curvedConnector3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or: Curved 22">
                <a:extLst>
                  <a:ext uri="{FF2B5EF4-FFF2-40B4-BE49-F238E27FC236}">
                    <a16:creationId xmlns:a16="http://schemas.microsoft.com/office/drawing/2014/main" id="{A55B8A06-1D52-4886-9C84-059FD3126CAB}"/>
                  </a:ext>
                </a:extLst>
              </p:cNvPr>
              <p:cNvCxnSpPr>
                <a:stCxn id="12" idx="2"/>
                <a:endCxn id="14" idx="0"/>
              </p:cNvCxnSpPr>
              <p:nvPr/>
            </p:nvCxnSpPr>
            <p:spPr>
              <a:xfrm rot="16200000" flipH="1">
                <a:off x="5003322" y="4589372"/>
                <a:ext cx="1149292" cy="5944"/>
              </a:xfrm>
              <a:prstGeom prst="curvedConnector3">
                <a:avLst/>
              </a:prstGeom>
              <a:ln w="25400">
                <a:prstDash val="dash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or: Curved 24">
                <a:extLst>
                  <a:ext uri="{FF2B5EF4-FFF2-40B4-BE49-F238E27FC236}">
                    <a16:creationId xmlns:a16="http://schemas.microsoft.com/office/drawing/2014/main" id="{0244845E-A951-48F2-9C59-A5ACE1104F87}"/>
                  </a:ext>
                </a:extLst>
              </p:cNvPr>
              <p:cNvCxnSpPr>
                <a:cxnSpLocks/>
                <a:stCxn id="10" idx="2"/>
                <a:endCxn id="14" idx="3"/>
              </p:cNvCxnSpPr>
              <p:nvPr/>
            </p:nvCxnSpPr>
            <p:spPr>
              <a:xfrm rot="5400000">
                <a:off x="6118907" y="4908364"/>
                <a:ext cx="552788" cy="333322"/>
              </a:xfrm>
              <a:prstGeom prst="curvedConnector2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5E55C81-72FF-482C-8C33-B1308B4E1255}"/>
                </a:ext>
              </a:extLst>
            </p:cNvPr>
            <p:cNvGrpSpPr/>
            <p:nvPr/>
          </p:nvGrpSpPr>
          <p:grpSpPr>
            <a:xfrm>
              <a:off x="7825072" y="3395571"/>
              <a:ext cx="4243166" cy="1972020"/>
              <a:chOff x="3493356" y="3615163"/>
              <a:chExt cx="4243166" cy="1972020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13D2412-835A-4CDE-95BF-19790706E0A8}"/>
                  </a:ext>
                </a:extLst>
              </p:cNvPr>
              <p:cNvSpPr/>
              <p:nvPr/>
            </p:nvSpPr>
            <p:spPr>
              <a:xfrm>
                <a:off x="6441122" y="4430269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IE&lt;file&gt;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867EF8E-EE37-4BC6-A157-2C7AAE1FE99A}"/>
                  </a:ext>
                </a:extLst>
              </p:cNvPr>
              <p:cNvSpPr/>
              <p:nvPr/>
            </p:nvSpPr>
            <p:spPr>
              <a:xfrm>
                <a:off x="5209892" y="3615163"/>
                <a:ext cx="1407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IE&lt;fish&gt;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C40AF298-A289-4BF0-91CF-5E097AE183B6}"/>
                  </a:ext>
                </a:extLst>
              </p:cNvPr>
              <p:cNvSpPr/>
              <p:nvPr/>
            </p:nvSpPr>
            <p:spPr>
              <a:xfrm>
                <a:off x="3493356" y="3648592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IE&lt;cat&gt;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A713F9B2-7002-48CB-9FA2-97E369932BFE}"/>
                  </a:ext>
                </a:extLst>
              </p:cNvPr>
              <p:cNvSpPr/>
              <p:nvPr/>
            </p:nvSpPr>
            <p:spPr>
              <a:xfrm>
                <a:off x="5026989" y="5218325"/>
                <a:ext cx="1773206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IE&lt;object&gt;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5F4589D-BB35-4550-A09B-581A5CE51FEE}"/>
                  </a:ext>
                </a:extLst>
              </p:cNvPr>
              <p:cNvSpPr/>
              <p:nvPr/>
            </p:nvSpPr>
            <p:spPr>
              <a:xfrm>
                <a:off x="3706176" y="4430270"/>
                <a:ext cx="1924819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IE&lt;animal&gt;</a:t>
                </a:r>
              </a:p>
            </p:txBody>
          </p:sp>
          <p:cxnSp>
            <p:nvCxnSpPr>
              <p:cNvPr id="44" name="Connector: Curved 43">
                <a:extLst>
                  <a:ext uri="{FF2B5EF4-FFF2-40B4-BE49-F238E27FC236}">
                    <a16:creationId xmlns:a16="http://schemas.microsoft.com/office/drawing/2014/main" id="{BADEFFB3-181F-4242-AEB7-99E2040DC37E}"/>
                  </a:ext>
                </a:extLst>
              </p:cNvPr>
              <p:cNvCxnSpPr>
                <a:cxnSpLocks/>
                <a:stCxn id="41" idx="2"/>
                <a:endCxn id="43" idx="1"/>
              </p:cNvCxnSpPr>
              <p:nvPr/>
            </p:nvCxnSpPr>
            <p:spPr>
              <a:xfrm rot="5400000">
                <a:off x="3624992" y="4098634"/>
                <a:ext cx="597249" cy="434880"/>
              </a:xfrm>
              <a:prstGeom prst="curvedConnector4">
                <a:avLst>
                  <a:gd name="adj1" fmla="val 34560"/>
                  <a:gd name="adj2" fmla="val 152566"/>
                </a:avLst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or: Curved 44">
                <a:extLst>
                  <a:ext uri="{FF2B5EF4-FFF2-40B4-BE49-F238E27FC236}">
                    <a16:creationId xmlns:a16="http://schemas.microsoft.com/office/drawing/2014/main" id="{59E776C6-8412-429D-8BE9-89E218F186D7}"/>
                  </a:ext>
                </a:extLst>
              </p:cNvPr>
              <p:cNvCxnSpPr>
                <a:cxnSpLocks/>
                <a:stCxn id="43" idx="2"/>
                <a:endCxn id="42" idx="1"/>
              </p:cNvCxnSpPr>
              <p:nvPr/>
            </p:nvCxnSpPr>
            <p:spPr>
              <a:xfrm rot="16200000" flipH="1">
                <a:off x="4545974" y="4921739"/>
                <a:ext cx="603626" cy="358403"/>
              </a:xfrm>
              <a:prstGeom prst="curvedConnector2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or: Curved 45">
                <a:extLst>
                  <a:ext uri="{FF2B5EF4-FFF2-40B4-BE49-F238E27FC236}">
                    <a16:creationId xmlns:a16="http://schemas.microsoft.com/office/drawing/2014/main" id="{FC4004C2-8891-43EC-84A1-C36E3B797503}"/>
                  </a:ext>
                </a:extLst>
              </p:cNvPr>
              <p:cNvCxnSpPr>
                <a:cxnSpLocks/>
                <a:stCxn id="40" idx="2"/>
                <a:endCxn id="43" idx="0"/>
              </p:cNvCxnSpPr>
              <p:nvPr/>
            </p:nvCxnSpPr>
            <p:spPr>
              <a:xfrm rot="5400000">
                <a:off x="5067965" y="3584642"/>
                <a:ext cx="446249" cy="1245006"/>
              </a:xfrm>
              <a:prstGeom prst="curvedConnector3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or: Curved 46">
                <a:extLst>
                  <a:ext uri="{FF2B5EF4-FFF2-40B4-BE49-F238E27FC236}">
                    <a16:creationId xmlns:a16="http://schemas.microsoft.com/office/drawing/2014/main" id="{926C1073-91AB-43C4-A834-3B263EDB1290}"/>
                  </a:ext>
                </a:extLst>
              </p:cNvPr>
              <p:cNvCxnSpPr>
                <a:cxnSpLocks/>
                <a:stCxn id="40" idx="2"/>
                <a:endCxn id="42" idx="0"/>
              </p:cNvCxnSpPr>
              <p:nvPr/>
            </p:nvCxnSpPr>
            <p:spPr>
              <a:xfrm rot="5400000">
                <a:off x="5296440" y="4601173"/>
                <a:ext cx="1234304" cy="12700"/>
              </a:xfrm>
              <a:prstGeom prst="curvedConnector3">
                <a:avLst/>
              </a:prstGeom>
              <a:ln w="25400">
                <a:prstDash val="dash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or: Curved 47">
                <a:extLst>
                  <a:ext uri="{FF2B5EF4-FFF2-40B4-BE49-F238E27FC236}">
                    <a16:creationId xmlns:a16="http://schemas.microsoft.com/office/drawing/2014/main" id="{E8164DCB-A186-4C6C-992E-71910C04F15A}"/>
                  </a:ext>
                </a:extLst>
              </p:cNvPr>
              <p:cNvCxnSpPr>
                <a:cxnSpLocks/>
                <a:stCxn id="39" idx="2"/>
                <a:endCxn id="42" idx="3"/>
              </p:cNvCxnSpPr>
              <p:nvPr/>
            </p:nvCxnSpPr>
            <p:spPr>
              <a:xfrm rot="5400000">
                <a:off x="6642696" y="4956627"/>
                <a:ext cx="603627" cy="288627"/>
              </a:xfrm>
              <a:prstGeom prst="curvedConnector2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Arrow: Right 48">
              <a:extLst>
                <a:ext uri="{FF2B5EF4-FFF2-40B4-BE49-F238E27FC236}">
                  <a16:creationId xmlns:a16="http://schemas.microsoft.com/office/drawing/2014/main" id="{7589D7E0-4DEE-4B3A-BB7F-0864365B3829}"/>
                </a:ext>
              </a:extLst>
            </p:cNvPr>
            <p:cNvSpPr/>
            <p:nvPr/>
          </p:nvSpPr>
          <p:spPr>
            <a:xfrm>
              <a:off x="4718349" y="3951082"/>
              <a:ext cx="2868896" cy="713232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IEnumerable</a:t>
              </a:r>
              <a:r>
                <a:rPr lang="en-US" sz="2800" b="1" dirty="0">
                  <a:solidFill>
                    <a:schemeClr val="tx1"/>
                  </a:solidFill>
                </a:rPr>
                <a:t>&lt;T&gt;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D803BCF-379F-44E5-96C1-03655928B50C}"/>
                </a:ext>
              </a:extLst>
            </p:cNvPr>
            <p:cNvSpPr txBox="1"/>
            <p:nvPr/>
          </p:nvSpPr>
          <p:spPr>
            <a:xfrm>
              <a:off x="3570403" y="5363550"/>
              <a:ext cx="56091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i="1" dirty="0">
                  <a:solidFill>
                    <a:schemeClr val="tx2">
                      <a:lumMod val="75000"/>
                    </a:schemeClr>
                  </a:solidFill>
                </a:rPr>
                <a:t>Co</a:t>
              </a:r>
              <a:r>
                <a:rPr lang="en-US" sz="3600" dirty="0"/>
                <a:t>variant = preserves arrows</a:t>
              </a:r>
            </a:p>
          </p:txBody>
        </p:sp>
      </p:grpSp>
      <p:grpSp>
        <p:nvGrpSpPr>
          <p:cNvPr id="32" name="Group 31">
            <a:extLst/>
          </p:cNvPr>
          <p:cNvGrpSpPr/>
          <p:nvPr/>
        </p:nvGrpSpPr>
        <p:grpSpPr>
          <a:xfrm>
            <a:off x="360032" y="3993244"/>
            <a:ext cx="11420791" cy="2769656"/>
            <a:chOff x="647447" y="3371222"/>
            <a:chExt cx="11420791" cy="2769656"/>
          </a:xfrm>
        </p:grpSpPr>
        <p:grpSp>
          <p:nvGrpSpPr>
            <p:cNvPr id="33" name="Group 32">
              <a:extLst/>
            </p:cNvPr>
            <p:cNvGrpSpPr/>
            <p:nvPr/>
          </p:nvGrpSpPr>
          <p:grpSpPr>
            <a:xfrm>
              <a:off x="647447" y="3371222"/>
              <a:ext cx="3716306" cy="1887256"/>
              <a:chOff x="3493356" y="3648592"/>
              <a:chExt cx="3716306" cy="1887256"/>
            </a:xfrm>
          </p:grpSpPr>
          <p:sp>
            <p:nvSpPr>
              <p:cNvPr id="60" name="Rectangle 59">
                <a:extLst/>
              </p:cNvPr>
              <p:cNvSpPr/>
              <p:nvPr/>
            </p:nvSpPr>
            <p:spPr>
              <a:xfrm>
                <a:off x="5914262" y="4429773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file</a:t>
                </a:r>
              </a:p>
            </p:txBody>
          </p:sp>
          <p:sp>
            <p:nvSpPr>
              <p:cNvPr id="61" name="Rectangle 60">
                <a:extLst/>
              </p:cNvPr>
              <p:cNvSpPr/>
              <p:nvPr/>
            </p:nvSpPr>
            <p:spPr>
              <a:xfrm>
                <a:off x="4927296" y="3648840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fish</a:t>
                </a:r>
              </a:p>
            </p:txBody>
          </p:sp>
          <p:sp>
            <p:nvSpPr>
              <p:cNvPr id="62" name="Rectangle 61">
                <a:extLst/>
              </p:cNvPr>
              <p:cNvSpPr/>
              <p:nvPr/>
            </p:nvSpPr>
            <p:spPr>
              <a:xfrm>
                <a:off x="3493356" y="3648592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cat</a:t>
                </a:r>
              </a:p>
            </p:txBody>
          </p:sp>
          <p:sp>
            <p:nvSpPr>
              <p:cNvPr id="63" name="Rectangle 62">
                <a:extLst/>
              </p:cNvPr>
              <p:cNvSpPr/>
              <p:nvPr/>
            </p:nvSpPr>
            <p:spPr>
              <a:xfrm>
                <a:off x="4933240" y="5166990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object</a:t>
                </a:r>
              </a:p>
            </p:txBody>
          </p:sp>
          <p:sp>
            <p:nvSpPr>
              <p:cNvPr id="64" name="Rectangle 63">
                <a:extLst/>
              </p:cNvPr>
              <p:cNvSpPr/>
              <p:nvPr/>
            </p:nvSpPr>
            <p:spPr>
              <a:xfrm>
                <a:off x="4002515" y="4430270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animal</a:t>
                </a:r>
              </a:p>
            </p:txBody>
          </p:sp>
          <p:cxnSp>
            <p:nvCxnSpPr>
              <p:cNvPr id="65" name="Connector: Curved 64">
                <a:extLst/>
              </p:cNvPr>
              <p:cNvCxnSpPr>
                <a:cxnSpLocks/>
                <a:stCxn id="62" idx="2"/>
                <a:endCxn id="64" idx="1"/>
              </p:cNvCxnSpPr>
              <p:nvPr/>
            </p:nvCxnSpPr>
            <p:spPr>
              <a:xfrm rot="5400000">
                <a:off x="3773162" y="4246804"/>
                <a:ext cx="597249" cy="138541"/>
              </a:xfrm>
              <a:prstGeom prst="curvedConnector4">
                <a:avLst>
                  <a:gd name="adj1" fmla="val 34560"/>
                  <a:gd name="adj2" fmla="val 265005"/>
                </a:avLst>
              </a:prstGeom>
              <a:ln w="25400">
                <a:solidFill>
                  <a:srgbClr val="00CC66"/>
                </a:solidFill>
                <a:headEnd type="non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or: Curved 65">
                <a:extLst/>
              </p:cNvPr>
              <p:cNvCxnSpPr>
                <a:cxnSpLocks/>
                <a:stCxn id="64" idx="2"/>
                <a:endCxn id="63" idx="1"/>
              </p:cNvCxnSpPr>
              <p:nvPr/>
            </p:nvCxnSpPr>
            <p:spPr>
              <a:xfrm rot="16200000" flipH="1">
                <a:off x="4515582" y="4933760"/>
                <a:ext cx="552291" cy="283025"/>
              </a:xfrm>
              <a:prstGeom prst="curvedConnector2">
                <a:avLst/>
              </a:prstGeom>
              <a:ln w="25400">
                <a:solidFill>
                  <a:srgbClr val="00CC66"/>
                </a:solidFill>
                <a:headEnd type="non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nector: Curved 66">
                <a:extLst/>
              </p:cNvPr>
              <p:cNvCxnSpPr>
                <a:stCxn id="61" idx="2"/>
                <a:endCxn id="64" idx="0"/>
              </p:cNvCxnSpPr>
              <p:nvPr/>
            </p:nvCxnSpPr>
            <p:spPr>
              <a:xfrm rot="5400000">
                <a:off x="4906320" y="3761594"/>
                <a:ext cx="412572" cy="924781"/>
              </a:xfrm>
              <a:prstGeom prst="curvedConnector3">
                <a:avLst/>
              </a:prstGeom>
              <a:ln w="25400">
                <a:solidFill>
                  <a:srgbClr val="00CC66"/>
                </a:solidFill>
                <a:headEnd type="non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or: Curved 67">
                <a:extLst/>
              </p:cNvPr>
              <p:cNvCxnSpPr>
                <a:stCxn id="61" idx="2"/>
                <a:endCxn id="63" idx="0"/>
              </p:cNvCxnSpPr>
              <p:nvPr/>
            </p:nvCxnSpPr>
            <p:spPr>
              <a:xfrm rot="16200000" flipH="1">
                <a:off x="5003322" y="4589372"/>
                <a:ext cx="1149292" cy="5944"/>
              </a:xfrm>
              <a:prstGeom prst="curvedConnector3">
                <a:avLst/>
              </a:prstGeom>
              <a:ln w="25400">
                <a:solidFill>
                  <a:srgbClr val="00CC66"/>
                </a:solidFill>
                <a:prstDash val="dash"/>
                <a:headEnd type="non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ctor: Curved 68">
                <a:extLst/>
              </p:cNvPr>
              <p:cNvCxnSpPr>
                <a:cxnSpLocks/>
                <a:stCxn id="60" idx="2"/>
                <a:endCxn id="63" idx="3"/>
              </p:cNvCxnSpPr>
              <p:nvPr/>
            </p:nvCxnSpPr>
            <p:spPr>
              <a:xfrm rot="5400000">
                <a:off x="6118907" y="4908364"/>
                <a:ext cx="552788" cy="333322"/>
              </a:xfrm>
              <a:prstGeom prst="curvedConnector2">
                <a:avLst/>
              </a:prstGeom>
              <a:ln w="25400">
                <a:solidFill>
                  <a:srgbClr val="00CC66"/>
                </a:solidFill>
                <a:headEnd type="non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/>
            </p:cNvPr>
            <p:cNvGrpSpPr/>
            <p:nvPr/>
          </p:nvGrpSpPr>
          <p:grpSpPr>
            <a:xfrm>
              <a:off x="7825072" y="3395571"/>
              <a:ext cx="4243166" cy="1972020"/>
              <a:chOff x="3493356" y="3615163"/>
              <a:chExt cx="4243166" cy="1972020"/>
            </a:xfrm>
          </p:grpSpPr>
          <p:sp>
            <p:nvSpPr>
              <p:cNvPr id="50" name="Rectangle 49">
                <a:extLst/>
              </p:cNvPr>
              <p:cNvSpPr/>
              <p:nvPr/>
            </p:nvSpPr>
            <p:spPr>
              <a:xfrm>
                <a:off x="6441122" y="4430269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A&lt;file&gt;</a:t>
                </a:r>
              </a:p>
            </p:txBody>
          </p:sp>
          <p:sp>
            <p:nvSpPr>
              <p:cNvPr id="51" name="Rectangle 50">
                <a:extLst/>
              </p:cNvPr>
              <p:cNvSpPr/>
              <p:nvPr/>
            </p:nvSpPr>
            <p:spPr>
              <a:xfrm>
                <a:off x="5209892" y="3615163"/>
                <a:ext cx="1407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A&lt;fish&gt;</a:t>
                </a:r>
              </a:p>
            </p:txBody>
          </p:sp>
          <p:sp>
            <p:nvSpPr>
              <p:cNvPr id="52" name="Rectangle 51">
                <a:extLst/>
              </p:cNvPr>
              <p:cNvSpPr/>
              <p:nvPr/>
            </p:nvSpPr>
            <p:spPr>
              <a:xfrm>
                <a:off x="3493356" y="3648592"/>
                <a:ext cx="1295400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A&lt;cat&gt;</a:t>
                </a:r>
              </a:p>
            </p:txBody>
          </p:sp>
          <p:sp>
            <p:nvSpPr>
              <p:cNvPr id="53" name="Rectangle 52">
                <a:extLst/>
              </p:cNvPr>
              <p:cNvSpPr/>
              <p:nvPr/>
            </p:nvSpPr>
            <p:spPr>
              <a:xfrm>
                <a:off x="5026989" y="5218325"/>
                <a:ext cx="1773206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A&lt;object&gt;</a:t>
                </a:r>
              </a:p>
            </p:txBody>
          </p:sp>
          <p:sp>
            <p:nvSpPr>
              <p:cNvPr id="54" name="Rectangle 53">
                <a:extLst/>
              </p:cNvPr>
              <p:cNvSpPr/>
              <p:nvPr/>
            </p:nvSpPr>
            <p:spPr>
              <a:xfrm>
                <a:off x="3706176" y="4430270"/>
                <a:ext cx="1924819" cy="368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A&lt;animal&gt;</a:t>
                </a:r>
              </a:p>
            </p:txBody>
          </p:sp>
          <p:cxnSp>
            <p:nvCxnSpPr>
              <p:cNvPr id="55" name="Connector: Curved 54">
                <a:extLst/>
              </p:cNvPr>
              <p:cNvCxnSpPr>
                <a:cxnSpLocks/>
                <a:stCxn id="52" idx="2"/>
                <a:endCxn id="54" idx="1"/>
              </p:cNvCxnSpPr>
              <p:nvPr/>
            </p:nvCxnSpPr>
            <p:spPr>
              <a:xfrm rot="5400000">
                <a:off x="3624992" y="4098634"/>
                <a:ext cx="597249" cy="434880"/>
              </a:xfrm>
              <a:prstGeom prst="curvedConnector4">
                <a:avLst>
                  <a:gd name="adj1" fmla="val 34560"/>
                  <a:gd name="adj2" fmla="val 152566"/>
                </a:avLst>
              </a:prstGeom>
              <a:ln w="2540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or: Curved 55">
                <a:extLst/>
              </p:cNvPr>
              <p:cNvCxnSpPr>
                <a:cxnSpLocks/>
                <a:stCxn id="54" idx="2"/>
                <a:endCxn id="53" idx="1"/>
              </p:cNvCxnSpPr>
              <p:nvPr/>
            </p:nvCxnSpPr>
            <p:spPr>
              <a:xfrm rot="16200000" flipH="1">
                <a:off x="4545974" y="4921739"/>
                <a:ext cx="603626" cy="358403"/>
              </a:xfrm>
              <a:prstGeom prst="curvedConnector2">
                <a:avLst/>
              </a:prstGeom>
              <a:ln w="2540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or: Curved 56">
                <a:extLst/>
              </p:cNvPr>
              <p:cNvCxnSpPr>
                <a:cxnSpLocks/>
                <a:stCxn id="51" idx="2"/>
                <a:endCxn id="54" idx="0"/>
              </p:cNvCxnSpPr>
              <p:nvPr/>
            </p:nvCxnSpPr>
            <p:spPr>
              <a:xfrm rot="5400000">
                <a:off x="5067965" y="3584642"/>
                <a:ext cx="446249" cy="1245006"/>
              </a:xfrm>
              <a:prstGeom prst="curvedConnector3">
                <a:avLst/>
              </a:prstGeom>
              <a:ln w="2540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or: Curved 57">
                <a:extLst/>
              </p:cNvPr>
              <p:cNvCxnSpPr>
                <a:cxnSpLocks/>
                <a:stCxn id="51" idx="2"/>
                <a:endCxn id="53" idx="0"/>
              </p:cNvCxnSpPr>
              <p:nvPr/>
            </p:nvCxnSpPr>
            <p:spPr>
              <a:xfrm rot="5400000">
                <a:off x="5296440" y="4601173"/>
                <a:ext cx="1234304" cy="12700"/>
              </a:xfrm>
              <a:prstGeom prst="curvedConnector3">
                <a:avLst/>
              </a:prstGeom>
              <a:ln w="25400">
                <a:solidFill>
                  <a:srgbClr val="FF0000"/>
                </a:solidFill>
                <a:prstDash val="dash"/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or: Curved 58">
                <a:extLst/>
              </p:cNvPr>
              <p:cNvCxnSpPr>
                <a:cxnSpLocks/>
                <a:stCxn id="50" idx="2"/>
                <a:endCxn id="53" idx="3"/>
              </p:cNvCxnSpPr>
              <p:nvPr/>
            </p:nvCxnSpPr>
            <p:spPr>
              <a:xfrm rot="5400000">
                <a:off x="6642696" y="4956627"/>
                <a:ext cx="603627" cy="288627"/>
              </a:xfrm>
              <a:prstGeom prst="curvedConnector2">
                <a:avLst/>
              </a:prstGeom>
              <a:ln w="2540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Arrow: Right 34">
              <a:extLst/>
            </p:cNvPr>
            <p:cNvSpPr/>
            <p:nvPr/>
          </p:nvSpPr>
          <p:spPr>
            <a:xfrm>
              <a:off x="4718349" y="3951082"/>
              <a:ext cx="2868896" cy="713232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</a:rPr>
                <a:t>Action&lt;T&gt;</a:t>
              </a:r>
            </a:p>
          </p:txBody>
        </p:sp>
        <p:sp>
          <p:nvSpPr>
            <p:cNvPr id="36" name="TextBox 35">
              <a:extLst/>
            </p:cNvPr>
            <p:cNvSpPr txBox="1"/>
            <p:nvPr/>
          </p:nvSpPr>
          <p:spPr>
            <a:xfrm>
              <a:off x="3350078" y="5494547"/>
              <a:ext cx="61578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i="1" dirty="0">
                  <a:solidFill>
                    <a:schemeClr val="tx2">
                      <a:lumMod val="75000"/>
                    </a:schemeClr>
                  </a:solidFill>
                </a:rPr>
                <a:t>Contra</a:t>
              </a:r>
              <a:r>
                <a:rPr lang="en-US" sz="3600" dirty="0"/>
                <a:t>variant = reverses arrows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0414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E5F9C6-C88A-4238-BB56-9B5A20BEE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10A30-2C5F-4A7F-8D4D-C22082965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3BE60"/>
                </a:solidFill>
                <a:latin typeface="+mj-lt"/>
                <a:ea typeface="+mj-ea"/>
                <a:cs typeface="+mj-cs"/>
              </a:rPr>
              <a:t>I. </a:t>
            </a:r>
            <a:r>
              <a:rPr lang="en-US" dirty="0"/>
              <a:t>Functional programming overview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4000" b="1" dirty="0">
                <a:solidFill>
                  <a:srgbClr val="F3BE60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dirty="0"/>
              <a:t>F# syntax and examples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b="1" dirty="0">
                <a:solidFill>
                  <a:srgbClr val="F3BE60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dirty="0"/>
              <a:t>Mind-bending topics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082766-2963-4E1F-9948-450756BC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Overview</a:t>
            </a:r>
          </a:p>
        </p:txBody>
      </p:sp>
    </p:spTree>
    <p:extLst>
      <p:ext uri="{BB962C8B-B14F-4D97-AF65-F5344CB8AC3E}">
        <p14:creationId xmlns:p14="http://schemas.microsoft.com/office/powerpoint/2010/main" val="12139894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AFA72-F2B0-47C1-9330-41F193AE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D10F-567A-40C1-B7F5-1CF47655E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leads to the concept of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category theory</a:t>
            </a:r>
          </a:p>
          <a:p>
            <a:r>
              <a:rPr lang="en-US" sz="3600" dirty="0"/>
              <a:t>A </a:t>
            </a:r>
            <a:r>
              <a:rPr lang="en-US" sz="3600" b="1" i="1" dirty="0">
                <a:solidFill>
                  <a:srgbClr val="FFC000"/>
                </a:solidFill>
              </a:rPr>
              <a:t>category</a:t>
            </a:r>
            <a:r>
              <a:rPr lang="en-US" sz="3600" dirty="0"/>
              <a:t> is a collection of things with arrows that compose</a:t>
            </a:r>
          </a:p>
          <a:p>
            <a:r>
              <a:rPr lang="en-US" dirty="0" err="1"/>
              <a:t>IEnumerable</a:t>
            </a:r>
            <a:r>
              <a:rPr lang="en-US" dirty="0"/>
              <a:t> and Action are </a:t>
            </a:r>
            <a:r>
              <a:rPr lang="en-US" b="1" i="1" dirty="0" err="1">
                <a:solidFill>
                  <a:schemeClr val="tx2">
                    <a:lumMod val="75000"/>
                  </a:schemeClr>
                </a:solidFill>
              </a:rPr>
              <a:t>functors</a:t>
            </a:r>
            <a:r>
              <a:rPr lang="en-US" dirty="0"/>
              <a:t> </a:t>
            </a:r>
          </a:p>
          <a:p>
            <a:pPr lvl="1"/>
            <a:r>
              <a:rPr lang="en-US" sz="3400" b="1" i="1" dirty="0" err="1">
                <a:solidFill>
                  <a:schemeClr val="tx2">
                    <a:lumMod val="75000"/>
                  </a:schemeClr>
                </a:solidFill>
              </a:rPr>
              <a:t>functors</a:t>
            </a:r>
            <a:r>
              <a:rPr lang="en-US" dirty="0"/>
              <a:t>: map things with arrows to things with arrows</a:t>
            </a:r>
          </a:p>
          <a:p>
            <a:pPr lvl="1"/>
            <a:r>
              <a:rPr lang="en-US" dirty="0"/>
              <a:t>Many, many things in programming are </a:t>
            </a:r>
            <a:r>
              <a:rPr lang="en-US" dirty="0" err="1"/>
              <a:t>functors</a:t>
            </a:r>
            <a:endParaRPr lang="en-US" dirty="0"/>
          </a:p>
          <a:p>
            <a:r>
              <a:rPr lang="en-US" dirty="0"/>
              <a:t>Understanding some of this </a:t>
            </a:r>
            <a:r>
              <a:rPr lang="en-US"/>
              <a:t>gives powerful tools </a:t>
            </a:r>
            <a:r>
              <a:rPr lang="en-US" dirty="0"/>
              <a:t>to reason about systems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EE3ECE-31B5-497B-8DC1-DC92D6C6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Contravariant/Covariant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70716" y="6078726"/>
            <a:ext cx="56268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“Category theory is type theory” </a:t>
            </a:r>
            <a:r>
              <a:rPr lang="en-US" sz="2000" dirty="0"/>
              <a:t>– Abraham Lincoln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60438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AFA72-F2B0-47C1-9330-41F193AE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D10F-567A-40C1-B7F5-1CF47655E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13" y="1151121"/>
            <a:ext cx="5675399" cy="55703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Gives large expressive power if you build interfaces “correctly”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Monoids - set with binary operation and unit</a:t>
            </a:r>
          </a:p>
          <a:p>
            <a:pPr lvl="1"/>
            <a:r>
              <a:rPr lang="en-US" dirty="0"/>
              <a:t>Integers, +, 0</a:t>
            </a:r>
          </a:p>
          <a:p>
            <a:pPr lvl="1"/>
            <a:r>
              <a:rPr lang="en-US" dirty="0"/>
              <a:t>Integers, *, 1</a:t>
            </a:r>
          </a:p>
          <a:p>
            <a:pPr lvl="1"/>
            <a:r>
              <a:rPr lang="en-US" dirty="0"/>
              <a:t>Strings, +, “”</a:t>
            </a:r>
          </a:p>
          <a:p>
            <a:pPr lvl="1"/>
            <a:r>
              <a:rPr lang="en-US" dirty="0"/>
              <a:t>Lists, </a:t>
            </a:r>
            <a:r>
              <a:rPr lang="en-US" dirty="0" err="1"/>
              <a:t>concat</a:t>
            </a:r>
            <a:r>
              <a:rPr lang="en-US" dirty="0"/>
              <a:t>, []</a:t>
            </a:r>
          </a:p>
          <a:p>
            <a:pPr lvl="1"/>
            <a:r>
              <a:rPr lang="en-US" dirty="0"/>
              <a:t>Generalized…..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EE3ECE-31B5-497B-8DC1-DC92D6C6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Category Theory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F8FB77-15E5-4300-B522-53646D2B8BA3}"/>
              </a:ext>
            </a:extLst>
          </p:cNvPr>
          <p:cNvSpPr txBox="1">
            <a:spLocks/>
          </p:cNvSpPr>
          <p:nvPr/>
        </p:nvSpPr>
        <p:spPr>
          <a:xfrm>
            <a:off x="6018212" y="1151120"/>
            <a:ext cx="5675399" cy="5570355"/>
          </a:xfrm>
          <a:prstGeom prst="rect">
            <a:avLst/>
          </a:prstGeom>
        </p:spPr>
        <p:txBody>
          <a:bodyPr vert="horz" lIns="108000" tIns="36000" rIns="108000" bIns="36000" rtlCol="0">
            <a:normAutofit fontScale="92500" lnSpcReduction="20000"/>
          </a:bodyPr>
          <a:lstStyle>
            <a:lvl1pPr marL="304747" indent="-304747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Char char="§"/>
              <a:defRPr sz="3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6" algn="l" defTabSz="1218987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2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6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Lots more terms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  <a:p>
            <a:pPr lvl="1"/>
            <a:r>
              <a:rPr lang="en-US" dirty="0"/>
              <a:t>Duality, morphisms, </a:t>
            </a:r>
          </a:p>
          <a:p>
            <a:pPr lvl="1"/>
            <a:r>
              <a:rPr lang="en-US" dirty="0" err="1"/>
              <a:t>Functors</a:t>
            </a:r>
            <a:r>
              <a:rPr lang="en-US" dirty="0"/>
              <a:t> galore</a:t>
            </a:r>
          </a:p>
          <a:p>
            <a:pPr lvl="1"/>
            <a:r>
              <a:rPr lang="en-US" dirty="0"/>
              <a:t>Products – simply a pair of items</a:t>
            </a:r>
          </a:p>
          <a:p>
            <a:pPr lvl="1"/>
            <a:r>
              <a:rPr lang="en-US" dirty="0"/>
              <a:t>Coproducts – the “dual” of a product</a:t>
            </a:r>
          </a:p>
          <a:p>
            <a:pPr lvl="1"/>
            <a:r>
              <a:rPr lang="en-US" dirty="0"/>
              <a:t>Monads</a:t>
            </a:r>
          </a:p>
          <a:p>
            <a:pPr lvl="1"/>
            <a:r>
              <a:rPr lang="en-US" dirty="0" err="1"/>
              <a:t>Kliesi</a:t>
            </a:r>
            <a:r>
              <a:rPr lang="en-US" dirty="0"/>
              <a:t> arrows</a:t>
            </a:r>
          </a:p>
          <a:p>
            <a:r>
              <a:rPr lang="en-US" dirty="0"/>
              <a:t>Railway Oriented Programming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951" y="6201124"/>
            <a:ext cx="3215919" cy="6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83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9B3F91-CAB2-4765-B2D5-4A64F6A4B3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524625"/>
            <a:ext cx="428625" cy="196850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2DD49D-7C40-4D49-BD04-F7B1254899C2}"/>
              </a:ext>
            </a:extLst>
          </p:cNvPr>
          <p:cNvSpPr txBox="1"/>
          <p:nvPr/>
        </p:nvSpPr>
        <p:spPr>
          <a:xfrm>
            <a:off x="4809925" y="2721114"/>
            <a:ext cx="2568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3BE60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847012" y="2445788"/>
            <a:ext cx="4127500" cy="4275688"/>
            <a:chOff x="150813" y="307437"/>
            <a:chExt cx="3657600" cy="3788917"/>
          </a:xfrm>
        </p:grpSpPr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212" y="307437"/>
              <a:ext cx="3330046" cy="309400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50813" y="3388468"/>
              <a:ext cx="365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</a:schemeClr>
                  </a:solidFill>
                </a:rPr>
                <a:t>A Bicategory of Decorated </a:t>
              </a:r>
              <a:r>
                <a:rPr lang="en-US" sz="2000" dirty="0" err="1">
                  <a:solidFill>
                    <a:schemeClr val="tx1">
                      <a:lumMod val="75000"/>
                    </a:schemeClr>
                  </a:solidFill>
                </a:rPr>
                <a:t>Cospans</a:t>
              </a:r>
              <a:endParaRPr lang="en-US" sz="2800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47974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FD908-60A3-4BA2-993F-A620C6CD4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C4DE7-5486-4A08-BC7D-23B04E138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12" y="1059045"/>
            <a:ext cx="9866399" cy="557035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Good talk on F# : </a:t>
            </a:r>
            <a:r>
              <a:rPr lang="en-US" sz="2600" dirty="0">
                <a:hlinkClick r:id="rId3"/>
              </a:rPr>
              <a:t>https://channel9.msdn.com/blogs/pdc2008/tl11</a:t>
            </a:r>
            <a:endParaRPr lang="en-US" sz="2600" dirty="0"/>
          </a:p>
          <a:p>
            <a:r>
              <a:rPr lang="en-US" sz="2300" dirty="0">
                <a:hlinkClick r:id="rId4"/>
              </a:rPr>
              <a:t>https://fsharpforfunandprofit.com/</a:t>
            </a:r>
            <a:r>
              <a:rPr lang="en-US" sz="2300" dirty="0"/>
              <a:t> </a:t>
            </a:r>
          </a:p>
          <a:p>
            <a:r>
              <a:rPr lang="en-US" b="1" i="1" dirty="0"/>
              <a:t>Expert F# 4.0 </a:t>
            </a:r>
            <a:r>
              <a:rPr lang="en-US" dirty="0"/>
              <a:t>– Don Syme book</a:t>
            </a:r>
          </a:p>
          <a:p>
            <a:r>
              <a:rPr lang="en-US" b="1" i="1" dirty="0"/>
              <a:t>Purely Functional Data Structures </a:t>
            </a:r>
            <a:r>
              <a:rPr lang="en-US" dirty="0"/>
              <a:t>- Chris </a:t>
            </a:r>
            <a:r>
              <a:rPr lang="en-US" dirty="0" err="1"/>
              <a:t>Okasaki</a:t>
            </a:r>
            <a:r>
              <a:rPr lang="en-US" dirty="0"/>
              <a:t> book</a:t>
            </a:r>
          </a:p>
          <a:p>
            <a:r>
              <a:rPr lang="en-US" b="1" i="1" dirty="0"/>
              <a:t>Category Theory for Programmers </a:t>
            </a:r>
            <a:r>
              <a:rPr lang="en-US" dirty="0"/>
              <a:t>– </a:t>
            </a:r>
            <a:r>
              <a:rPr lang="en-US" dirty="0" err="1"/>
              <a:t>Bartosz</a:t>
            </a:r>
            <a:r>
              <a:rPr lang="en-US" dirty="0"/>
              <a:t> </a:t>
            </a:r>
            <a:r>
              <a:rPr lang="en-US" dirty="0" err="1"/>
              <a:t>Milewski</a:t>
            </a:r>
            <a:r>
              <a:rPr lang="en-US" dirty="0"/>
              <a:t> </a:t>
            </a:r>
            <a:r>
              <a:rPr lang="en-US" sz="2300" dirty="0">
                <a:hlinkClick r:id="rId5"/>
              </a:rPr>
              <a:t>https://bartoszmilewski.com/2014/10/28/category-theory-for-programmers-the-preface/</a:t>
            </a:r>
            <a:r>
              <a:rPr lang="en-US" sz="2300" dirty="0"/>
              <a:t> </a:t>
            </a:r>
          </a:p>
          <a:p>
            <a:r>
              <a:rPr lang="en-US" b="1" i="1" dirty="0"/>
              <a:t>Railway Oriented Programming </a:t>
            </a:r>
            <a:r>
              <a:rPr lang="en-US" dirty="0"/>
              <a:t>- Scott </a:t>
            </a:r>
            <a:r>
              <a:rPr lang="en-US" dirty="0" err="1"/>
              <a:t>Wlaschin</a:t>
            </a:r>
            <a:r>
              <a:rPr lang="en-US" dirty="0"/>
              <a:t>: </a:t>
            </a:r>
            <a:r>
              <a:rPr lang="en-US" sz="2600" dirty="0">
                <a:hlinkClick r:id="rId6"/>
              </a:rPr>
              <a:t>https://www.slideshare.net/ScottWlaschin/railway-oriented-programming</a:t>
            </a:r>
            <a:r>
              <a:rPr lang="en-US" sz="2600" dirty="0"/>
              <a:t> </a:t>
            </a:r>
            <a:endParaRPr lang="en-US" dirty="0"/>
          </a:p>
          <a:p>
            <a:r>
              <a:rPr lang="en-US" b="1" i="1" dirty="0"/>
              <a:t>Efficient Immutable Data Structures </a:t>
            </a:r>
            <a:r>
              <a:rPr lang="en-US" dirty="0"/>
              <a:t>– Tom </a:t>
            </a:r>
            <a:r>
              <a:rPr lang="en-US" dirty="0" err="1"/>
              <a:t>Faulhaber</a:t>
            </a:r>
            <a:r>
              <a:rPr lang="en-US" dirty="0"/>
              <a:t>, </a:t>
            </a:r>
            <a:r>
              <a:rPr lang="en-US" sz="2800" dirty="0">
                <a:hlinkClick r:id="rId7"/>
              </a:rPr>
              <a:t>https://www.slideshare.net/tomfaulhaber/efficient-immutable-data-structures-okasaki-for-dummies</a:t>
            </a:r>
            <a:r>
              <a:rPr lang="en-US" sz="2800" dirty="0"/>
              <a:t> </a:t>
            </a:r>
          </a:p>
          <a:p>
            <a:r>
              <a:rPr lang="en-US" dirty="0"/>
              <a:t>Slide theme from </a:t>
            </a:r>
            <a:r>
              <a:rPr lang="en-US" dirty="0" err="1"/>
              <a:t>SoftUni</a:t>
            </a:r>
            <a:r>
              <a:rPr lang="en-US" dirty="0"/>
              <a:t> Team: </a:t>
            </a:r>
            <a:r>
              <a:rPr lang="en-US" sz="2600" dirty="0">
                <a:hlinkClick r:id="rId8"/>
              </a:rPr>
              <a:t>http://softuni.bg</a:t>
            </a:r>
            <a:r>
              <a:rPr lang="en-US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54587B-316B-416D-AB27-AEA020C33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and Resources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490" y="3739693"/>
            <a:ext cx="1819289" cy="276776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446" y="914400"/>
            <a:ext cx="1840366" cy="263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632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626B9C-C6B4-41CB-A56A-D5DFE3AB7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4DBB4-2191-464D-8BE8-0D10ACF02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ctr"/>
            <a:r>
              <a:rPr lang="en-US" dirty="0"/>
              <a:t>Books and sources, </a:t>
            </a:r>
          </a:p>
          <a:p>
            <a:pPr fontAlgn="ctr"/>
            <a:r>
              <a:rPr lang="en-US" dirty="0"/>
              <a:t>Add pics to slides (category stuff)</a:t>
            </a:r>
          </a:p>
          <a:p>
            <a:pPr>
              <a:lnSpc>
                <a:spcPct val="100000"/>
              </a:lnSpc>
            </a:pPr>
            <a:r>
              <a:rPr lang="en-US" dirty="0"/>
              <a:t>Example translating C# to F#</a:t>
            </a:r>
          </a:p>
          <a:p>
            <a:pPr>
              <a:lnSpc>
                <a:spcPct val="100000"/>
              </a:lnSpc>
            </a:pPr>
            <a:r>
              <a:rPr lang="en-US" dirty="0"/>
              <a:t>TODO if can find</a:t>
            </a:r>
          </a:p>
          <a:p>
            <a:pPr>
              <a:lnSpc>
                <a:spcPct val="100000"/>
              </a:lnSpc>
            </a:pPr>
            <a:r>
              <a:rPr lang="en-US" dirty="0"/>
              <a:t>Quick example of reducing C# code to F# by removing unnecessary syntax</a:t>
            </a:r>
          </a:p>
          <a:p>
            <a:r>
              <a:rPr lang="en-US" dirty="0"/>
              <a:t>Books, bring them</a:t>
            </a:r>
          </a:p>
          <a:p>
            <a:r>
              <a:rPr lang="en-US" dirty="0"/>
              <a:t>Data structures example</a:t>
            </a:r>
          </a:p>
          <a:p>
            <a:r>
              <a:rPr lang="en-US" dirty="0"/>
              <a:t>Explain how works (lists, trees, issues)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fontAlgn="ctr"/>
            <a:endParaRPr lang="en-US" dirty="0"/>
          </a:p>
          <a:p>
            <a:pPr fontAlgn="ctr"/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922E7E-6A48-40EA-983A-60B8FB0D4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TODO – extra slides</a:t>
            </a:r>
          </a:p>
        </p:txBody>
      </p:sp>
    </p:spTree>
    <p:extLst>
      <p:ext uri="{BB962C8B-B14F-4D97-AF65-F5344CB8AC3E}">
        <p14:creationId xmlns:p14="http://schemas.microsoft.com/office/powerpoint/2010/main" val="20346180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 : Perfect tic-tac-toe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70233C-E40A-4171-9619-F3E4C0BA4842}"/>
              </a:ext>
            </a:extLst>
          </p:cNvPr>
          <p:cNvSpPr txBox="1">
            <a:spLocks/>
          </p:cNvSpPr>
          <p:nvPr/>
        </p:nvSpPr>
        <p:spPr>
          <a:xfrm>
            <a:off x="303755" y="907875"/>
            <a:ext cx="10896057" cy="5791200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br>
              <a:rPr lang="en-US" sz="1600" b="0" dirty="0">
                <a:solidFill>
                  <a:srgbClr val="D4D4D4"/>
                </a:solidFill>
                <a:effectLst/>
              </a:rPr>
            </a:br>
            <a:r>
              <a:rPr lang="en-US" sz="16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wins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1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2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3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4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5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6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7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8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9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1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4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7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2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5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8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3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6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9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1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5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9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3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5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;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7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]]</a:t>
            </a:r>
            <a:endParaRPr lang="en-US" sz="1600" b="0" dirty="0">
              <a:solidFill>
                <a:srgbClr val="D4D4D4"/>
              </a:solidFill>
              <a:effectLst/>
            </a:endParaRP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Contains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number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List.exists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fun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n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number)</a:t>
            </a: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ContainsList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List.forall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fun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list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Contains n)</a:t>
            </a: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Except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List.filter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fun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not (list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Contains n))</a:t>
            </a: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Available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p 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int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) (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o 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int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)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 [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1.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.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9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] |&gt;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Except (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List.append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p o) </a:t>
            </a: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IsWin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squares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int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)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wins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|&gt;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List.exists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fun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w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ContainsList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squares w)</a:t>
            </a: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IsDraw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player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opponent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List.isEmpty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(Available player opponent)</a:t>
            </a:r>
          </a:p>
          <a:p>
            <a:endParaRPr lang="en-US" sz="1600" b="0" dirty="0">
              <a:solidFill>
                <a:srgbClr val="569CD6"/>
              </a:solidFill>
              <a:effectLst/>
            </a:endParaRP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let rec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Score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player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int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) (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opponent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: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int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list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)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endParaRPr lang="en-US" sz="1600" b="0" dirty="0">
              <a:solidFill>
                <a:srgbClr val="D4D4D4"/>
              </a:solidFill>
              <a:effectLst/>
            </a:endParaRP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   if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IsWin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player)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then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1</a:t>
            </a:r>
            <a:endParaRPr lang="en-US" sz="1600" b="0" dirty="0">
              <a:solidFill>
                <a:srgbClr val="D4D4D4"/>
              </a:solidFill>
              <a:effectLst/>
            </a:endParaRP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   else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if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IsDraw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player opponent)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then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B5CEA8"/>
                </a:solidFill>
                <a:effectLst/>
              </a:rPr>
              <a:t>0</a:t>
            </a:r>
            <a:endParaRPr lang="en-US" sz="1600" b="0" dirty="0">
              <a:solidFill>
                <a:srgbClr val="D4D4D4"/>
              </a:solidFill>
              <a:effectLst/>
            </a:endParaRP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   else</a:t>
            </a:r>
            <a:endParaRPr lang="en-US" sz="1600" b="0" dirty="0">
              <a:solidFill>
                <a:srgbClr val="D4D4D4"/>
              </a:solidFill>
              <a:effectLst/>
            </a:endParaRP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      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opponentsBestMove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  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BestMove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opponent player</a:t>
            </a: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      let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9CDCFE"/>
                </a:solidFill>
                <a:effectLst/>
              </a:rPr>
              <a:t>opponentsNewPosition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opponentsBestMove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::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opponent </a:t>
            </a:r>
          </a:p>
          <a:p>
            <a:r>
              <a:rPr lang="en-US" sz="1600" b="0" dirty="0">
                <a:solidFill>
                  <a:srgbClr val="D4D4D4"/>
                </a:solidFill>
                <a:effectLst/>
              </a:rPr>
              <a:t>     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- 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Score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opponentsNewPosition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player</a:t>
            </a:r>
          </a:p>
          <a:p>
            <a:endParaRPr lang="en-US" sz="1600" b="0" dirty="0">
              <a:solidFill>
                <a:srgbClr val="569CD6"/>
              </a:solidFill>
              <a:effectLst/>
            </a:endParaRP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and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BestMove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(player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: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int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list) (opponent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: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int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list)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= 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Available player opponent</a:t>
            </a:r>
          </a:p>
          <a:p>
            <a:r>
              <a:rPr lang="en-US" sz="1600" b="0" dirty="0">
                <a:solidFill>
                  <a:srgbClr val="569CD6"/>
                </a:solidFill>
                <a:effectLst/>
              </a:rPr>
              <a:t>   |&gt;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 err="1">
                <a:solidFill>
                  <a:srgbClr val="D4D4D4"/>
                </a:solidFill>
                <a:effectLst/>
              </a:rPr>
              <a:t>List.maxBy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(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fun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9CDCFE"/>
                </a:solidFill>
                <a:effectLst/>
              </a:rPr>
              <a:t>m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 Score (m</a:t>
            </a:r>
            <a:r>
              <a:rPr lang="en-US" sz="1600" b="0" dirty="0">
                <a:solidFill>
                  <a:srgbClr val="569CD6"/>
                </a:solidFill>
                <a:effectLst/>
              </a:rPr>
              <a:t>::</a:t>
            </a:r>
            <a:r>
              <a:rPr lang="en-US" sz="1600" b="0" dirty="0">
                <a:solidFill>
                  <a:srgbClr val="D4D4D4"/>
                </a:solidFill>
                <a:effectLst/>
              </a:rPr>
              <a:t>player) opponent)</a:t>
            </a:r>
          </a:p>
          <a:p>
            <a:br>
              <a:rPr lang="en-US" sz="1600" b="0" dirty="0">
                <a:solidFill>
                  <a:srgbClr val="D4D4D4"/>
                </a:solidFill>
                <a:effectLst/>
              </a:rPr>
            </a:br>
            <a:endParaRPr lang="en-US" sz="1600" b="0" dirty="0">
              <a:solidFill>
                <a:srgbClr val="D4D4D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9096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8D6B-3508-4485-9567-40F714F3C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EB34-A96A-4624-A2E5-85CF9355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A10CD9-B21F-473D-B5CF-7FEF4DA5C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966A39-D235-4EA5-A370-CEE0978A4E5F}"/>
              </a:ext>
            </a:extLst>
          </p:cNvPr>
          <p:cNvSpPr txBox="1">
            <a:spLocks/>
          </p:cNvSpPr>
          <p:nvPr/>
        </p:nvSpPr>
        <p:spPr>
          <a:xfrm>
            <a:off x="2132013" y="1151118"/>
            <a:ext cx="9861624" cy="4944882"/>
          </a:xfrm>
          <a:prstGeom prst="rect">
            <a:avLst/>
          </a:prstGeom>
          <a:solidFill>
            <a:schemeClr val="accent5">
              <a:lumMod val="40000"/>
              <a:lumOff val="60000"/>
              <a:alpha val="20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wrap="square" lIns="144000" tIns="72000" rIns="144000" bIns="7200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254"/>
              </a:buClr>
              <a:buSzPct val="100000"/>
              <a:buFont typeface="Wingdings" panose="05000000000000000000" pitchFamily="2" charset="2"/>
              <a:buNone/>
              <a:defRPr lang="en-US" b="1" noProof="1" smtClean="0">
                <a:solidFill>
                  <a:srgbClr val="FBEE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defRPr>
            </a:lvl1pPr>
            <a:lvl2pPr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3200" b="0"/>
            </a:lvl2pPr>
            <a:lvl3pPr marL="914240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F9A1D"/>
              </a:buClr>
              <a:buSzPct val="80000"/>
              <a:buFont typeface="Wingdings" panose="05000000000000000000" pitchFamily="2" charset="2"/>
              <a:buChar char="§"/>
              <a:defRPr sz="3000" b="0"/>
            </a:lvl3pPr>
            <a:lvl4pPr marL="1218987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D9411"/>
              </a:buClr>
              <a:buSzPct val="80000"/>
              <a:buFont typeface="Wingdings" panose="05000000000000000000" pitchFamily="2" charset="2"/>
              <a:buChar char="§"/>
              <a:defRPr sz="2800" b="0"/>
            </a:lvl4pPr>
            <a:lvl5pPr marL="1523733" indent="-231606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E28D10"/>
              </a:buClr>
              <a:buSzPct val="80000"/>
              <a:buFont typeface="Wingdings" panose="05000000000000000000" pitchFamily="2" charset="2"/>
              <a:buChar char="§"/>
              <a:defRPr sz="2600" b="0"/>
            </a:lvl5pPr>
            <a:lvl6pPr marL="182848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6pPr>
            <a:lvl7pPr marL="2133227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/>
            </a:lvl7pPr>
            <a:lvl8pPr marL="2437972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8pPr>
            <a:lvl9pPr marL="2742720" indent="-231606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baseline="0"/>
            </a:lvl9pPr>
          </a:lstStyle>
          <a:p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9CDCFE"/>
                </a:solidFill>
                <a:effectLst/>
              </a:rPr>
              <a:t>people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569CD6"/>
                </a:solidFill>
                <a:effectLst/>
              </a:rPr>
              <a:t>[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(</a:t>
            </a:r>
            <a:r>
              <a:rPr lang="en-US" b="0" dirty="0">
                <a:solidFill>
                  <a:srgbClr val="CE9178"/>
                </a:solidFill>
                <a:effectLst/>
              </a:rPr>
              <a:t>"Adam"</a:t>
            </a:r>
            <a:r>
              <a:rPr lang="en-US" b="0" dirty="0">
                <a:solidFill>
                  <a:srgbClr val="D4D4D4"/>
                </a:solidFill>
                <a:effectLst/>
              </a:rPr>
              <a:t>, None),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(</a:t>
            </a:r>
            <a:r>
              <a:rPr lang="en-US" b="0" dirty="0">
                <a:solidFill>
                  <a:srgbClr val="CE9178"/>
                </a:solidFill>
                <a:effectLst/>
              </a:rPr>
              <a:t>"Eve"</a:t>
            </a:r>
            <a:r>
              <a:rPr lang="en-US" b="0" dirty="0">
                <a:solidFill>
                  <a:srgbClr val="D4D4D4"/>
                </a:solidFill>
                <a:effectLst/>
              </a:rPr>
              <a:t> , None),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(</a:t>
            </a:r>
            <a:r>
              <a:rPr lang="en-US" b="0" dirty="0">
                <a:solidFill>
                  <a:srgbClr val="CE9178"/>
                </a:solidFill>
                <a:effectLst/>
              </a:rPr>
              <a:t>"Cain"</a:t>
            </a:r>
            <a:r>
              <a:rPr lang="en-US" b="0" dirty="0">
                <a:solidFill>
                  <a:srgbClr val="D4D4D4"/>
                </a:solidFill>
                <a:effectLst/>
              </a:rPr>
              <a:t>, Some(</a:t>
            </a:r>
            <a:r>
              <a:rPr lang="en-US" b="0" dirty="0">
                <a:solidFill>
                  <a:srgbClr val="CE9178"/>
                </a:solidFill>
                <a:effectLst/>
              </a:rPr>
              <a:t>"Adam"</a:t>
            </a:r>
            <a:r>
              <a:rPr lang="en-US" b="0" dirty="0">
                <a:solidFill>
                  <a:srgbClr val="D4D4D4"/>
                </a:solidFill>
                <a:effectLst/>
              </a:rPr>
              <a:t>, </a:t>
            </a:r>
            <a:r>
              <a:rPr lang="en-US" b="0" dirty="0">
                <a:solidFill>
                  <a:srgbClr val="CE9178"/>
                </a:solidFill>
                <a:effectLst/>
              </a:rPr>
              <a:t>"Eve"</a:t>
            </a:r>
            <a:r>
              <a:rPr lang="en-US" b="0" dirty="0">
                <a:solidFill>
                  <a:srgbClr val="D4D4D4"/>
                </a:solidFill>
                <a:effectLst/>
              </a:rPr>
              <a:t>)),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(</a:t>
            </a:r>
            <a:r>
              <a:rPr lang="en-US" b="0" dirty="0">
                <a:solidFill>
                  <a:srgbClr val="CE9178"/>
                </a:solidFill>
                <a:effectLst/>
              </a:rPr>
              <a:t>"Abel"</a:t>
            </a:r>
            <a:r>
              <a:rPr lang="en-US" b="0" dirty="0">
                <a:solidFill>
                  <a:srgbClr val="D4D4D4"/>
                </a:solidFill>
                <a:effectLst/>
              </a:rPr>
              <a:t>, Some(</a:t>
            </a:r>
            <a:r>
              <a:rPr lang="en-US" b="0" dirty="0">
                <a:solidFill>
                  <a:srgbClr val="CE9178"/>
                </a:solidFill>
                <a:effectLst/>
              </a:rPr>
              <a:t>"Adam"</a:t>
            </a:r>
            <a:r>
              <a:rPr lang="en-US" b="0" dirty="0">
                <a:solidFill>
                  <a:srgbClr val="D4D4D4"/>
                </a:solidFill>
                <a:effectLst/>
              </a:rPr>
              <a:t>, </a:t>
            </a:r>
            <a:r>
              <a:rPr lang="en-US" b="0" dirty="0">
                <a:solidFill>
                  <a:srgbClr val="CE9178"/>
                </a:solidFill>
                <a:effectLst/>
              </a:rPr>
              <a:t>"Eve"</a:t>
            </a:r>
            <a:r>
              <a:rPr lang="en-US" b="0" dirty="0">
                <a:solidFill>
                  <a:srgbClr val="D4D4D4"/>
                </a:solidFill>
                <a:effectLst/>
              </a:rPr>
              <a:t>))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]</a:t>
            </a:r>
            <a:endParaRPr lang="en-US" b="0" dirty="0">
              <a:solidFill>
                <a:srgbClr val="D4D4D4"/>
              </a:solidFill>
              <a:effectLst/>
            </a:endParaRPr>
          </a:p>
          <a:p>
            <a:br>
              <a:rPr lang="en-US" b="0" dirty="0">
                <a:solidFill>
                  <a:srgbClr val="D4D4D4"/>
                </a:solidFill>
                <a:effectLst/>
              </a:rPr>
            </a:br>
            <a:r>
              <a:rPr lang="en-US" b="0" dirty="0">
                <a:solidFill>
                  <a:srgbClr val="569CD6"/>
                </a:solidFill>
                <a:effectLst/>
              </a:rPr>
              <a:t>let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9CDCFE"/>
                </a:solidFill>
                <a:effectLst/>
              </a:rPr>
              <a:t>showParents</a:t>
            </a:r>
            <a:r>
              <a:rPr lang="en-US" b="0" dirty="0">
                <a:solidFill>
                  <a:srgbClr val="D4D4D4"/>
                </a:solidFill>
                <a:effectLst/>
              </a:rPr>
              <a:t> (</a:t>
            </a:r>
            <a:r>
              <a:rPr lang="en-US" b="0" dirty="0">
                <a:solidFill>
                  <a:srgbClr val="9CDCFE"/>
                </a:solidFill>
                <a:effectLst/>
              </a:rPr>
              <a:t>name</a:t>
            </a:r>
            <a:r>
              <a:rPr lang="en-US" b="0" dirty="0">
                <a:solidFill>
                  <a:srgbClr val="D4D4D4"/>
                </a:solidFill>
                <a:effectLst/>
              </a:rPr>
              <a:t>, </a:t>
            </a:r>
            <a:r>
              <a:rPr lang="en-US" b="0" dirty="0">
                <a:solidFill>
                  <a:srgbClr val="9CDCFE"/>
                </a:solidFill>
                <a:effectLst/>
              </a:rPr>
              <a:t>parents</a:t>
            </a:r>
            <a:r>
              <a:rPr lang="en-US" b="0" dirty="0">
                <a:solidFill>
                  <a:srgbClr val="D4D4D4"/>
                </a:solidFill>
                <a:effectLst/>
              </a:rPr>
              <a:t>) </a:t>
            </a:r>
            <a:r>
              <a:rPr lang="en-US" b="0" dirty="0">
                <a:solidFill>
                  <a:srgbClr val="569CD6"/>
                </a:solidFill>
                <a:effectLst/>
              </a:rPr>
              <a:t>=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match</a:t>
            </a:r>
            <a:r>
              <a:rPr lang="en-US" b="0" dirty="0">
                <a:solidFill>
                  <a:srgbClr val="D4D4D4"/>
                </a:solidFill>
                <a:effectLst/>
              </a:rPr>
              <a:t> parents </a:t>
            </a:r>
            <a:r>
              <a:rPr lang="en-US" b="0" dirty="0">
                <a:solidFill>
                  <a:srgbClr val="569CD6"/>
                </a:solidFill>
                <a:effectLst/>
              </a:rPr>
              <a:t>with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Some(dad, mom)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</a:p>
          <a:p>
            <a:r>
              <a:rPr lang="en-US" b="0" dirty="0">
                <a:solidFill>
                  <a:srgbClr val="D4D4D4"/>
                </a:solidFill>
                <a:effectLst/>
              </a:rPr>
              <a:t>        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569CD6"/>
                </a:solidFill>
                <a:effectLst/>
              </a:rPr>
              <a:t>%s</a:t>
            </a:r>
            <a:r>
              <a:rPr lang="en-US" b="0" dirty="0">
                <a:solidFill>
                  <a:srgbClr val="CE9178"/>
                </a:solidFill>
                <a:effectLst/>
              </a:rPr>
              <a:t> dad </a:t>
            </a:r>
            <a:r>
              <a:rPr lang="en-US" b="0" dirty="0">
                <a:solidFill>
                  <a:srgbClr val="569CD6"/>
                </a:solidFill>
                <a:effectLst/>
              </a:rPr>
              <a:t>%s</a:t>
            </a:r>
            <a:r>
              <a:rPr lang="en-US" b="0" dirty="0">
                <a:solidFill>
                  <a:srgbClr val="CE9178"/>
                </a:solidFill>
                <a:effectLst/>
              </a:rPr>
              <a:t> and mom </a:t>
            </a:r>
            <a:r>
              <a:rPr lang="en-US" b="0" dirty="0">
                <a:solidFill>
                  <a:srgbClr val="569CD6"/>
                </a:solidFill>
                <a:effectLst/>
              </a:rPr>
              <a:t>%s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D4D4D4"/>
                </a:solidFill>
                <a:effectLst/>
              </a:rPr>
              <a:t> name dad mom</a:t>
            </a:r>
          </a:p>
          <a:p>
            <a:r>
              <a:rPr lang="en-US" b="0" dirty="0">
                <a:solidFill>
                  <a:srgbClr val="569CD6"/>
                </a:solidFill>
                <a:effectLst/>
              </a:rPr>
              <a:t>    |</a:t>
            </a:r>
            <a:r>
              <a:rPr lang="en-US" b="0" dirty="0">
                <a:solidFill>
                  <a:srgbClr val="D4D4D4"/>
                </a:solidFill>
                <a:effectLst/>
              </a:rPr>
              <a:t> None </a:t>
            </a:r>
            <a:r>
              <a:rPr lang="en-US" b="0" dirty="0">
                <a:solidFill>
                  <a:srgbClr val="569CD6"/>
                </a:solidFill>
                <a:effectLst/>
              </a:rPr>
              <a:t>-&gt;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 err="1">
                <a:solidFill>
                  <a:srgbClr val="D4D4D4"/>
                </a:solidFill>
                <a:effectLst/>
              </a:rPr>
              <a:t>printfn</a:t>
            </a:r>
            <a:r>
              <a:rPr lang="en-US" b="0" dirty="0">
                <a:solidFill>
                  <a:srgbClr val="D4D4D4"/>
                </a:solidFill>
                <a:effectLst/>
              </a:rPr>
              <a:t> </a:t>
            </a:r>
            <a:r>
              <a:rPr lang="en-US" b="0" dirty="0">
                <a:solidFill>
                  <a:srgbClr val="CE9178"/>
                </a:solidFill>
                <a:effectLst/>
              </a:rPr>
              <a:t>"</a:t>
            </a:r>
            <a:r>
              <a:rPr lang="en-US" b="0" dirty="0">
                <a:solidFill>
                  <a:srgbClr val="569CD6"/>
                </a:solidFill>
                <a:effectLst/>
              </a:rPr>
              <a:t>%s</a:t>
            </a:r>
            <a:r>
              <a:rPr lang="en-US" b="0" dirty="0">
                <a:solidFill>
                  <a:srgbClr val="CE9178"/>
                </a:solidFill>
                <a:effectLst/>
              </a:rPr>
              <a:t> has no parents"</a:t>
            </a:r>
            <a:r>
              <a:rPr lang="en-US" b="0" dirty="0">
                <a:solidFill>
                  <a:srgbClr val="D4D4D4"/>
                </a:solidFill>
                <a:effectLst/>
              </a:rPr>
              <a:t> name</a:t>
            </a:r>
          </a:p>
        </p:txBody>
      </p:sp>
    </p:spTree>
    <p:extLst>
      <p:ext uri="{BB962C8B-B14F-4D97-AF65-F5344CB8AC3E}">
        <p14:creationId xmlns:p14="http://schemas.microsoft.com/office/powerpoint/2010/main" val="3294400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CC8DAD-774C-4F1E-9CD1-6FD9BB201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4953000"/>
            <a:ext cx="8938472" cy="820600"/>
          </a:xfrm>
        </p:spPr>
        <p:txBody>
          <a:bodyPr/>
          <a:lstStyle/>
          <a:p>
            <a:r>
              <a:rPr lang="en-US" dirty="0"/>
              <a:t>Functional Overview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449BE1-877E-4D2F-9537-B575AA96A6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524625"/>
            <a:ext cx="428625" cy="196850"/>
          </a:xfrm>
        </p:spPr>
        <p:txBody>
          <a:bodyPr/>
          <a:lstStyle/>
          <a:p>
            <a:fld id="{C014DD1E-5D91-48A3-AD6D-45FBA980D10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812" y="1066800"/>
            <a:ext cx="3100578" cy="33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047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E8AEB6-6DD2-4272-8ED4-91C5B8377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612" y="3478721"/>
            <a:ext cx="4066942" cy="30462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CAB231-50B6-4DDD-933E-366976226D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en-US" dirty="0"/>
                  <a:t>The </a:t>
                </a:r>
                <a:r>
                  <a:rPr lang="en-US" b="1" i="1" dirty="0">
                    <a:solidFill>
                      <a:schemeClr val="accent1"/>
                    </a:solidFill>
                  </a:rPr>
                  <a:t>Lambda Calculus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Alonzo Church (1903-1995), 1930 </a:t>
                </a:r>
                <a:r>
                  <a:rPr lang="en-US" b="1" dirty="0"/>
                  <a:t>“What is computable?”</a:t>
                </a:r>
              </a:p>
              <a:p>
                <a:pPr lvl="1"/>
                <a:r>
                  <a:rPr lang="en-US" dirty="0"/>
                  <a:t>Simplifies math expressions into lambda expressions</a:t>
                </a:r>
                <a:endParaRPr lang="en-US" b="1" dirty="0"/>
              </a:p>
              <a:p>
                <a:pPr lvl="1"/>
                <a:r>
                  <a:rPr lang="en-US" dirty="0"/>
                  <a:t>Church-Turing Thesis </a:t>
                </a:r>
              </a:p>
              <a:p>
                <a:pPr lvl="2"/>
                <a:r>
                  <a:rPr lang="en-US" dirty="0"/>
                  <a:t>Any computation can be done Turing machine </a:t>
                </a:r>
              </a:p>
              <a:p>
                <a:pPr lvl="2"/>
                <a:r>
                  <a:rPr lang="en-US" dirty="0"/>
                  <a:t>Any computation can be done with general recursive functions (in lambda sense)</a:t>
                </a:r>
              </a:p>
              <a:p>
                <a:r>
                  <a:rPr lang="en-US" b="1" i="1" dirty="0">
                    <a:solidFill>
                      <a:schemeClr val="accent1"/>
                    </a:solidFill>
                  </a:rPr>
                  <a:t>Lambda functions </a:t>
                </a:r>
                <a:r>
                  <a:rPr lang="en-US" dirty="0"/>
                  <a:t>(named from 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Means take x as input, output x+1</a:t>
                </a:r>
              </a:p>
              <a:p>
                <a:pPr lvl="1"/>
                <a:r>
                  <a:rPr lang="en-US" dirty="0"/>
                  <a:t>Called pure functions</a:t>
                </a:r>
              </a:p>
              <a:p>
                <a:pPr lvl="1"/>
                <a:r>
                  <a:rPr lang="en-US" dirty="0"/>
                  <a:t>Have no state</a:t>
                </a:r>
              </a:p>
              <a:p>
                <a:pPr lvl="1"/>
                <a:r>
                  <a:rPr lang="en-US" dirty="0"/>
                  <a:t>Also known as </a:t>
                </a:r>
                <a:r>
                  <a:rPr lang="en-US" sz="3400" b="1" i="1" dirty="0">
                    <a:solidFill>
                      <a:schemeClr val="accent1"/>
                    </a:solidFill>
                  </a:rPr>
                  <a:t>anonymous functions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CAB231-50B6-4DDD-933E-366976226D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568" t="-2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1DA1FDF-77F8-4387-A173-E2EF63BF1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612" y="1190419"/>
            <a:ext cx="1295400" cy="169338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C40D12-0230-444D-9D46-DD10CA8EF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7A9457-CE24-4E98-BE73-C61E568BE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Theoretical Foundations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122092-DEA1-4D5A-A56C-DF127186E0CB}"/>
              </a:ext>
            </a:extLst>
          </p:cNvPr>
          <p:cNvSpPr txBox="1"/>
          <p:nvPr/>
        </p:nvSpPr>
        <p:spPr>
          <a:xfrm>
            <a:off x="7694612" y="5427168"/>
            <a:ext cx="3437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A very famous lambda function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defining recursion</a:t>
            </a:r>
          </a:p>
        </p:txBody>
      </p:sp>
    </p:spTree>
    <p:extLst>
      <p:ext uri="{BB962C8B-B14F-4D97-AF65-F5344CB8AC3E}">
        <p14:creationId xmlns:p14="http://schemas.microsoft.com/office/powerpoint/2010/main" val="4213591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C40D12-0230-444D-9D46-DD10CA8EF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AB231-50B6-4DDD-933E-366976226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2038" y="1164519"/>
            <a:ext cx="5751599" cy="6060152"/>
          </a:xfrm>
        </p:spPr>
        <p:txBody>
          <a:bodyPr>
            <a:normAutofit/>
          </a:bodyPr>
          <a:lstStyle/>
          <a:p>
            <a:r>
              <a:rPr lang="en-US" dirty="0"/>
              <a:t>Evolved from </a:t>
            </a:r>
            <a:r>
              <a:rPr lang="en-US" b="1" i="1" dirty="0">
                <a:solidFill>
                  <a:schemeClr val="accent1"/>
                </a:solidFill>
              </a:rPr>
              <a:t>pure functions</a:t>
            </a:r>
            <a:r>
              <a:rPr lang="en-US" dirty="0"/>
              <a:t> </a:t>
            </a:r>
          </a:p>
          <a:p>
            <a:endParaRPr lang="en-US" sz="3600" dirty="0"/>
          </a:p>
          <a:p>
            <a:r>
              <a:rPr lang="en-US" sz="3600" dirty="0"/>
              <a:t>Goal: separate pure and impure parts of program</a:t>
            </a:r>
          </a:p>
          <a:p>
            <a:endParaRPr lang="en-US" dirty="0"/>
          </a:p>
          <a:p>
            <a:endParaRPr lang="en-US" sz="3200" dirty="0"/>
          </a:p>
          <a:p>
            <a:endParaRPr lang="en-US" sz="3200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7A9457-CE24-4E98-BE73-C61E568BE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Programming at a High level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616930D-7973-4859-AF72-032697418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02630"/>
              </p:ext>
            </p:extLst>
          </p:nvPr>
        </p:nvGraphicFramePr>
        <p:xfrm>
          <a:off x="531812" y="1150284"/>
          <a:ext cx="5417256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628">
                  <a:extLst>
                    <a:ext uri="{9D8B030D-6E8A-4147-A177-3AD203B41FA5}">
                      <a16:colId xmlns:a16="http://schemas.microsoft.com/office/drawing/2014/main" val="2782801433"/>
                    </a:ext>
                  </a:extLst>
                </a:gridCol>
                <a:gridCol w="2708628">
                  <a:extLst>
                    <a:ext uri="{9D8B030D-6E8A-4147-A177-3AD203B41FA5}">
                      <a16:colId xmlns:a16="http://schemas.microsoft.com/office/drawing/2014/main" val="1955864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Functional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OO, Imperative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6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Stateless functions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Functions mutable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8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No side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Side effects everywhere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721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Thread safe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Hard to make thread safe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482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Scalable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Harder to scale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217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Easy to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Harder to 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351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Composable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designed to be composable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020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Higher order functions </a:t>
                      </a:r>
                    </a:p>
                    <a:p>
                      <a:r>
                        <a:rPr lang="en-US" sz="1800" dirty="0"/>
                        <a:t>(functions as data)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Functions and data separate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270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Immutable data </a:t>
                      </a:r>
                    </a:p>
                    <a:p>
                      <a:r>
                        <a:rPr lang="en-US" sz="1800" dirty="0"/>
                        <a:t>(persistent data structures)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Mutable items default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219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017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C7A5A5-63CC-4E4B-BD00-DC3DB81D1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D0921-47AC-48C6-A257-738BB4B8D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C# compiler, written in C#</a:t>
            </a:r>
          </a:p>
          <a:p>
            <a:pPr lvl="1"/>
            <a:r>
              <a:rPr lang="en-US" sz="2000" dirty="0">
                <a:hlinkClick r:id="rId3"/>
              </a:rPr>
              <a:t>https://github.com/dotnet/roslyn</a:t>
            </a:r>
            <a:r>
              <a:rPr lang="en-US" sz="2000" dirty="0"/>
              <a:t> </a:t>
            </a:r>
          </a:p>
          <a:p>
            <a:r>
              <a:rPr lang="en-US" dirty="0"/>
              <a:t>Provides compiler as a service</a:t>
            </a:r>
          </a:p>
          <a:p>
            <a:r>
              <a:rPr lang="en-US" dirty="0"/>
              <a:t>Main data structures are functional programming based</a:t>
            </a:r>
          </a:p>
          <a:p>
            <a:r>
              <a:rPr lang="en-US" dirty="0"/>
              <a:t>Syntax Tree (red-green tree, from maker board colors used)</a:t>
            </a:r>
          </a:p>
          <a:p>
            <a:pPr lvl="1"/>
            <a:r>
              <a:rPr lang="en-US" dirty="0"/>
              <a:t>Immutable</a:t>
            </a:r>
          </a:p>
          <a:p>
            <a:pPr lvl="1"/>
            <a:r>
              <a:rPr lang="en-US" dirty="0"/>
              <a:t>Persistent – allows keeping most of tree when edit made to buffer</a:t>
            </a:r>
          </a:p>
          <a:p>
            <a:pPr lvl="2"/>
            <a:r>
              <a:rPr lang="en-US" sz="1800" dirty="0">
                <a:hlinkClick r:id="rId4"/>
              </a:rPr>
              <a:t>https://blogs.msdn.microsoft.com/ericlippert/2012/06/08/persistence-facades-and-roslyns-red-green-trees/</a:t>
            </a:r>
            <a:r>
              <a:rPr lang="en-US" sz="1800" dirty="0"/>
              <a:t> </a:t>
            </a:r>
          </a:p>
          <a:p>
            <a:pPr lvl="1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32EEF5-C87D-4E31-B04A-AF29D2325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Roslyn C# Compiler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E6D51F-AED6-4E5B-AC09-581C7900C6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788" y="595731"/>
            <a:ext cx="3205624" cy="213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34089"/>
      </p:ext>
    </p:extLst>
  </p:cSld>
  <p:clrMapOvr>
    <a:masterClrMapping/>
  </p:clrMapOvr>
</p:sld>
</file>

<file path=ppt/theme/theme1.xml><?xml version="1.0" encoding="utf-8"?>
<a:theme xmlns:a="http://schemas.openxmlformats.org/drawingml/2006/main" name="SoftUni 16x9">
  <a:themeElements>
    <a:clrScheme name="SoftUni Color Them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F6C781"/>
      </a:hlink>
      <a:folHlink>
        <a:srgbClr val="F2AC44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4. Strings-Dictionaries-Lambda-and-LINQ.pptx" id="{6E2250C6-3E79-4928-93C9-33E2A121C428}" vid="{654E1F30-5A6D-4602-B8E7-FF7BDADF9514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BrownTheme</Template>
  <TotalTime>0</TotalTime>
  <Words>3725</Words>
  <Application>Microsoft Office PowerPoint</Application>
  <PresentationFormat>Custom</PresentationFormat>
  <Paragraphs>977</Paragraphs>
  <Slides>56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Arial</vt:lpstr>
      <vt:lpstr>Calibri</vt:lpstr>
      <vt:lpstr>Cambria Math</vt:lpstr>
      <vt:lpstr>Consolas</vt:lpstr>
      <vt:lpstr>Wingdings</vt:lpstr>
      <vt:lpstr>SoftUni 16x9</vt:lpstr>
      <vt:lpstr>Introduction to Functional Programming using F#</vt:lpstr>
      <vt:lpstr>About me</vt:lpstr>
      <vt:lpstr>About Logikos</vt:lpstr>
      <vt:lpstr>Talk Purpose</vt:lpstr>
      <vt:lpstr>Talk Overview</vt:lpstr>
      <vt:lpstr>Functional Overview</vt:lpstr>
      <vt:lpstr>Theoretical Foundations</vt:lpstr>
      <vt:lpstr>Functional Programming at a High level</vt:lpstr>
      <vt:lpstr>Example: Roslyn C# Compiler</vt:lpstr>
      <vt:lpstr>Example: Design Patterns</vt:lpstr>
      <vt:lpstr>Functional Programming Languages</vt:lpstr>
      <vt:lpstr>F# Syntax and Features</vt:lpstr>
      <vt:lpstr>What is F#?</vt:lpstr>
      <vt:lpstr>F# History</vt:lpstr>
      <vt:lpstr>F# (and functional) Features Migrating to  C# and other languages</vt:lpstr>
      <vt:lpstr>Why Use F#?</vt:lpstr>
      <vt:lpstr>C# vs F# Example 1</vt:lpstr>
      <vt:lpstr>C# vs F# Example 2 : Map / Reduce</vt:lpstr>
      <vt:lpstr>F# Syntax</vt:lpstr>
      <vt:lpstr>Lists and Arrays</vt:lpstr>
      <vt:lpstr>Sequences</vt:lpstr>
      <vt:lpstr>Range and comprehensions</vt:lpstr>
      <vt:lpstr>Tuples</vt:lpstr>
      <vt:lpstr>Records</vt:lpstr>
      <vt:lpstr>Functions</vt:lpstr>
      <vt:lpstr>Recursive functions</vt:lpstr>
      <vt:lpstr>Type inference</vt:lpstr>
      <vt:lpstr>Options</vt:lpstr>
      <vt:lpstr>Pattern Matching</vt:lpstr>
      <vt:lpstr>Active Patterns</vt:lpstr>
      <vt:lpstr>Discriminated Unions</vt:lpstr>
      <vt:lpstr>Pipeline, partial application, composition</vt:lpstr>
      <vt:lpstr>Useful list, array, seq functions</vt:lpstr>
      <vt:lpstr>Conditionals</vt:lpstr>
      <vt:lpstr>Loops</vt:lpstr>
      <vt:lpstr>Exceptions</vt:lpstr>
      <vt:lpstr>Classes</vt:lpstr>
      <vt:lpstr>Example : Quicksort</vt:lpstr>
      <vt:lpstr>F# Features : Type Providers</vt:lpstr>
      <vt:lpstr>F# Features : Units of Measure</vt:lpstr>
      <vt:lpstr>Performance</vt:lpstr>
      <vt:lpstr>Dos and Don’ts</vt:lpstr>
      <vt:lpstr>Mind Bending</vt:lpstr>
      <vt:lpstr>Data structures</vt:lpstr>
      <vt:lpstr>Data structures</vt:lpstr>
      <vt:lpstr>Currying</vt:lpstr>
      <vt:lpstr>Y-Combinator</vt:lpstr>
      <vt:lpstr>Contravariant/Covariant </vt:lpstr>
      <vt:lpstr>Covariant/Contravariant</vt:lpstr>
      <vt:lpstr>Contravariant/Covariant </vt:lpstr>
      <vt:lpstr>Category Theory</vt:lpstr>
      <vt:lpstr>PowerPoint Presentation</vt:lpstr>
      <vt:lpstr>Sources and Resources</vt:lpstr>
      <vt:lpstr>TODO – extra slides</vt:lpstr>
      <vt:lpstr>Examples : Perfect tic-tac-toe</vt:lpstr>
      <vt:lpstr>Options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C# Basics Course</dc:subject>
  <dc:creator/>
  <cp:keywords>C#, programming, course, SoftUni, Software University</cp:keywords>
  <dc:description>Software University Foundation - http://softuni.org</dc:description>
  <cp:lastModifiedBy/>
  <cp:revision>1</cp:revision>
  <dcterms:created xsi:type="dcterms:W3CDTF">2018-03-22T00:51:18Z</dcterms:created>
  <dcterms:modified xsi:type="dcterms:W3CDTF">2018-04-07T17:49:48Z</dcterms:modified>
  <cp:category>computer programming;programming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TC027879909991</vt:lpwstr>
  </property>
</Properties>
</file>