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91" r:id="rId10"/>
    <p:sldId id="264" r:id="rId11"/>
    <p:sldId id="265" r:id="rId12"/>
    <p:sldId id="266" r:id="rId13"/>
    <p:sldId id="267" r:id="rId14"/>
    <p:sldId id="292" r:id="rId15"/>
    <p:sldId id="268" r:id="rId16"/>
    <p:sldId id="269" r:id="rId17"/>
    <p:sldId id="270" r:id="rId18"/>
    <p:sldId id="271" r:id="rId19"/>
    <p:sldId id="272" r:id="rId20"/>
    <p:sldId id="273" r:id="rId21"/>
    <p:sldId id="274" r:id="rId22"/>
    <p:sldId id="275" r:id="rId23"/>
    <p:sldId id="284" r:id="rId24"/>
    <p:sldId id="276" r:id="rId25"/>
    <p:sldId id="303" r:id="rId26"/>
    <p:sldId id="278" r:id="rId27"/>
    <p:sldId id="279" r:id="rId28"/>
    <p:sldId id="280" r:id="rId29"/>
    <p:sldId id="281" r:id="rId30"/>
    <p:sldId id="293" r:id="rId31"/>
    <p:sldId id="282" r:id="rId32"/>
    <p:sldId id="288" r:id="rId33"/>
    <p:sldId id="294" r:id="rId34"/>
    <p:sldId id="283" r:id="rId35"/>
    <p:sldId id="290" r:id="rId36"/>
    <p:sldId id="285" r:id="rId37"/>
    <p:sldId id="286" r:id="rId38"/>
    <p:sldId id="297" r:id="rId39"/>
    <p:sldId id="298" r:id="rId40"/>
    <p:sldId id="300" r:id="rId41"/>
    <p:sldId id="295" r:id="rId42"/>
    <p:sldId id="302" r:id="rId43"/>
    <p:sldId id="299" r:id="rId44"/>
    <p:sldId id="301" r:id="rId45"/>
    <p:sldId id="304" r:id="rId46"/>
    <p:sldId id="287" r:id="rId47"/>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0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0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0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000" kern="1200">
        <a:solidFill>
          <a:schemeClr val="tx1"/>
        </a:solidFill>
        <a:latin typeface="Times New Roman" panose="02020603050405020304" pitchFamily="18" charset="0"/>
        <a:ea typeface="+mn-ea"/>
        <a:cs typeface="+mn-cs"/>
      </a:defRPr>
    </a:lvl5pPr>
    <a:lvl6pPr marL="2286000" algn="l" defTabSz="914400" rtl="0" eaLnBrk="1" latinLnBrk="0" hangingPunct="1">
      <a:defRPr sz="2000" kern="1200">
        <a:solidFill>
          <a:schemeClr val="tx1"/>
        </a:solidFill>
        <a:latin typeface="Times New Roman" panose="02020603050405020304" pitchFamily="18" charset="0"/>
        <a:ea typeface="+mn-ea"/>
        <a:cs typeface="+mn-cs"/>
      </a:defRPr>
    </a:lvl6pPr>
    <a:lvl7pPr marL="2743200" algn="l" defTabSz="914400" rtl="0" eaLnBrk="1" latinLnBrk="0" hangingPunct="1">
      <a:defRPr sz="2000" kern="1200">
        <a:solidFill>
          <a:schemeClr val="tx1"/>
        </a:solidFill>
        <a:latin typeface="Times New Roman" panose="02020603050405020304" pitchFamily="18" charset="0"/>
        <a:ea typeface="+mn-ea"/>
        <a:cs typeface="+mn-cs"/>
      </a:defRPr>
    </a:lvl7pPr>
    <a:lvl8pPr marL="3200400" algn="l" defTabSz="914400" rtl="0" eaLnBrk="1" latinLnBrk="0" hangingPunct="1">
      <a:defRPr sz="2000" kern="1200">
        <a:solidFill>
          <a:schemeClr val="tx1"/>
        </a:solidFill>
        <a:latin typeface="Times New Roman" panose="02020603050405020304" pitchFamily="18" charset="0"/>
        <a:ea typeface="+mn-ea"/>
        <a:cs typeface="+mn-cs"/>
      </a:defRPr>
    </a:lvl8pPr>
    <a:lvl9pPr marL="3657600" algn="l" defTabSz="914400" rtl="0" eaLnBrk="1" latinLnBrk="0" hangingPunct="1">
      <a:defRPr sz="20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80227" autoAdjust="0"/>
  </p:normalViewPr>
  <p:slideViewPr>
    <p:cSldViewPr>
      <p:cViewPr varScale="1">
        <p:scale>
          <a:sx n="104" d="100"/>
          <a:sy n="104" d="100"/>
        </p:scale>
        <p:origin x="1824" y="10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4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_rels/viewProps.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slide" Target="slides/slide3.xml"/><Relationship Id="rId1" Type="http://schemas.openxmlformats.org/officeDocument/2006/relationships/slide" Target="slides/slide2.xml"/><Relationship Id="rId4"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A1753E42-676E-49D7-8537-E0CE19D69E6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46083" name="Rectangle 3">
            <a:extLst>
              <a:ext uri="{FF2B5EF4-FFF2-40B4-BE49-F238E27FC236}">
                <a16:creationId xmlns:a16="http://schemas.microsoft.com/office/drawing/2014/main" id="{508F71B3-E759-4D20-992C-3E0215D0D8F6}"/>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46084" name="Rectangle 4">
            <a:extLst>
              <a:ext uri="{FF2B5EF4-FFF2-40B4-BE49-F238E27FC236}">
                <a16:creationId xmlns:a16="http://schemas.microsoft.com/office/drawing/2014/main" id="{BF28E8C7-7CF0-4F25-8052-908461EBDD57}"/>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6085" name="Rectangle 5">
            <a:extLst>
              <a:ext uri="{FF2B5EF4-FFF2-40B4-BE49-F238E27FC236}">
                <a16:creationId xmlns:a16="http://schemas.microsoft.com/office/drawing/2014/main" id="{B559789C-2968-4C6A-9AD7-7C8888ACB8F5}"/>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6086" name="Rectangle 6">
            <a:extLst>
              <a:ext uri="{FF2B5EF4-FFF2-40B4-BE49-F238E27FC236}">
                <a16:creationId xmlns:a16="http://schemas.microsoft.com/office/drawing/2014/main" id="{530837A8-23A7-403D-9343-62E16CB607F3}"/>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46087" name="Rectangle 7">
            <a:extLst>
              <a:ext uri="{FF2B5EF4-FFF2-40B4-BE49-F238E27FC236}">
                <a16:creationId xmlns:a16="http://schemas.microsoft.com/office/drawing/2014/main" id="{D4FFE900-5FF8-44E3-822B-760D11E97CD3}"/>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962E65A0-53A7-441F-A552-D66D6EA8AA6B}"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8" Type="http://schemas.openxmlformats.org/officeDocument/2006/relationships/hyperlink" Target="https://en.wikipedia.org/wiki/Simon_Newcomb" TargetMode="External"/><Relationship Id="rId3" Type="http://schemas.openxmlformats.org/officeDocument/2006/relationships/hyperlink" Target="https://en.wikipedia.org/wiki/Celestial_mechanics" TargetMode="External"/><Relationship Id="rId7" Type="http://schemas.openxmlformats.org/officeDocument/2006/relationships/hyperlink" Target="https://en.wikipedia.org/wiki/Tropical_year"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n.wikipedia.org/wiki/Arc_seconds" TargetMode="External"/><Relationship Id="rId5" Type="http://schemas.openxmlformats.org/officeDocument/2006/relationships/hyperlink" Target="https://en.wikipedia.org/wiki/Mercury_(planet)" TargetMode="External"/><Relationship Id="rId4" Type="http://schemas.openxmlformats.org/officeDocument/2006/relationships/hyperlink" Target="https://en.wikipedia.org/wiki/Urbain_Le_Verrier"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s://en.wikipedia.org/wiki/Cepheid_variable#cite_note-wallerstein02-14" TargetMode="External"/><Relationship Id="rId13" Type="http://schemas.openxmlformats.org/officeDocument/2006/relationships/hyperlink" Target="https://en.wikipedia.org/wiki/RV_Tauri_variable" TargetMode="External"/><Relationship Id="rId18" Type="http://schemas.openxmlformats.org/officeDocument/2006/relationships/hyperlink" Target="https://en.wikipedia.org/wiki/Cepheid_variable#cite_note-smolec-24" TargetMode="External"/><Relationship Id="rId3" Type="http://schemas.openxmlformats.org/officeDocument/2006/relationships/hyperlink" Target="https://en.wikipedia.org/wiki/Population_I" TargetMode="External"/><Relationship Id="rId21" Type="http://schemas.openxmlformats.org/officeDocument/2006/relationships/hyperlink" Target="https://en.wikipedia.org/wiki/%CE%9A-mechanism" TargetMode="External"/><Relationship Id="rId7" Type="http://schemas.openxmlformats.org/officeDocument/2006/relationships/hyperlink" Target="https://en.wikipedia.org/wiki/Population_II" TargetMode="External"/><Relationship Id="rId12" Type="http://schemas.openxmlformats.org/officeDocument/2006/relationships/hyperlink" Target="https://en.wikipedia.org/wiki/W_Virginis_variable" TargetMode="External"/><Relationship Id="rId17" Type="http://schemas.openxmlformats.org/officeDocument/2006/relationships/hyperlink" Target="https://en.wikipedia.org/wiki/Mass_transfer" TargetMode="External"/><Relationship Id="rId2" Type="http://schemas.openxmlformats.org/officeDocument/2006/relationships/slide" Target="../slides/slide35.xml"/><Relationship Id="rId16" Type="http://schemas.openxmlformats.org/officeDocument/2006/relationships/hyperlink" Target="https://en.wikipedia.org/wiki/Blue_straggler" TargetMode="External"/><Relationship Id="rId20" Type="http://schemas.openxmlformats.org/officeDocument/2006/relationships/hyperlink" Target="https://en.wikipedia.org/wiki/Cepheid_variable#cite_note-44" TargetMode="External"/><Relationship Id="rId1" Type="http://schemas.openxmlformats.org/officeDocument/2006/relationships/notesMaster" Target="../notesMasters/notesMaster1.xml"/><Relationship Id="rId6" Type="http://schemas.openxmlformats.org/officeDocument/2006/relationships/hyperlink" Target="https://en.wikipedia.org/wiki/HD_84810" TargetMode="External"/><Relationship Id="rId11" Type="http://schemas.openxmlformats.org/officeDocument/2006/relationships/hyperlink" Target="https://en.wikipedia.org/wiki/BL_Herculis_variable" TargetMode="External"/><Relationship Id="rId5" Type="http://schemas.openxmlformats.org/officeDocument/2006/relationships/hyperlink" Target="https://en.wikipedia.org/wiki/Spectral_classification" TargetMode="External"/><Relationship Id="rId15" Type="http://schemas.openxmlformats.org/officeDocument/2006/relationships/hyperlink" Target="https://en.wikipedia.org/wiki/Horizontal_branch" TargetMode="External"/><Relationship Id="rId23" Type="http://schemas.openxmlformats.org/officeDocument/2006/relationships/hyperlink" Target="https://en.wikipedia.org/wiki/Ionization" TargetMode="External"/><Relationship Id="rId10" Type="http://schemas.openxmlformats.org/officeDocument/2006/relationships/hyperlink" Target="https://en.wikipedia.org/wiki/Metallicity" TargetMode="External"/><Relationship Id="rId19" Type="http://schemas.openxmlformats.org/officeDocument/2006/relationships/hyperlink" Target="https://en.wikipedia.org/wiki/Cepheid_variable#cite_note-25" TargetMode="External"/><Relationship Id="rId4" Type="http://schemas.openxmlformats.org/officeDocument/2006/relationships/hyperlink" Target="https://en.wikipedia.org/wiki/Variable_star" TargetMode="External"/><Relationship Id="rId9" Type="http://schemas.openxmlformats.org/officeDocument/2006/relationships/hyperlink" Target="https://en.wikipedia.org/wiki/Cepheid_variable#cite_note-so08-15" TargetMode="External"/><Relationship Id="rId14" Type="http://schemas.openxmlformats.org/officeDocument/2006/relationships/hyperlink" Target="https://en.wikipedia.org/wiki/RR_Lyrae_variable" TargetMode="External"/><Relationship Id="rId22" Type="http://schemas.openxmlformats.org/officeDocument/2006/relationships/hyperlink" Target="https://en.wikipedia.org/wiki/Helium"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661AF74-7711-41E2-8434-BA5CC3866983}"/>
              </a:ext>
            </a:extLst>
          </p:cNvPr>
          <p:cNvSpPr>
            <a:spLocks noGrp="1" noChangeArrowheads="1"/>
          </p:cNvSpPr>
          <p:nvPr>
            <p:ph type="sldNum" sz="quarter" idx="5"/>
          </p:nvPr>
        </p:nvSpPr>
        <p:spPr>
          <a:ln/>
        </p:spPr>
        <p:txBody>
          <a:bodyPr/>
          <a:lstStyle/>
          <a:p>
            <a:fld id="{938560D6-9751-482D-B4E2-547324D953DC}" type="slidenum">
              <a:rPr lang="en-US" altLang="en-US"/>
              <a:pPr/>
              <a:t>1</a:t>
            </a:fld>
            <a:endParaRPr lang="en-US" altLang="en-US"/>
          </a:p>
        </p:txBody>
      </p:sp>
      <p:sp>
        <p:nvSpPr>
          <p:cNvPr id="47106" name="Rectangle 2">
            <a:extLst>
              <a:ext uri="{FF2B5EF4-FFF2-40B4-BE49-F238E27FC236}">
                <a16:creationId xmlns:a16="http://schemas.microsoft.com/office/drawing/2014/main" id="{5FFC4781-3C29-4945-A4D7-F33C3619BE48}"/>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4FC9859F-4599-46A2-8667-F5170A54512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63CE9A5-632E-4B3F-A72E-179D75243A93}"/>
              </a:ext>
            </a:extLst>
          </p:cNvPr>
          <p:cNvSpPr>
            <a:spLocks noGrp="1" noChangeArrowheads="1"/>
          </p:cNvSpPr>
          <p:nvPr>
            <p:ph type="sldNum" sz="quarter" idx="5"/>
          </p:nvPr>
        </p:nvSpPr>
        <p:spPr>
          <a:ln/>
        </p:spPr>
        <p:txBody>
          <a:bodyPr/>
          <a:lstStyle/>
          <a:p>
            <a:fld id="{654C760C-E287-408B-89FC-55F7B7F7E3F3}" type="slidenum">
              <a:rPr lang="en-US" altLang="en-US"/>
              <a:pPr/>
              <a:t>10</a:t>
            </a:fld>
            <a:endParaRPr lang="en-US" altLang="en-US"/>
          </a:p>
        </p:txBody>
      </p:sp>
      <p:sp>
        <p:nvSpPr>
          <p:cNvPr id="55298" name="Rectangle 2">
            <a:extLst>
              <a:ext uri="{FF2B5EF4-FFF2-40B4-BE49-F238E27FC236}">
                <a16:creationId xmlns:a16="http://schemas.microsoft.com/office/drawing/2014/main" id="{DD5DB316-E955-4A49-9137-EC7956DC6031}"/>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DF0EF8A4-A246-4E76-876C-CCB15916C84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0BE2C51-B861-496B-B753-AB131614C153}"/>
              </a:ext>
            </a:extLst>
          </p:cNvPr>
          <p:cNvSpPr>
            <a:spLocks noGrp="1" noChangeArrowheads="1"/>
          </p:cNvSpPr>
          <p:nvPr>
            <p:ph type="sldNum" sz="quarter" idx="5"/>
          </p:nvPr>
        </p:nvSpPr>
        <p:spPr>
          <a:ln/>
        </p:spPr>
        <p:txBody>
          <a:bodyPr/>
          <a:lstStyle/>
          <a:p>
            <a:fld id="{FA29F862-CACD-44B0-988E-387A9ADEC3BB}" type="slidenum">
              <a:rPr lang="en-US" altLang="en-US"/>
              <a:pPr/>
              <a:t>11</a:t>
            </a:fld>
            <a:endParaRPr lang="en-US" altLang="en-US"/>
          </a:p>
        </p:txBody>
      </p:sp>
      <p:sp>
        <p:nvSpPr>
          <p:cNvPr id="56322" name="Rectangle 2">
            <a:extLst>
              <a:ext uri="{FF2B5EF4-FFF2-40B4-BE49-F238E27FC236}">
                <a16:creationId xmlns:a16="http://schemas.microsoft.com/office/drawing/2014/main" id="{D4601B9A-7D83-485F-969B-22D459B7048F}"/>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D12FB942-ABEB-454E-90B1-11AF9841C25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7B3853C-4945-4624-AFC5-C5D02536F0CE}"/>
              </a:ext>
            </a:extLst>
          </p:cNvPr>
          <p:cNvSpPr>
            <a:spLocks noGrp="1" noChangeArrowheads="1"/>
          </p:cNvSpPr>
          <p:nvPr>
            <p:ph type="sldNum" sz="quarter" idx="5"/>
          </p:nvPr>
        </p:nvSpPr>
        <p:spPr>
          <a:ln/>
        </p:spPr>
        <p:txBody>
          <a:bodyPr/>
          <a:lstStyle/>
          <a:p>
            <a:fld id="{13D71ED2-9BEA-438D-922E-107EB858FC10}" type="slidenum">
              <a:rPr lang="en-US" altLang="en-US"/>
              <a:pPr/>
              <a:t>12</a:t>
            </a:fld>
            <a:endParaRPr lang="en-US" altLang="en-US"/>
          </a:p>
        </p:txBody>
      </p:sp>
      <p:sp>
        <p:nvSpPr>
          <p:cNvPr id="57346" name="Rectangle 2">
            <a:extLst>
              <a:ext uri="{FF2B5EF4-FFF2-40B4-BE49-F238E27FC236}">
                <a16:creationId xmlns:a16="http://schemas.microsoft.com/office/drawing/2014/main" id="{658F6CC0-9FA3-4CE5-871C-D5D4AD05F1B2}"/>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2068DCEA-028E-4415-AC31-55F0E4774A9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C85076E-6654-4102-A580-70272C6036D1}"/>
              </a:ext>
            </a:extLst>
          </p:cNvPr>
          <p:cNvSpPr>
            <a:spLocks noGrp="1" noChangeArrowheads="1"/>
          </p:cNvSpPr>
          <p:nvPr>
            <p:ph type="sldNum" sz="quarter" idx="5"/>
          </p:nvPr>
        </p:nvSpPr>
        <p:spPr>
          <a:ln/>
        </p:spPr>
        <p:txBody>
          <a:bodyPr/>
          <a:lstStyle/>
          <a:p>
            <a:fld id="{C8220A40-8B3C-4B0E-AA68-56E5AC524286}" type="slidenum">
              <a:rPr lang="en-US" altLang="en-US"/>
              <a:pPr/>
              <a:t>13</a:t>
            </a:fld>
            <a:endParaRPr lang="en-US" altLang="en-US"/>
          </a:p>
        </p:txBody>
      </p:sp>
      <p:sp>
        <p:nvSpPr>
          <p:cNvPr id="58370" name="Rectangle 2">
            <a:extLst>
              <a:ext uri="{FF2B5EF4-FFF2-40B4-BE49-F238E27FC236}">
                <a16:creationId xmlns:a16="http://schemas.microsoft.com/office/drawing/2014/main" id="{AF66004A-B8AE-4179-AC84-9DE9A6E0F2D3}"/>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400F511E-C474-4239-A483-9EFD45A7D14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C85076E-6654-4102-A580-70272C6036D1}"/>
              </a:ext>
            </a:extLst>
          </p:cNvPr>
          <p:cNvSpPr>
            <a:spLocks noGrp="1" noChangeArrowheads="1"/>
          </p:cNvSpPr>
          <p:nvPr>
            <p:ph type="sldNum" sz="quarter" idx="5"/>
          </p:nvPr>
        </p:nvSpPr>
        <p:spPr>
          <a:ln/>
        </p:spPr>
        <p:txBody>
          <a:bodyPr/>
          <a:lstStyle/>
          <a:p>
            <a:fld id="{C8220A40-8B3C-4B0E-AA68-56E5AC524286}" type="slidenum">
              <a:rPr lang="en-US" altLang="en-US"/>
              <a:pPr/>
              <a:t>14</a:t>
            </a:fld>
            <a:endParaRPr lang="en-US" altLang="en-US"/>
          </a:p>
        </p:txBody>
      </p:sp>
      <p:sp>
        <p:nvSpPr>
          <p:cNvPr id="58370" name="Rectangle 2">
            <a:extLst>
              <a:ext uri="{FF2B5EF4-FFF2-40B4-BE49-F238E27FC236}">
                <a16:creationId xmlns:a16="http://schemas.microsoft.com/office/drawing/2014/main" id="{AF66004A-B8AE-4179-AC84-9DE9A6E0F2D3}"/>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400F511E-C474-4239-A483-9EFD45A7D140}"/>
              </a:ext>
            </a:extLst>
          </p:cNvPr>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3775403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798A6FA-9E4B-406E-ACDD-7D0013B456A9}"/>
              </a:ext>
            </a:extLst>
          </p:cNvPr>
          <p:cNvSpPr>
            <a:spLocks noGrp="1" noChangeArrowheads="1"/>
          </p:cNvSpPr>
          <p:nvPr>
            <p:ph type="sldNum" sz="quarter" idx="5"/>
          </p:nvPr>
        </p:nvSpPr>
        <p:spPr>
          <a:ln/>
        </p:spPr>
        <p:txBody>
          <a:bodyPr/>
          <a:lstStyle/>
          <a:p>
            <a:fld id="{2D23A3B8-0B01-47D9-90E6-BDB360391EAE}" type="slidenum">
              <a:rPr lang="en-US" altLang="en-US"/>
              <a:pPr/>
              <a:t>15</a:t>
            </a:fld>
            <a:endParaRPr lang="en-US" altLang="en-US"/>
          </a:p>
        </p:txBody>
      </p:sp>
      <p:sp>
        <p:nvSpPr>
          <p:cNvPr id="59394" name="Rectangle 2">
            <a:extLst>
              <a:ext uri="{FF2B5EF4-FFF2-40B4-BE49-F238E27FC236}">
                <a16:creationId xmlns:a16="http://schemas.microsoft.com/office/drawing/2014/main" id="{D788E146-0A4E-4D16-8DF6-0D25C83AF055}"/>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625EBEEC-7B54-4C0A-BBF1-2FCB95EC107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9870AEE-4D4E-4841-B778-4778517F70E8}"/>
              </a:ext>
            </a:extLst>
          </p:cNvPr>
          <p:cNvSpPr>
            <a:spLocks noGrp="1" noChangeArrowheads="1"/>
          </p:cNvSpPr>
          <p:nvPr>
            <p:ph type="sldNum" sz="quarter" idx="5"/>
          </p:nvPr>
        </p:nvSpPr>
        <p:spPr>
          <a:ln/>
        </p:spPr>
        <p:txBody>
          <a:bodyPr/>
          <a:lstStyle/>
          <a:p>
            <a:fld id="{0DF97768-E7DC-42CA-A771-2DEC85061918}" type="slidenum">
              <a:rPr lang="en-US" altLang="en-US"/>
              <a:pPr/>
              <a:t>16</a:t>
            </a:fld>
            <a:endParaRPr lang="en-US" altLang="en-US"/>
          </a:p>
        </p:txBody>
      </p:sp>
      <p:sp>
        <p:nvSpPr>
          <p:cNvPr id="60418" name="Rectangle 2">
            <a:extLst>
              <a:ext uri="{FF2B5EF4-FFF2-40B4-BE49-F238E27FC236}">
                <a16:creationId xmlns:a16="http://schemas.microsoft.com/office/drawing/2014/main" id="{1E805195-8F61-4FF9-9A03-EABA16361125}"/>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C09F0FE2-5F31-47EE-82C4-28C7E5622E9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AEB60D5-12C2-4EA7-B339-35B27DE5F254}"/>
              </a:ext>
            </a:extLst>
          </p:cNvPr>
          <p:cNvSpPr>
            <a:spLocks noGrp="1" noChangeArrowheads="1"/>
          </p:cNvSpPr>
          <p:nvPr>
            <p:ph type="sldNum" sz="quarter" idx="5"/>
          </p:nvPr>
        </p:nvSpPr>
        <p:spPr>
          <a:ln/>
        </p:spPr>
        <p:txBody>
          <a:bodyPr/>
          <a:lstStyle/>
          <a:p>
            <a:fld id="{CE4DA0A4-0C2B-47AB-A6AC-29C1C551637C}" type="slidenum">
              <a:rPr lang="en-US" altLang="en-US"/>
              <a:pPr/>
              <a:t>17</a:t>
            </a:fld>
            <a:endParaRPr lang="en-US" altLang="en-US"/>
          </a:p>
        </p:txBody>
      </p:sp>
      <p:sp>
        <p:nvSpPr>
          <p:cNvPr id="61442" name="Rectangle 2">
            <a:extLst>
              <a:ext uri="{FF2B5EF4-FFF2-40B4-BE49-F238E27FC236}">
                <a16:creationId xmlns:a16="http://schemas.microsoft.com/office/drawing/2014/main" id="{1161BC82-12F8-4631-8454-24F1587D6F9A}"/>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F565211B-4FF1-4429-89F7-D3A65E5618D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DAD219D-DBD3-49F2-BCB7-2E4849827BF3}"/>
              </a:ext>
            </a:extLst>
          </p:cNvPr>
          <p:cNvSpPr>
            <a:spLocks noGrp="1" noChangeArrowheads="1"/>
          </p:cNvSpPr>
          <p:nvPr>
            <p:ph type="sldNum" sz="quarter" idx="5"/>
          </p:nvPr>
        </p:nvSpPr>
        <p:spPr>
          <a:ln/>
        </p:spPr>
        <p:txBody>
          <a:bodyPr/>
          <a:lstStyle/>
          <a:p>
            <a:fld id="{4787FCB6-8412-496A-84ED-6844C8B54FAE}" type="slidenum">
              <a:rPr lang="en-US" altLang="en-US"/>
              <a:pPr/>
              <a:t>18</a:t>
            </a:fld>
            <a:endParaRPr lang="en-US" altLang="en-US"/>
          </a:p>
        </p:txBody>
      </p:sp>
      <p:sp>
        <p:nvSpPr>
          <p:cNvPr id="62466" name="Rectangle 2">
            <a:extLst>
              <a:ext uri="{FF2B5EF4-FFF2-40B4-BE49-F238E27FC236}">
                <a16:creationId xmlns:a16="http://schemas.microsoft.com/office/drawing/2014/main" id="{A2B569CE-3B79-4719-9C07-FBDDFA0DCDBE}"/>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F2B32ED9-03AB-4167-B290-5A29C495206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334F999-2F06-4121-807F-5F94463AC928}"/>
              </a:ext>
            </a:extLst>
          </p:cNvPr>
          <p:cNvSpPr>
            <a:spLocks noGrp="1" noChangeArrowheads="1"/>
          </p:cNvSpPr>
          <p:nvPr>
            <p:ph type="sldNum" sz="quarter" idx="5"/>
          </p:nvPr>
        </p:nvSpPr>
        <p:spPr>
          <a:ln/>
        </p:spPr>
        <p:txBody>
          <a:bodyPr/>
          <a:lstStyle/>
          <a:p>
            <a:fld id="{9E8967B1-F25D-4E87-B199-4C792DBD54CD}" type="slidenum">
              <a:rPr lang="en-US" altLang="en-US"/>
              <a:pPr/>
              <a:t>19</a:t>
            </a:fld>
            <a:endParaRPr lang="en-US" altLang="en-US"/>
          </a:p>
        </p:txBody>
      </p:sp>
      <p:sp>
        <p:nvSpPr>
          <p:cNvPr id="63490" name="Rectangle 2">
            <a:extLst>
              <a:ext uri="{FF2B5EF4-FFF2-40B4-BE49-F238E27FC236}">
                <a16:creationId xmlns:a16="http://schemas.microsoft.com/office/drawing/2014/main" id="{F23D69EA-3A68-465B-B9E5-383997B27E73}"/>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2DD4B038-214B-4ACC-856E-CD270299E53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ECBBC61-A871-48D6-BA28-6707A2378135}"/>
              </a:ext>
            </a:extLst>
          </p:cNvPr>
          <p:cNvSpPr>
            <a:spLocks noGrp="1" noChangeArrowheads="1"/>
          </p:cNvSpPr>
          <p:nvPr>
            <p:ph type="sldNum" sz="quarter" idx="5"/>
          </p:nvPr>
        </p:nvSpPr>
        <p:spPr>
          <a:ln/>
        </p:spPr>
        <p:txBody>
          <a:bodyPr/>
          <a:lstStyle/>
          <a:p>
            <a:fld id="{E8501673-CBC3-434B-903E-C1C98A576C1D}" type="slidenum">
              <a:rPr lang="en-US" altLang="en-US"/>
              <a:pPr/>
              <a:t>2</a:t>
            </a:fld>
            <a:endParaRPr lang="en-US" altLang="en-US"/>
          </a:p>
        </p:txBody>
      </p:sp>
      <p:sp>
        <p:nvSpPr>
          <p:cNvPr id="48130" name="Rectangle 2">
            <a:extLst>
              <a:ext uri="{FF2B5EF4-FFF2-40B4-BE49-F238E27FC236}">
                <a16:creationId xmlns:a16="http://schemas.microsoft.com/office/drawing/2014/main" id="{735A145C-EEAF-4BC0-92C7-0C2C9AF3D18E}"/>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135D5693-0818-4C8C-B9EE-053032723AA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64E9794-F141-455C-B0F6-F9ADEF090F2A}"/>
              </a:ext>
            </a:extLst>
          </p:cNvPr>
          <p:cNvSpPr>
            <a:spLocks noGrp="1" noChangeArrowheads="1"/>
          </p:cNvSpPr>
          <p:nvPr>
            <p:ph type="sldNum" sz="quarter" idx="5"/>
          </p:nvPr>
        </p:nvSpPr>
        <p:spPr>
          <a:ln/>
        </p:spPr>
        <p:txBody>
          <a:bodyPr/>
          <a:lstStyle/>
          <a:p>
            <a:fld id="{48F17B10-81B7-43E6-9E09-C9C9AD7C2C40}" type="slidenum">
              <a:rPr lang="en-US" altLang="en-US"/>
              <a:pPr/>
              <a:t>20</a:t>
            </a:fld>
            <a:endParaRPr lang="en-US" altLang="en-US"/>
          </a:p>
        </p:txBody>
      </p:sp>
      <p:sp>
        <p:nvSpPr>
          <p:cNvPr id="64514" name="Rectangle 2">
            <a:extLst>
              <a:ext uri="{FF2B5EF4-FFF2-40B4-BE49-F238E27FC236}">
                <a16:creationId xmlns:a16="http://schemas.microsoft.com/office/drawing/2014/main" id="{ED79A202-9C30-416A-B5A6-34770AA52D25}"/>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57A2A5C7-A87A-46BB-959D-CD97BB50D3B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907F3A4-E475-43F7-B20E-C5C27BEC31EE}"/>
              </a:ext>
            </a:extLst>
          </p:cNvPr>
          <p:cNvSpPr>
            <a:spLocks noGrp="1" noChangeArrowheads="1"/>
          </p:cNvSpPr>
          <p:nvPr>
            <p:ph type="sldNum" sz="quarter" idx="5"/>
          </p:nvPr>
        </p:nvSpPr>
        <p:spPr>
          <a:ln/>
        </p:spPr>
        <p:txBody>
          <a:bodyPr/>
          <a:lstStyle/>
          <a:p>
            <a:fld id="{8C6C84EE-17E4-445A-8C47-0E10E1176D42}" type="slidenum">
              <a:rPr lang="en-US" altLang="en-US"/>
              <a:pPr/>
              <a:t>21</a:t>
            </a:fld>
            <a:endParaRPr lang="en-US" altLang="en-US"/>
          </a:p>
        </p:txBody>
      </p:sp>
      <p:sp>
        <p:nvSpPr>
          <p:cNvPr id="65538" name="Rectangle 2">
            <a:extLst>
              <a:ext uri="{FF2B5EF4-FFF2-40B4-BE49-F238E27FC236}">
                <a16:creationId xmlns:a16="http://schemas.microsoft.com/office/drawing/2014/main" id="{E10729D7-AFF0-4723-9F8B-3991F88A7578}"/>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EF1B7F20-4313-428D-AABD-CAD0162B6CAD}"/>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FA2D2FA-8A29-4D5E-9999-6C9E16DA87DA}"/>
              </a:ext>
            </a:extLst>
          </p:cNvPr>
          <p:cNvSpPr>
            <a:spLocks noGrp="1" noChangeArrowheads="1"/>
          </p:cNvSpPr>
          <p:nvPr>
            <p:ph type="sldNum" sz="quarter" idx="5"/>
          </p:nvPr>
        </p:nvSpPr>
        <p:spPr>
          <a:ln/>
        </p:spPr>
        <p:txBody>
          <a:bodyPr/>
          <a:lstStyle/>
          <a:p>
            <a:fld id="{B4F14489-EA24-4482-984B-A97E0685DC90}" type="slidenum">
              <a:rPr lang="en-US" altLang="en-US"/>
              <a:pPr/>
              <a:t>22</a:t>
            </a:fld>
            <a:endParaRPr lang="en-US" altLang="en-US"/>
          </a:p>
        </p:txBody>
      </p:sp>
      <p:sp>
        <p:nvSpPr>
          <p:cNvPr id="66562" name="Rectangle 2">
            <a:extLst>
              <a:ext uri="{FF2B5EF4-FFF2-40B4-BE49-F238E27FC236}">
                <a16:creationId xmlns:a16="http://schemas.microsoft.com/office/drawing/2014/main" id="{9DBC15CD-7157-4957-A6AD-BD04874BD8E8}"/>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EC985D7E-1203-4420-9A77-81C7E12B081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0032115-3FBF-457F-93ED-5360AF5CFD52}"/>
              </a:ext>
            </a:extLst>
          </p:cNvPr>
          <p:cNvSpPr>
            <a:spLocks noGrp="1" noChangeArrowheads="1"/>
          </p:cNvSpPr>
          <p:nvPr>
            <p:ph type="sldNum" sz="quarter" idx="5"/>
          </p:nvPr>
        </p:nvSpPr>
        <p:spPr>
          <a:ln/>
        </p:spPr>
        <p:txBody>
          <a:bodyPr/>
          <a:lstStyle/>
          <a:p>
            <a:fld id="{049A3117-E689-41E9-90EB-5952A3F648DB}" type="slidenum">
              <a:rPr lang="en-US" altLang="en-US"/>
              <a:pPr/>
              <a:t>23</a:t>
            </a:fld>
            <a:endParaRPr lang="en-US" altLang="en-US"/>
          </a:p>
        </p:txBody>
      </p:sp>
      <p:sp>
        <p:nvSpPr>
          <p:cNvPr id="67586" name="Rectangle 2">
            <a:extLst>
              <a:ext uri="{FF2B5EF4-FFF2-40B4-BE49-F238E27FC236}">
                <a16:creationId xmlns:a16="http://schemas.microsoft.com/office/drawing/2014/main" id="{83413A56-0DB2-4CB3-8067-CC6BFFD58984}"/>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A9D7A229-A586-4F79-BED4-3CA6BE025F4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5DDB608-3DEA-46ED-9217-3AB2BB622D70}"/>
              </a:ext>
            </a:extLst>
          </p:cNvPr>
          <p:cNvSpPr>
            <a:spLocks noGrp="1" noChangeArrowheads="1"/>
          </p:cNvSpPr>
          <p:nvPr>
            <p:ph type="sldNum" sz="quarter" idx="5"/>
          </p:nvPr>
        </p:nvSpPr>
        <p:spPr>
          <a:ln/>
        </p:spPr>
        <p:txBody>
          <a:bodyPr/>
          <a:lstStyle/>
          <a:p>
            <a:fld id="{06E79289-B138-448E-AE16-0CCAC46CC2AE}" type="slidenum">
              <a:rPr lang="en-US" altLang="en-US"/>
              <a:pPr/>
              <a:t>24</a:t>
            </a:fld>
            <a:endParaRPr lang="en-US" altLang="en-US"/>
          </a:p>
        </p:txBody>
      </p:sp>
      <p:sp>
        <p:nvSpPr>
          <p:cNvPr id="68610" name="Rectangle 2">
            <a:extLst>
              <a:ext uri="{FF2B5EF4-FFF2-40B4-BE49-F238E27FC236}">
                <a16:creationId xmlns:a16="http://schemas.microsoft.com/office/drawing/2014/main" id="{A2A249FA-7F91-411A-92D9-AD8F426CEF62}"/>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8DD08F24-A291-408F-9FDE-E64D6FC8616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861DEF7-2E4D-4133-8AD7-5991BAD7B41E}"/>
              </a:ext>
            </a:extLst>
          </p:cNvPr>
          <p:cNvSpPr>
            <a:spLocks noGrp="1" noChangeArrowheads="1"/>
          </p:cNvSpPr>
          <p:nvPr>
            <p:ph type="sldNum" sz="quarter" idx="5"/>
          </p:nvPr>
        </p:nvSpPr>
        <p:spPr>
          <a:ln/>
        </p:spPr>
        <p:txBody>
          <a:bodyPr/>
          <a:lstStyle/>
          <a:p>
            <a:fld id="{0F16688A-A237-43B6-BD1B-36E5689D8895}" type="slidenum">
              <a:rPr lang="en-US" altLang="en-US"/>
              <a:pPr/>
              <a:t>25</a:t>
            </a:fld>
            <a:endParaRPr lang="en-US" altLang="en-US"/>
          </a:p>
        </p:txBody>
      </p:sp>
      <p:sp>
        <p:nvSpPr>
          <p:cNvPr id="69634" name="Rectangle 2">
            <a:extLst>
              <a:ext uri="{FF2B5EF4-FFF2-40B4-BE49-F238E27FC236}">
                <a16:creationId xmlns:a16="http://schemas.microsoft.com/office/drawing/2014/main" id="{B12B42AF-6148-480B-A410-97332AD8D862}"/>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65B0C9DA-80EE-4326-B09E-CDCEFBB457AC}"/>
              </a:ext>
            </a:extLst>
          </p:cNvPr>
          <p:cNvSpPr>
            <a:spLocks noGrp="1" noChangeArrowheads="1"/>
          </p:cNvSpPr>
          <p:nvPr>
            <p:ph type="body" idx="1"/>
          </p:nvPr>
        </p:nvSpPr>
        <p:spPr/>
        <p:txBody>
          <a:bodyPr/>
          <a:lstStyle/>
          <a:p>
            <a:r>
              <a:rPr lang="en-US" altLang="en-US" dirty="0"/>
              <a:t>Much argument about light infinite of finite: Bacon (13</a:t>
            </a:r>
            <a:r>
              <a:rPr lang="en-US" altLang="en-US" baseline="30000" dirty="0"/>
              <a:t>th</a:t>
            </a:r>
            <a:r>
              <a:rPr lang="en-US" altLang="en-US" dirty="0"/>
              <a:t> C) argued finite, Kepler (17th C) infinite, Descartes () infinite, Fermat finite, </a:t>
            </a:r>
          </a:p>
          <a:p>
            <a:endParaRPr lang="en-US" altLang="en-US" dirty="0"/>
          </a:p>
          <a:p>
            <a:r>
              <a:rPr lang="en-US" altLang="en-US" dirty="0"/>
              <a:t>1629: </a:t>
            </a:r>
            <a:r>
              <a:rPr lang="en-US" altLang="en-US" dirty="0" err="1"/>
              <a:t>Beeckman</a:t>
            </a:r>
            <a:r>
              <a:rPr lang="en-US" altLang="en-US" dirty="0"/>
              <a:t> tried reflection of light from a cannot shot over a mile off a mirror</a:t>
            </a:r>
          </a:p>
          <a:p>
            <a:r>
              <a:rPr lang="en-US" altLang="en-US" dirty="0"/>
              <a:t>1638: Galileo tried uncovering a lantern at some distance and timing it</a:t>
            </a:r>
          </a:p>
          <a:p>
            <a:r>
              <a:rPr lang="en-US" altLang="en-US" dirty="0"/>
              <a:t>(note light travels 1 mile in ~5 microseconds delay – too fast for them)</a:t>
            </a:r>
          </a:p>
          <a:p>
            <a:r>
              <a:rPr lang="en-US" altLang="en-US" dirty="0"/>
              <a:t>1704: Newton, in </a:t>
            </a:r>
            <a:r>
              <a:rPr lang="en-US" altLang="en-US" dirty="0" err="1"/>
              <a:t>Opticks</a:t>
            </a:r>
            <a:r>
              <a:rPr lang="en-US" altLang="en-US" dirty="0"/>
              <a:t>, uses Romer to compute light from sun to earth to take 7 or 8 minutes. Modern value 8 minutes, 19 seconds</a:t>
            </a:r>
          </a:p>
          <a:p>
            <a:r>
              <a:rPr lang="en-US" dirty="0">
                <a:effectLst/>
              </a:rPr>
              <a:t>Speed of light is now exactly </a:t>
            </a:r>
            <a:r>
              <a:rPr lang="en-US" dirty="0"/>
              <a:t>299,</a:t>
            </a:r>
            <a:r>
              <a:rPr lang="en-US" dirty="0">
                <a:effectLst/>
              </a:rPr>
              <a:t>792,458</a:t>
            </a:r>
            <a:r>
              <a:rPr lang="en-US" dirty="0"/>
              <a:t> m/s since we defined the meter length in 1983</a:t>
            </a:r>
            <a:endParaRPr lang="en-US" dirty="0">
              <a:effectLst/>
            </a:endParaRPr>
          </a:p>
          <a:p>
            <a:endParaRPr lang="en-US" altLang="en-US" dirty="0"/>
          </a:p>
        </p:txBody>
      </p:sp>
    </p:spTree>
    <p:extLst>
      <p:ext uri="{BB962C8B-B14F-4D97-AF65-F5344CB8AC3E}">
        <p14:creationId xmlns:p14="http://schemas.microsoft.com/office/powerpoint/2010/main" val="24436609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B6DBC9C-F4D0-438D-A758-E2CE78DE0AB7}"/>
              </a:ext>
            </a:extLst>
          </p:cNvPr>
          <p:cNvSpPr>
            <a:spLocks noGrp="1" noChangeArrowheads="1"/>
          </p:cNvSpPr>
          <p:nvPr>
            <p:ph type="sldNum" sz="quarter" idx="5"/>
          </p:nvPr>
        </p:nvSpPr>
        <p:spPr>
          <a:ln/>
        </p:spPr>
        <p:txBody>
          <a:bodyPr/>
          <a:lstStyle/>
          <a:p>
            <a:fld id="{FE6B8294-B614-4D57-A415-A216A06206E7}" type="slidenum">
              <a:rPr lang="en-US" altLang="en-US"/>
              <a:pPr/>
              <a:t>26</a:t>
            </a:fld>
            <a:endParaRPr lang="en-US" altLang="en-US"/>
          </a:p>
        </p:txBody>
      </p:sp>
      <p:sp>
        <p:nvSpPr>
          <p:cNvPr id="70658" name="Rectangle 2">
            <a:extLst>
              <a:ext uri="{FF2B5EF4-FFF2-40B4-BE49-F238E27FC236}">
                <a16:creationId xmlns:a16="http://schemas.microsoft.com/office/drawing/2014/main" id="{77ADFD7F-84C8-4B30-9688-7D9163054EB4}"/>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AB02EE35-BE77-4D36-998F-CAF6903A5F3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4F122FD-3504-49ED-B8C0-E040A1110AFF}"/>
              </a:ext>
            </a:extLst>
          </p:cNvPr>
          <p:cNvSpPr>
            <a:spLocks noGrp="1" noChangeArrowheads="1"/>
          </p:cNvSpPr>
          <p:nvPr>
            <p:ph type="sldNum" sz="quarter" idx="5"/>
          </p:nvPr>
        </p:nvSpPr>
        <p:spPr>
          <a:ln/>
        </p:spPr>
        <p:txBody>
          <a:bodyPr/>
          <a:lstStyle/>
          <a:p>
            <a:fld id="{6D09A61F-60D0-4A6A-B0F9-FCCE19304EBB}" type="slidenum">
              <a:rPr lang="en-US" altLang="en-US"/>
              <a:pPr/>
              <a:t>27</a:t>
            </a:fld>
            <a:endParaRPr lang="en-US" altLang="en-US"/>
          </a:p>
        </p:txBody>
      </p:sp>
      <p:sp>
        <p:nvSpPr>
          <p:cNvPr id="71682" name="Rectangle 2">
            <a:extLst>
              <a:ext uri="{FF2B5EF4-FFF2-40B4-BE49-F238E27FC236}">
                <a16:creationId xmlns:a16="http://schemas.microsoft.com/office/drawing/2014/main" id="{FC05B6A7-8947-4186-AC35-A5BECBDE152D}"/>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793DC0A8-DD53-4E02-B967-AE24A401045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4227D41-9E1E-4F47-B4CF-5C083D999D23}"/>
              </a:ext>
            </a:extLst>
          </p:cNvPr>
          <p:cNvSpPr>
            <a:spLocks noGrp="1" noChangeArrowheads="1"/>
          </p:cNvSpPr>
          <p:nvPr>
            <p:ph type="sldNum" sz="quarter" idx="5"/>
          </p:nvPr>
        </p:nvSpPr>
        <p:spPr>
          <a:ln/>
        </p:spPr>
        <p:txBody>
          <a:bodyPr/>
          <a:lstStyle/>
          <a:p>
            <a:fld id="{1382C176-D4FA-4BD0-8BAC-97D5DBA8ADA9}" type="slidenum">
              <a:rPr lang="en-US" altLang="en-US"/>
              <a:pPr/>
              <a:t>28</a:t>
            </a:fld>
            <a:endParaRPr lang="en-US" altLang="en-US"/>
          </a:p>
        </p:txBody>
      </p:sp>
      <p:sp>
        <p:nvSpPr>
          <p:cNvPr id="72706" name="Rectangle 2">
            <a:extLst>
              <a:ext uri="{FF2B5EF4-FFF2-40B4-BE49-F238E27FC236}">
                <a16:creationId xmlns:a16="http://schemas.microsoft.com/office/drawing/2014/main" id="{7C1ECE11-47D6-4AE8-829C-06166421C944}"/>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3055C019-3BC4-42ED-989E-E6E26F2805BB}"/>
              </a:ext>
            </a:extLst>
          </p:cNvPr>
          <p:cNvSpPr>
            <a:spLocks noGrp="1" noChangeArrowheads="1"/>
          </p:cNvSpPr>
          <p:nvPr>
            <p:ph type="body" idx="1"/>
          </p:nvPr>
        </p:nvSpPr>
        <p:spPr/>
        <p:txBody>
          <a:bodyPr/>
          <a:lstStyle/>
          <a:p>
            <a:r>
              <a:rPr lang="en-US" dirty="0"/>
              <a:t>This anomalous rate of precession of the perihelion of Mercury's orbit was first recognized in 1859 as a problem in </a:t>
            </a:r>
            <a:r>
              <a:rPr lang="en-US" dirty="0">
                <a:hlinkClick r:id="rId3" tooltip="Celestial mechanics"/>
              </a:rPr>
              <a:t>celestial mechanics</a:t>
            </a:r>
            <a:r>
              <a:rPr lang="en-US" dirty="0"/>
              <a:t>, by </a:t>
            </a:r>
            <a:r>
              <a:rPr lang="en-US" dirty="0" err="1">
                <a:hlinkClick r:id="rId4" tooltip="Urbain Le Verrier"/>
              </a:rPr>
              <a:t>Urbain</a:t>
            </a:r>
            <a:r>
              <a:rPr lang="en-US" dirty="0">
                <a:hlinkClick r:id="rId4" tooltip="Urbain Le Verrier"/>
              </a:rPr>
              <a:t> Le Verrier</a:t>
            </a:r>
            <a:r>
              <a:rPr lang="en-US" dirty="0"/>
              <a:t>. His reanalysis of available timed observations of transits of </a:t>
            </a:r>
            <a:r>
              <a:rPr lang="en-US" dirty="0">
                <a:hlinkClick r:id="rId5" tooltip="Mercury (planet)"/>
              </a:rPr>
              <a:t>Mercury</a:t>
            </a:r>
            <a:r>
              <a:rPr lang="en-US" dirty="0"/>
              <a:t> over the Sun's disk from 1697 to 1848 showed that the actual rate of the precession disagreed from that predicted from Newton's theory by 38″ (</a:t>
            </a:r>
            <a:r>
              <a:rPr lang="en-US" dirty="0">
                <a:hlinkClick r:id="rId6" tooltip="Arc seconds"/>
              </a:rPr>
              <a:t>arc seconds</a:t>
            </a:r>
            <a:r>
              <a:rPr lang="en-US" dirty="0"/>
              <a:t>) per </a:t>
            </a:r>
            <a:r>
              <a:rPr lang="en-US" dirty="0">
                <a:hlinkClick r:id="rId7" tooltip="Tropical year"/>
              </a:rPr>
              <a:t>tropical century</a:t>
            </a:r>
            <a:r>
              <a:rPr lang="en-US" dirty="0"/>
              <a:t> (later re-estimated at 43″ by </a:t>
            </a:r>
            <a:r>
              <a:rPr lang="en-US" dirty="0">
                <a:hlinkClick r:id="rId8" tooltip="Simon Newcomb"/>
              </a:rPr>
              <a:t>Simon Newcomb</a:t>
            </a:r>
            <a:r>
              <a:rPr lang="en-US" dirty="0"/>
              <a:t> in 1882) </a:t>
            </a:r>
          </a:p>
          <a:p>
            <a:endParaRPr lang="en-US" dirty="0"/>
          </a:p>
          <a:p>
            <a:r>
              <a:rPr lang="en-US" dirty="0"/>
              <a:t>Precession effects: 532 from other bodies gravitational tugs, 43 from relativity</a:t>
            </a:r>
            <a:endParaRPr lang="en-US" baseline="30000" dirty="0"/>
          </a:p>
          <a:p>
            <a:endParaRPr lang="en-US" baseline="30000" dirty="0"/>
          </a:p>
          <a:p>
            <a:endParaRPr lang="en-US" baseline="30000" dirty="0"/>
          </a:p>
          <a:p>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E705E22-2923-4034-A38A-A27A3C49F867}"/>
              </a:ext>
            </a:extLst>
          </p:cNvPr>
          <p:cNvSpPr>
            <a:spLocks noGrp="1" noChangeArrowheads="1"/>
          </p:cNvSpPr>
          <p:nvPr>
            <p:ph type="sldNum" sz="quarter" idx="5"/>
          </p:nvPr>
        </p:nvSpPr>
        <p:spPr>
          <a:ln/>
        </p:spPr>
        <p:txBody>
          <a:bodyPr/>
          <a:lstStyle/>
          <a:p>
            <a:fld id="{32831916-D0CE-4D1E-95B8-C9D869778276}" type="slidenum">
              <a:rPr lang="en-US" altLang="en-US"/>
              <a:pPr/>
              <a:t>29</a:t>
            </a:fld>
            <a:endParaRPr lang="en-US" altLang="en-US"/>
          </a:p>
        </p:txBody>
      </p:sp>
      <p:sp>
        <p:nvSpPr>
          <p:cNvPr id="73730" name="Rectangle 2">
            <a:extLst>
              <a:ext uri="{FF2B5EF4-FFF2-40B4-BE49-F238E27FC236}">
                <a16:creationId xmlns:a16="http://schemas.microsoft.com/office/drawing/2014/main" id="{61F45138-657B-4B51-AC03-63FE22FA68D7}"/>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C69F5E72-5879-4818-BF80-851C374F9AF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287D75F-D785-4427-A7D1-59ECA2C62FAA}"/>
              </a:ext>
            </a:extLst>
          </p:cNvPr>
          <p:cNvSpPr>
            <a:spLocks noGrp="1" noChangeArrowheads="1"/>
          </p:cNvSpPr>
          <p:nvPr>
            <p:ph type="sldNum" sz="quarter" idx="5"/>
          </p:nvPr>
        </p:nvSpPr>
        <p:spPr>
          <a:ln/>
        </p:spPr>
        <p:txBody>
          <a:bodyPr/>
          <a:lstStyle/>
          <a:p>
            <a:fld id="{ED593660-84FF-46B8-A7BA-705412B524D2}" type="slidenum">
              <a:rPr lang="en-US" altLang="en-US"/>
              <a:pPr/>
              <a:t>3</a:t>
            </a:fld>
            <a:endParaRPr lang="en-US" altLang="en-US"/>
          </a:p>
        </p:txBody>
      </p:sp>
      <p:sp>
        <p:nvSpPr>
          <p:cNvPr id="49154" name="Rectangle 2">
            <a:extLst>
              <a:ext uri="{FF2B5EF4-FFF2-40B4-BE49-F238E27FC236}">
                <a16:creationId xmlns:a16="http://schemas.microsoft.com/office/drawing/2014/main" id="{F76BCCE7-FD0A-4F12-8A0B-83406F13339A}"/>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C7F42103-38B7-4293-9039-61F931D0B2A4}"/>
              </a:ext>
            </a:extLst>
          </p:cNvPr>
          <p:cNvSpPr>
            <a:spLocks noGrp="1" noChangeArrowheads="1"/>
          </p:cNvSpPr>
          <p:nvPr>
            <p:ph type="body" idx="1"/>
          </p:nvPr>
        </p:nvSpPr>
        <p:spPr/>
        <p:txBody>
          <a:bodyPr/>
          <a:lstStyle/>
          <a:p>
            <a:r>
              <a:rPr lang="en-US" altLang="en-US" dirty="0"/>
              <a:t>Comments on shooting Tom Thumb in Idaho</a:t>
            </a:r>
          </a:p>
          <a:p>
            <a:r>
              <a:rPr lang="en-US" altLang="en-US" dirty="0"/>
              <a:t>Light year = 9.5 trillion km = 5.9 trillion miles (~ 10 trillion km, 6 trillion mi for ease)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E705E22-2923-4034-A38A-A27A3C49F867}"/>
              </a:ext>
            </a:extLst>
          </p:cNvPr>
          <p:cNvSpPr>
            <a:spLocks noGrp="1" noChangeArrowheads="1"/>
          </p:cNvSpPr>
          <p:nvPr>
            <p:ph type="sldNum" sz="quarter" idx="5"/>
          </p:nvPr>
        </p:nvSpPr>
        <p:spPr>
          <a:ln/>
        </p:spPr>
        <p:txBody>
          <a:bodyPr/>
          <a:lstStyle/>
          <a:p>
            <a:fld id="{32831916-D0CE-4D1E-95B8-C9D869778276}" type="slidenum">
              <a:rPr lang="en-US" altLang="en-US"/>
              <a:pPr/>
              <a:t>30</a:t>
            </a:fld>
            <a:endParaRPr lang="en-US" altLang="en-US"/>
          </a:p>
        </p:txBody>
      </p:sp>
      <p:sp>
        <p:nvSpPr>
          <p:cNvPr id="73730" name="Rectangle 2">
            <a:extLst>
              <a:ext uri="{FF2B5EF4-FFF2-40B4-BE49-F238E27FC236}">
                <a16:creationId xmlns:a16="http://schemas.microsoft.com/office/drawing/2014/main" id="{61F45138-657B-4B51-AC03-63FE22FA68D7}"/>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C69F5E72-5879-4818-BF80-851C374F9AF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26869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735F0E9-0507-4AA8-9BFE-082799A86C68}"/>
              </a:ext>
            </a:extLst>
          </p:cNvPr>
          <p:cNvSpPr>
            <a:spLocks noGrp="1" noChangeArrowheads="1"/>
          </p:cNvSpPr>
          <p:nvPr>
            <p:ph type="sldNum" sz="quarter" idx="5"/>
          </p:nvPr>
        </p:nvSpPr>
        <p:spPr>
          <a:ln/>
        </p:spPr>
        <p:txBody>
          <a:bodyPr/>
          <a:lstStyle/>
          <a:p>
            <a:fld id="{721A7580-2095-4130-9804-E25283CB4B4E}" type="slidenum">
              <a:rPr lang="en-US" altLang="en-US"/>
              <a:pPr/>
              <a:t>31</a:t>
            </a:fld>
            <a:endParaRPr lang="en-US" altLang="en-US"/>
          </a:p>
        </p:txBody>
      </p:sp>
      <p:sp>
        <p:nvSpPr>
          <p:cNvPr id="74754" name="Rectangle 2">
            <a:extLst>
              <a:ext uri="{FF2B5EF4-FFF2-40B4-BE49-F238E27FC236}">
                <a16:creationId xmlns:a16="http://schemas.microsoft.com/office/drawing/2014/main" id="{D56DBB3C-5F89-4F1B-959E-53804F24B4A8}"/>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3D6A35BD-BA9E-4683-8765-8BEBD556E3B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640EB97-7039-4C3B-B59D-632969650255}"/>
              </a:ext>
            </a:extLst>
          </p:cNvPr>
          <p:cNvSpPr>
            <a:spLocks noGrp="1" noChangeArrowheads="1"/>
          </p:cNvSpPr>
          <p:nvPr>
            <p:ph type="sldNum" sz="quarter" idx="5"/>
          </p:nvPr>
        </p:nvSpPr>
        <p:spPr>
          <a:ln/>
        </p:spPr>
        <p:txBody>
          <a:bodyPr/>
          <a:lstStyle/>
          <a:p>
            <a:fld id="{C9F42F83-476C-4B04-A303-0E85B217E718}" type="slidenum">
              <a:rPr lang="en-US" altLang="en-US"/>
              <a:pPr/>
              <a:t>32</a:t>
            </a:fld>
            <a:endParaRPr lang="en-US" altLang="en-US"/>
          </a:p>
        </p:txBody>
      </p:sp>
      <p:sp>
        <p:nvSpPr>
          <p:cNvPr id="81922" name="Rectangle 2">
            <a:extLst>
              <a:ext uri="{FF2B5EF4-FFF2-40B4-BE49-F238E27FC236}">
                <a16:creationId xmlns:a16="http://schemas.microsoft.com/office/drawing/2014/main" id="{4DD4DF36-A748-4775-B59E-286B3ED6FE80}"/>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FD4064C8-CCD4-48D0-8E78-3C8D68D7A69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640EB97-7039-4C3B-B59D-632969650255}"/>
              </a:ext>
            </a:extLst>
          </p:cNvPr>
          <p:cNvSpPr>
            <a:spLocks noGrp="1" noChangeArrowheads="1"/>
          </p:cNvSpPr>
          <p:nvPr>
            <p:ph type="sldNum" sz="quarter" idx="5"/>
          </p:nvPr>
        </p:nvSpPr>
        <p:spPr>
          <a:ln/>
        </p:spPr>
        <p:txBody>
          <a:bodyPr/>
          <a:lstStyle/>
          <a:p>
            <a:fld id="{C9F42F83-476C-4B04-A303-0E85B217E718}" type="slidenum">
              <a:rPr lang="en-US" altLang="en-US"/>
              <a:pPr/>
              <a:t>33</a:t>
            </a:fld>
            <a:endParaRPr lang="en-US" altLang="en-US"/>
          </a:p>
        </p:txBody>
      </p:sp>
      <p:sp>
        <p:nvSpPr>
          <p:cNvPr id="81922" name="Rectangle 2">
            <a:extLst>
              <a:ext uri="{FF2B5EF4-FFF2-40B4-BE49-F238E27FC236}">
                <a16:creationId xmlns:a16="http://schemas.microsoft.com/office/drawing/2014/main" id="{4DD4DF36-A748-4775-B59E-286B3ED6FE80}"/>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FD4064C8-CCD4-48D0-8E78-3C8D68D7A69A}"/>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561665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B1B117F-445B-4DB6-93FE-76736FBEFFD6}"/>
              </a:ext>
            </a:extLst>
          </p:cNvPr>
          <p:cNvSpPr>
            <a:spLocks noGrp="1" noChangeArrowheads="1"/>
          </p:cNvSpPr>
          <p:nvPr>
            <p:ph type="sldNum" sz="quarter" idx="5"/>
          </p:nvPr>
        </p:nvSpPr>
        <p:spPr>
          <a:ln/>
        </p:spPr>
        <p:txBody>
          <a:bodyPr/>
          <a:lstStyle/>
          <a:p>
            <a:fld id="{40A957C6-4947-46A6-A78E-857108E8ADA1}" type="slidenum">
              <a:rPr lang="en-US" altLang="en-US"/>
              <a:pPr/>
              <a:t>34</a:t>
            </a:fld>
            <a:endParaRPr lang="en-US" altLang="en-US"/>
          </a:p>
        </p:txBody>
      </p:sp>
      <p:sp>
        <p:nvSpPr>
          <p:cNvPr id="75778" name="Rectangle 2">
            <a:extLst>
              <a:ext uri="{FF2B5EF4-FFF2-40B4-BE49-F238E27FC236}">
                <a16:creationId xmlns:a16="http://schemas.microsoft.com/office/drawing/2014/main" id="{786E0646-D570-4436-8AE3-F0040D842DE5}"/>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E3D14BF8-C318-4527-A8F3-6D478EDD9224}"/>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DFBB3FD-4085-467B-96E9-6F8ACE1CDB7B}"/>
              </a:ext>
            </a:extLst>
          </p:cNvPr>
          <p:cNvSpPr>
            <a:spLocks noGrp="1" noChangeArrowheads="1"/>
          </p:cNvSpPr>
          <p:nvPr>
            <p:ph type="sldNum" sz="quarter" idx="5"/>
          </p:nvPr>
        </p:nvSpPr>
        <p:spPr>
          <a:ln/>
        </p:spPr>
        <p:txBody>
          <a:bodyPr/>
          <a:lstStyle/>
          <a:p>
            <a:fld id="{3B36271F-9EEA-4A80-8DB1-63BFBCFD1236}" type="slidenum">
              <a:rPr lang="en-US" altLang="en-US"/>
              <a:pPr/>
              <a:t>35</a:t>
            </a:fld>
            <a:endParaRPr lang="en-US" altLang="en-US"/>
          </a:p>
        </p:txBody>
      </p:sp>
      <p:sp>
        <p:nvSpPr>
          <p:cNvPr id="84994" name="Rectangle 2">
            <a:extLst>
              <a:ext uri="{FF2B5EF4-FFF2-40B4-BE49-F238E27FC236}">
                <a16:creationId xmlns:a16="http://schemas.microsoft.com/office/drawing/2014/main" id="{801C9635-3124-4208-B210-B807525B5E94}"/>
              </a:ext>
            </a:extLst>
          </p:cNvPr>
          <p:cNvSpPr>
            <a:spLocks noGrp="1" noRot="1" noChangeAspect="1" noChangeArrowheads="1" noTextEdit="1"/>
          </p:cNvSpPr>
          <p:nvPr>
            <p:ph type="sldImg"/>
          </p:nvPr>
        </p:nvSpPr>
        <p:spPr>
          <a:ln/>
        </p:spPr>
      </p:sp>
      <p:sp>
        <p:nvSpPr>
          <p:cNvPr id="84995" name="Rectangle 3">
            <a:extLst>
              <a:ext uri="{FF2B5EF4-FFF2-40B4-BE49-F238E27FC236}">
                <a16:creationId xmlns:a16="http://schemas.microsoft.com/office/drawing/2014/main" id="{8CC9001D-1FBB-4517-8A91-9E6C9CDB2BB8}"/>
              </a:ext>
            </a:extLst>
          </p:cNvPr>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Classical </a:t>
            </a:r>
            <a:r>
              <a:rPr lang="en-US" b="1" dirty="0" err="1"/>
              <a:t>Cepheids</a:t>
            </a:r>
            <a:r>
              <a:rPr lang="en-US" dirty="0"/>
              <a:t> (also known as Population I </a:t>
            </a:r>
            <a:r>
              <a:rPr lang="en-US" dirty="0" err="1"/>
              <a:t>Cepheids</a:t>
            </a:r>
            <a:r>
              <a:rPr lang="en-US" dirty="0"/>
              <a:t>, type I </a:t>
            </a:r>
            <a:r>
              <a:rPr lang="en-US" dirty="0" err="1"/>
              <a:t>Cepheids</a:t>
            </a:r>
            <a:r>
              <a:rPr lang="en-US" dirty="0"/>
              <a:t>, or Delta Cepheid variables) undergo pulsations with very regular periods on the order of days to months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Classical </a:t>
            </a:r>
            <a:r>
              <a:rPr lang="en-US" dirty="0" err="1"/>
              <a:t>Cepheids</a:t>
            </a:r>
            <a:r>
              <a:rPr lang="en-US" dirty="0"/>
              <a:t> are </a:t>
            </a:r>
            <a:r>
              <a:rPr lang="en-US" dirty="0">
                <a:hlinkClick r:id="rId3" tooltip="Population I"/>
              </a:rPr>
              <a:t>Population I</a:t>
            </a:r>
            <a:r>
              <a:rPr lang="en-US" dirty="0"/>
              <a:t> </a:t>
            </a:r>
            <a:r>
              <a:rPr lang="en-US" dirty="0">
                <a:hlinkClick r:id="rId4" tooltip="Variable star"/>
              </a:rPr>
              <a:t>variable stars</a:t>
            </a:r>
            <a:r>
              <a:rPr lang="en-US" dirty="0"/>
              <a:t> which are 4–20 times more massive than the Sun, and up to 100,000 times more luminous. These </a:t>
            </a:r>
            <a:r>
              <a:rPr lang="en-US" dirty="0" err="1"/>
              <a:t>Cepheids</a:t>
            </a:r>
            <a:r>
              <a:rPr lang="en-US" dirty="0"/>
              <a:t> are yellow bright giants and </a:t>
            </a:r>
            <a:r>
              <a:rPr lang="en-US" dirty="0" err="1"/>
              <a:t>supergiants</a:t>
            </a:r>
            <a:r>
              <a:rPr lang="en-US" dirty="0"/>
              <a:t> of </a:t>
            </a:r>
            <a:r>
              <a:rPr lang="en-US" dirty="0">
                <a:hlinkClick r:id="rId5" tooltip="Spectral classification"/>
              </a:rPr>
              <a:t>spectral class</a:t>
            </a:r>
            <a:r>
              <a:rPr lang="en-US" dirty="0"/>
              <a:t> F6 – K2 and their radii change by (~25% for the longer-period </a:t>
            </a:r>
            <a:r>
              <a:rPr lang="en-US" dirty="0">
                <a:hlinkClick r:id="rId6" tooltip="HD 84810"/>
              </a:rPr>
              <a:t>I Carinae</a:t>
            </a:r>
            <a:r>
              <a:rPr lang="en-US" dirty="0"/>
              <a:t>) millions of kilometers during a pulsation cycle.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Type II </a:t>
            </a:r>
            <a:r>
              <a:rPr lang="en-US" b="1" dirty="0" err="1"/>
              <a:t>Cepheids</a:t>
            </a:r>
            <a:r>
              <a:rPr lang="en-US" dirty="0"/>
              <a:t> (also termed Population II </a:t>
            </a:r>
            <a:r>
              <a:rPr lang="en-US" dirty="0" err="1"/>
              <a:t>Cepheids</a:t>
            </a:r>
            <a:r>
              <a:rPr lang="en-US" dirty="0"/>
              <a:t>) are </a:t>
            </a:r>
            <a:r>
              <a:rPr lang="en-US" dirty="0">
                <a:hlinkClick r:id="rId7" tooltip="Population II"/>
              </a:rPr>
              <a:t>population II</a:t>
            </a:r>
            <a:r>
              <a:rPr lang="en-US" dirty="0"/>
              <a:t> variable stars which pulsate with periods typically between 1 and 50 days.</a:t>
            </a:r>
            <a:r>
              <a:rPr lang="en-US" baseline="30000" dirty="0">
                <a:hlinkClick r:id="rId8"/>
              </a:rPr>
              <a:t>[14]</a:t>
            </a:r>
            <a:r>
              <a:rPr lang="en-US" baseline="30000" dirty="0">
                <a:hlinkClick r:id="rId9"/>
              </a:rPr>
              <a:t>[15]</a:t>
            </a:r>
            <a:r>
              <a:rPr lang="en-US" dirty="0"/>
              <a:t> Type II </a:t>
            </a:r>
            <a:r>
              <a:rPr lang="en-US" dirty="0" err="1"/>
              <a:t>Cepheids</a:t>
            </a:r>
            <a:r>
              <a:rPr lang="en-US" dirty="0"/>
              <a:t> are typically </a:t>
            </a:r>
            <a:r>
              <a:rPr lang="en-US" dirty="0">
                <a:hlinkClick r:id="rId10" tooltip="Metallicity"/>
              </a:rPr>
              <a:t>metal</a:t>
            </a:r>
            <a:r>
              <a:rPr lang="en-US" dirty="0"/>
              <a:t>-poor, old (~10 </a:t>
            </a:r>
            <a:r>
              <a:rPr lang="en-US" dirty="0" err="1"/>
              <a:t>Gyr</a:t>
            </a:r>
            <a:r>
              <a:rPr lang="en-US" dirty="0"/>
              <a:t>), low mass objects (~half the mass of the Sun). Type II </a:t>
            </a:r>
            <a:r>
              <a:rPr lang="en-US" dirty="0" err="1"/>
              <a:t>Cepheids</a:t>
            </a:r>
            <a:r>
              <a:rPr lang="en-US" dirty="0"/>
              <a:t> are divided into several subgroups by period. Stars with periods between 1 and 4 days are of the </a:t>
            </a:r>
            <a:r>
              <a:rPr lang="en-US" dirty="0">
                <a:hlinkClick r:id="rId11" tooltip="BL Herculis variable"/>
              </a:rPr>
              <a:t>BL Her subclass</a:t>
            </a:r>
            <a:r>
              <a:rPr lang="en-US" dirty="0"/>
              <a:t>, 10–20 days belong to the </a:t>
            </a:r>
            <a:r>
              <a:rPr lang="en-US" dirty="0">
                <a:hlinkClick r:id="rId12" tooltip="W Virginis variable"/>
              </a:rPr>
              <a:t>W </a:t>
            </a:r>
            <a:r>
              <a:rPr lang="en-US" dirty="0" err="1">
                <a:hlinkClick r:id="rId12" tooltip="W Virginis variable"/>
              </a:rPr>
              <a:t>Virginis</a:t>
            </a:r>
            <a:r>
              <a:rPr lang="en-US" dirty="0">
                <a:hlinkClick r:id="rId12" tooltip="W Virginis variable"/>
              </a:rPr>
              <a:t> subclass</a:t>
            </a:r>
            <a:r>
              <a:rPr lang="en-US" dirty="0"/>
              <a:t>, and stars with periods greater than 20 days belong to the </a:t>
            </a:r>
            <a:r>
              <a:rPr lang="en-US" dirty="0">
                <a:hlinkClick r:id="rId13" tooltip="RV Tauri variable"/>
              </a:rPr>
              <a:t>RV </a:t>
            </a:r>
            <a:r>
              <a:rPr lang="en-US" dirty="0" err="1">
                <a:hlinkClick r:id="rId13" tooltip="RV Tauri variable"/>
              </a:rPr>
              <a:t>Tauri</a:t>
            </a:r>
            <a:r>
              <a:rPr lang="en-US" dirty="0">
                <a:hlinkClick r:id="rId13" tooltip="RV Tauri variable"/>
              </a:rPr>
              <a:t> subclass</a:t>
            </a: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A group of pulsating stars on the instability strip have periods of less than 2 days, similar to </a:t>
            </a:r>
            <a:r>
              <a:rPr lang="en-US" dirty="0">
                <a:hlinkClick r:id="rId14" tooltip="RR Lyrae variable"/>
              </a:rPr>
              <a:t>RR </a:t>
            </a:r>
            <a:r>
              <a:rPr lang="en-US" dirty="0" err="1">
                <a:hlinkClick r:id="rId14" tooltip="RR Lyrae variable"/>
              </a:rPr>
              <a:t>Lyrae</a:t>
            </a:r>
            <a:r>
              <a:rPr lang="en-US" dirty="0">
                <a:hlinkClick r:id="rId14" tooltip="RR Lyrae variable"/>
              </a:rPr>
              <a:t> variables</a:t>
            </a:r>
            <a:r>
              <a:rPr lang="en-US" dirty="0"/>
              <a:t> but with higher luminosities. Anomalous Cepheid variables have masses higher than type II </a:t>
            </a:r>
            <a:r>
              <a:rPr lang="en-US" dirty="0" err="1"/>
              <a:t>Cepheids</a:t>
            </a:r>
            <a:r>
              <a:rPr lang="en-US" dirty="0"/>
              <a:t>, RR </a:t>
            </a:r>
            <a:r>
              <a:rPr lang="en-US" dirty="0" err="1"/>
              <a:t>Lyrae</a:t>
            </a:r>
            <a:r>
              <a:rPr lang="en-US" dirty="0"/>
              <a:t> variables, and our sun. It is unclear whether they are young stars on a "turned-back" </a:t>
            </a:r>
            <a:r>
              <a:rPr lang="en-US" dirty="0">
                <a:hlinkClick r:id="rId15" tooltip="Horizontal branch"/>
              </a:rPr>
              <a:t>horizontal branch</a:t>
            </a:r>
            <a:r>
              <a:rPr lang="en-US" dirty="0"/>
              <a:t>, </a:t>
            </a:r>
            <a:r>
              <a:rPr lang="en-US" dirty="0">
                <a:hlinkClick r:id="rId16" tooltip="Blue straggler"/>
              </a:rPr>
              <a:t>blue stragglers</a:t>
            </a:r>
            <a:r>
              <a:rPr lang="en-US" dirty="0"/>
              <a:t> formed through </a:t>
            </a:r>
            <a:r>
              <a:rPr lang="en-US" dirty="0">
                <a:hlinkClick r:id="rId17" tooltip="Mass transfer"/>
              </a:rPr>
              <a:t>mass transfer</a:t>
            </a:r>
            <a:r>
              <a:rPr lang="en-US" dirty="0"/>
              <a:t> in binary systems, or a mix of both</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A small proportion of Cepheid variables have been observed to pulsate in two modes at the same time, usually the fundamental and first overtone, occasionally the second overtone.</a:t>
            </a:r>
            <a:r>
              <a:rPr lang="en-US" baseline="30000" dirty="0">
                <a:hlinkClick r:id="rId18"/>
              </a:rPr>
              <a:t>[24]</a:t>
            </a:r>
            <a:r>
              <a:rPr lang="en-US" dirty="0"/>
              <a:t> A very small number pulsate in three modes, or an unusual combination of modes including higher overtones.</a:t>
            </a:r>
            <a:r>
              <a:rPr lang="en-US" baseline="30000" dirty="0">
                <a:hlinkClick r:id="rId19"/>
              </a:rPr>
              <a:t>[25]</a:t>
            </a:r>
            <a:endParaRPr lang="en-US" baseline="300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300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accepted explanation for the pulsation of </a:t>
            </a:r>
            <a:r>
              <a:rPr lang="en-US" dirty="0" err="1"/>
              <a:t>Cepheids</a:t>
            </a:r>
            <a:r>
              <a:rPr lang="en-US" dirty="0"/>
              <a:t> is called the </a:t>
            </a:r>
            <a:r>
              <a:rPr lang="en-US" b="1" dirty="0"/>
              <a:t>Eddington valve</a:t>
            </a:r>
            <a:r>
              <a:rPr lang="en-US" dirty="0"/>
              <a:t>,</a:t>
            </a:r>
            <a:r>
              <a:rPr lang="en-US" baseline="30000" dirty="0">
                <a:hlinkClick r:id="rId20"/>
              </a:rPr>
              <a:t>[44]</a:t>
            </a:r>
            <a:r>
              <a:rPr lang="en-US" dirty="0"/>
              <a:t> or </a:t>
            </a:r>
            <a:r>
              <a:rPr lang="en-US" b="1" dirty="0">
                <a:hlinkClick r:id="rId21" tooltip="Κ-mechanism"/>
              </a:rPr>
              <a:t>κ-mechanism</a:t>
            </a:r>
            <a:r>
              <a:rPr lang="en-US" dirty="0"/>
              <a:t>, where the Greek letter κ (kappa) denotes gas opacity. </a:t>
            </a:r>
            <a:r>
              <a:rPr lang="en-US" dirty="0">
                <a:hlinkClick r:id="rId22" tooltip="Helium"/>
              </a:rPr>
              <a:t>Helium</a:t>
            </a:r>
            <a:r>
              <a:rPr lang="en-US" dirty="0"/>
              <a:t> is the gas thought to be most active in the process. Doubly </a:t>
            </a:r>
            <a:r>
              <a:rPr lang="en-US" dirty="0">
                <a:hlinkClick r:id="rId23" tooltip="Ionization"/>
              </a:rPr>
              <a:t>ionized</a:t>
            </a:r>
            <a:r>
              <a:rPr lang="en-US" dirty="0"/>
              <a:t> helium (helium whose atoms are missing both electrons) is more opaque than singly ionized helium. The more helium is heated, the more ionized it becomes. At the dimmest part of a Cepheid's cycle, the ionized gas in the outer layers of the star is opaque, and so is heated by the star's radiation, and due to the increased temperature, begins to expand. As it expands, it cools, and so becomes less ionized and therefore more transparent, allowing the radiation to escape. Then the expansion stops, and reverses due to the star's gravitational attraction. The process then repeats.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F42E88D-FE71-4326-9342-8137C5035864}"/>
              </a:ext>
            </a:extLst>
          </p:cNvPr>
          <p:cNvSpPr>
            <a:spLocks noGrp="1" noChangeArrowheads="1"/>
          </p:cNvSpPr>
          <p:nvPr>
            <p:ph type="sldNum" sz="quarter" idx="5"/>
          </p:nvPr>
        </p:nvSpPr>
        <p:spPr>
          <a:ln/>
        </p:spPr>
        <p:txBody>
          <a:bodyPr/>
          <a:lstStyle/>
          <a:p>
            <a:fld id="{7F0D49C5-19F9-4193-BAA5-8C0FA0F4369E}" type="slidenum">
              <a:rPr lang="en-US" altLang="en-US"/>
              <a:pPr/>
              <a:t>36</a:t>
            </a:fld>
            <a:endParaRPr lang="en-US" altLang="en-US"/>
          </a:p>
        </p:txBody>
      </p:sp>
      <p:sp>
        <p:nvSpPr>
          <p:cNvPr id="76802" name="Rectangle 2">
            <a:extLst>
              <a:ext uri="{FF2B5EF4-FFF2-40B4-BE49-F238E27FC236}">
                <a16:creationId xmlns:a16="http://schemas.microsoft.com/office/drawing/2014/main" id="{F0BE38C1-2BCD-42C6-AFC1-A82B057FF083}"/>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4B58D49C-7D86-46D2-BE64-1454FB66A11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D9B6990-8635-40CA-8AF9-9360DA4A1086}"/>
              </a:ext>
            </a:extLst>
          </p:cNvPr>
          <p:cNvSpPr>
            <a:spLocks noGrp="1" noChangeArrowheads="1"/>
          </p:cNvSpPr>
          <p:nvPr>
            <p:ph type="sldNum" sz="quarter" idx="5"/>
          </p:nvPr>
        </p:nvSpPr>
        <p:spPr>
          <a:ln/>
        </p:spPr>
        <p:txBody>
          <a:bodyPr/>
          <a:lstStyle/>
          <a:p>
            <a:fld id="{716F3CA9-A9FC-49CC-9AD3-B66267E70B90}" type="slidenum">
              <a:rPr lang="en-US" altLang="en-US"/>
              <a:pPr/>
              <a:t>37</a:t>
            </a:fld>
            <a:endParaRPr lang="en-US" altLang="en-US"/>
          </a:p>
        </p:txBody>
      </p:sp>
      <p:sp>
        <p:nvSpPr>
          <p:cNvPr id="77826" name="Rectangle 2">
            <a:extLst>
              <a:ext uri="{FF2B5EF4-FFF2-40B4-BE49-F238E27FC236}">
                <a16:creationId xmlns:a16="http://schemas.microsoft.com/office/drawing/2014/main" id="{FE0E74EB-3205-4E1B-A7B2-2920BA263C18}"/>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61A310EF-1764-41CD-AAE0-DEB3404FB181}"/>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D9B6990-8635-40CA-8AF9-9360DA4A1086}"/>
              </a:ext>
            </a:extLst>
          </p:cNvPr>
          <p:cNvSpPr>
            <a:spLocks noGrp="1" noChangeArrowheads="1"/>
          </p:cNvSpPr>
          <p:nvPr>
            <p:ph type="sldNum" sz="quarter" idx="5"/>
          </p:nvPr>
        </p:nvSpPr>
        <p:spPr>
          <a:ln/>
        </p:spPr>
        <p:txBody>
          <a:bodyPr/>
          <a:lstStyle/>
          <a:p>
            <a:fld id="{716F3CA9-A9FC-49CC-9AD3-B66267E70B90}" type="slidenum">
              <a:rPr lang="en-US" altLang="en-US"/>
              <a:pPr/>
              <a:t>38</a:t>
            </a:fld>
            <a:endParaRPr lang="en-US" altLang="en-US"/>
          </a:p>
        </p:txBody>
      </p:sp>
      <p:sp>
        <p:nvSpPr>
          <p:cNvPr id="77826" name="Rectangle 2">
            <a:extLst>
              <a:ext uri="{FF2B5EF4-FFF2-40B4-BE49-F238E27FC236}">
                <a16:creationId xmlns:a16="http://schemas.microsoft.com/office/drawing/2014/main" id="{FE0E74EB-3205-4E1B-A7B2-2920BA263C18}"/>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61A310EF-1764-41CD-AAE0-DEB3404FB181}"/>
              </a:ext>
            </a:extLst>
          </p:cNvPr>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sz="1200" dirty="0"/>
              <a:t>CMB has near perfect black-body spectrum, very faint isotropies, predicted by Big Bang</a:t>
            </a:r>
          </a:p>
          <a:p>
            <a:endParaRPr lang="en-US" altLang="en-US" dirty="0"/>
          </a:p>
        </p:txBody>
      </p:sp>
    </p:spTree>
    <p:extLst>
      <p:ext uri="{BB962C8B-B14F-4D97-AF65-F5344CB8AC3E}">
        <p14:creationId xmlns:p14="http://schemas.microsoft.com/office/powerpoint/2010/main" val="33854523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D9B6990-8635-40CA-8AF9-9360DA4A1086}"/>
              </a:ext>
            </a:extLst>
          </p:cNvPr>
          <p:cNvSpPr>
            <a:spLocks noGrp="1" noChangeArrowheads="1"/>
          </p:cNvSpPr>
          <p:nvPr>
            <p:ph type="sldNum" sz="quarter" idx="5"/>
          </p:nvPr>
        </p:nvSpPr>
        <p:spPr>
          <a:ln/>
        </p:spPr>
        <p:txBody>
          <a:bodyPr/>
          <a:lstStyle/>
          <a:p>
            <a:fld id="{716F3CA9-A9FC-49CC-9AD3-B66267E70B90}" type="slidenum">
              <a:rPr lang="en-US" altLang="en-US"/>
              <a:pPr/>
              <a:t>39</a:t>
            </a:fld>
            <a:endParaRPr lang="en-US" altLang="en-US"/>
          </a:p>
        </p:txBody>
      </p:sp>
      <p:sp>
        <p:nvSpPr>
          <p:cNvPr id="77826" name="Rectangle 2">
            <a:extLst>
              <a:ext uri="{FF2B5EF4-FFF2-40B4-BE49-F238E27FC236}">
                <a16:creationId xmlns:a16="http://schemas.microsoft.com/office/drawing/2014/main" id="{FE0E74EB-3205-4E1B-A7B2-2920BA263C18}"/>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61A310EF-1764-41CD-AAE0-DEB3404FB181}"/>
              </a:ext>
            </a:extLst>
          </p:cNvPr>
          <p:cNvSpPr>
            <a:spLocks noGrp="1" noChangeArrowheads="1"/>
          </p:cNvSpPr>
          <p:nvPr>
            <p:ph type="body" idx="1"/>
          </p:nvPr>
        </p:nvSpPr>
        <p:spPr/>
        <p:txBody>
          <a:bodyPr/>
          <a:lstStyle/>
          <a:p>
            <a:r>
              <a:rPr lang="en-US" altLang="en-US" sz="1200" dirty="0"/>
              <a:t>COBE – Cosmic background Explorer, 1989 – 1993, </a:t>
            </a:r>
          </a:p>
          <a:p>
            <a:r>
              <a:rPr lang="en-US" altLang="en-US" sz="1200" dirty="0"/>
              <a:t>WMAP – Wilkinson </a:t>
            </a:r>
            <a:r>
              <a:rPr lang="en-US" altLang="en-US" sz="1200" dirty="0" err="1"/>
              <a:t>Anistropy</a:t>
            </a:r>
            <a:r>
              <a:rPr lang="en-US" altLang="en-US" sz="1200" dirty="0"/>
              <a:t> Probe</a:t>
            </a:r>
          </a:p>
          <a:p>
            <a:r>
              <a:rPr lang="en-US" altLang="en-US" sz="1200" dirty="0"/>
              <a:t>Planck was from European Space Agency</a:t>
            </a:r>
          </a:p>
          <a:p>
            <a:endParaRPr lang="en-US" altLang="en-US" dirty="0"/>
          </a:p>
        </p:txBody>
      </p:sp>
    </p:spTree>
    <p:extLst>
      <p:ext uri="{BB962C8B-B14F-4D97-AF65-F5344CB8AC3E}">
        <p14:creationId xmlns:p14="http://schemas.microsoft.com/office/powerpoint/2010/main" val="362568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E2DA10-1C9E-4853-9583-BD98E771F1D9}"/>
              </a:ext>
            </a:extLst>
          </p:cNvPr>
          <p:cNvSpPr>
            <a:spLocks noGrp="1" noChangeArrowheads="1"/>
          </p:cNvSpPr>
          <p:nvPr>
            <p:ph type="sldNum" sz="quarter" idx="5"/>
          </p:nvPr>
        </p:nvSpPr>
        <p:spPr>
          <a:ln/>
        </p:spPr>
        <p:txBody>
          <a:bodyPr/>
          <a:lstStyle/>
          <a:p>
            <a:fld id="{B1800C76-9AE9-48EB-8B8C-6706A79C9941}" type="slidenum">
              <a:rPr lang="en-US" altLang="en-US"/>
              <a:pPr/>
              <a:t>4</a:t>
            </a:fld>
            <a:endParaRPr lang="en-US" altLang="en-US"/>
          </a:p>
        </p:txBody>
      </p:sp>
      <p:sp>
        <p:nvSpPr>
          <p:cNvPr id="50178" name="Rectangle 2">
            <a:extLst>
              <a:ext uri="{FF2B5EF4-FFF2-40B4-BE49-F238E27FC236}">
                <a16:creationId xmlns:a16="http://schemas.microsoft.com/office/drawing/2014/main" id="{87FF30B9-DD41-4223-8BFC-A0E545683FC5}"/>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CEBDE736-929E-4EEC-9529-CE4AC8FA816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D9B6990-8635-40CA-8AF9-9360DA4A1086}"/>
              </a:ext>
            </a:extLst>
          </p:cNvPr>
          <p:cNvSpPr>
            <a:spLocks noGrp="1" noChangeArrowheads="1"/>
          </p:cNvSpPr>
          <p:nvPr>
            <p:ph type="sldNum" sz="quarter" idx="5"/>
          </p:nvPr>
        </p:nvSpPr>
        <p:spPr>
          <a:ln/>
        </p:spPr>
        <p:txBody>
          <a:bodyPr/>
          <a:lstStyle/>
          <a:p>
            <a:fld id="{716F3CA9-A9FC-49CC-9AD3-B66267E70B90}" type="slidenum">
              <a:rPr lang="en-US" altLang="en-US"/>
              <a:pPr/>
              <a:t>40</a:t>
            </a:fld>
            <a:endParaRPr lang="en-US" altLang="en-US"/>
          </a:p>
        </p:txBody>
      </p:sp>
      <p:sp>
        <p:nvSpPr>
          <p:cNvPr id="77826" name="Rectangle 2">
            <a:extLst>
              <a:ext uri="{FF2B5EF4-FFF2-40B4-BE49-F238E27FC236}">
                <a16:creationId xmlns:a16="http://schemas.microsoft.com/office/drawing/2014/main" id="{FE0E74EB-3205-4E1B-A7B2-2920BA263C18}"/>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61A310EF-1764-41CD-AAE0-DEB3404FB181}"/>
              </a:ext>
            </a:extLst>
          </p:cNvPr>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17939450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D9B6990-8635-40CA-8AF9-9360DA4A1086}"/>
              </a:ext>
            </a:extLst>
          </p:cNvPr>
          <p:cNvSpPr>
            <a:spLocks noGrp="1" noChangeArrowheads="1"/>
          </p:cNvSpPr>
          <p:nvPr>
            <p:ph type="sldNum" sz="quarter" idx="5"/>
          </p:nvPr>
        </p:nvSpPr>
        <p:spPr>
          <a:ln/>
        </p:spPr>
        <p:txBody>
          <a:bodyPr/>
          <a:lstStyle/>
          <a:p>
            <a:fld id="{716F3CA9-A9FC-49CC-9AD3-B66267E70B90}" type="slidenum">
              <a:rPr lang="en-US" altLang="en-US"/>
              <a:pPr/>
              <a:t>41</a:t>
            </a:fld>
            <a:endParaRPr lang="en-US" altLang="en-US"/>
          </a:p>
        </p:txBody>
      </p:sp>
      <p:sp>
        <p:nvSpPr>
          <p:cNvPr id="77826" name="Rectangle 2">
            <a:extLst>
              <a:ext uri="{FF2B5EF4-FFF2-40B4-BE49-F238E27FC236}">
                <a16:creationId xmlns:a16="http://schemas.microsoft.com/office/drawing/2014/main" id="{FE0E74EB-3205-4E1B-A7B2-2920BA263C18}"/>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61A310EF-1764-41CD-AAE0-DEB3404FB181}"/>
              </a:ext>
            </a:extLst>
          </p:cNvPr>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42287072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D9B6990-8635-40CA-8AF9-9360DA4A1086}"/>
              </a:ext>
            </a:extLst>
          </p:cNvPr>
          <p:cNvSpPr>
            <a:spLocks noGrp="1" noChangeArrowheads="1"/>
          </p:cNvSpPr>
          <p:nvPr>
            <p:ph type="sldNum" sz="quarter" idx="5"/>
          </p:nvPr>
        </p:nvSpPr>
        <p:spPr>
          <a:ln/>
        </p:spPr>
        <p:txBody>
          <a:bodyPr/>
          <a:lstStyle/>
          <a:p>
            <a:fld id="{716F3CA9-A9FC-49CC-9AD3-B66267E70B90}" type="slidenum">
              <a:rPr lang="en-US" altLang="en-US"/>
              <a:pPr/>
              <a:t>42</a:t>
            </a:fld>
            <a:endParaRPr lang="en-US" altLang="en-US"/>
          </a:p>
        </p:txBody>
      </p:sp>
      <p:sp>
        <p:nvSpPr>
          <p:cNvPr id="77826" name="Rectangle 2">
            <a:extLst>
              <a:ext uri="{FF2B5EF4-FFF2-40B4-BE49-F238E27FC236}">
                <a16:creationId xmlns:a16="http://schemas.microsoft.com/office/drawing/2014/main" id="{FE0E74EB-3205-4E1B-A7B2-2920BA263C18}"/>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61A310EF-1764-41CD-AAE0-DEB3404FB181}"/>
              </a:ext>
            </a:extLst>
          </p:cNvPr>
          <p:cNvSpPr>
            <a:spLocks noGrp="1" noChangeArrowheads="1"/>
          </p:cNvSpPr>
          <p:nvPr>
            <p:ph type="body" idx="1"/>
          </p:nvPr>
        </p:nvSpPr>
        <p:spPr/>
        <p:txBody>
          <a:bodyPr/>
          <a:lstStyle/>
          <a:p>
            <a:r>
              <a:rPr lang="en-US" altLang="en-US" dirty="0"/>
              <a:t>Ear sensitivity – sensitive to amplitudes as small as proton or hydrogen?</a:t>
            </a:r>
          </a:p>
        </p:txBody>
      </p:sp>
    </p:spTree>
    <p:extLst>
      <p:ext uri="{BB962C8B-B14F-4D97-AF65-F5344CB8AC3E}">
        <p14:creationId xmlns:p14="http://schemas.microsoft.com/office/powerpoint/2010/main" val="18933962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D9B6990-8635-40CA-8AF9-9360DA4A1086}"/>
              </a:ext>
            </a:extLst>
          </p:cNvPr>
          <p:cNvSpPr>
            <a:spLocks noGrp="1" noChangeArrowheads="1"/>
          </p:cNvSpPr>
          <p:nvPr>
            <p:ph type="sldNum" sz="quarter" idx="5"/>
          </p:nvPr>
        </p:nvSpPr>
        <p:spPr>
          <a:ln/>
        </p:spPr>
        <p:txBody>
          <a:bodyPr/>
          <a:lstStyle/>
          <a:p>
            <a:fld id="{716F3CA9-A9FC-49CC-9AD3-B66267E70B90}" type="slidenum">
              <a:rPr lang="en-US" altLang="en-US"/>
              <a:pPr/>
              <a:t>43</a:t>
            </a:fld>
            <a:endParaRPr lang="en-US" altLang="en-US"/>
          </a:p>
        </p:txBody>
      </p:sp>
      <p:sp>
        <p:nvSpPr>
          <p:cNvPr id="77826" name="Rectangle 2">
            <a:extLst>
              <a:ext uri="{FF2B5EF4-FFF2-40B4-BE49-F238E27FC236}">
                <a16:creationId xmlns:a16="http://schemas.microsoft.com/office/drawing/2014/main" id="{FE0E74EB-3205-4E1B-A7B2-2920BA263C18}"/>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61A310EF-1764-41CD-AAE0-DEB3404FB181}"/>
              </a:ext>
            </a:extLst>
          </p:cNvPr>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36400703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D9B6990-8635-40CA-8AF9-9360DA4A1086}"/>
              </a:ext>
            </a:extLst>
          </p:cNvPr>
          <p:cNvSpPr>
            <a:spLocks noGrp="1" noChangeArrowheads="1"/>
          </p:cNvSpPr>
          <p:nvPr>
            <p:ph type="sldNum" sz="quarter" idx="5"/>
          </p:nvPr>
        </p:nvSpPr>
        <p:spPr>
          <a:ln/>
        </p:spPr>
        <p:txBody>
          <a:bodyPr/>
          <a:lstStyle/>
          <a:p>
            <a:fld id="{716F3CA9-A9FC-49CC-9AD3-B66267E70B90}" type="slidenum">
              <a:rPr lang="en-US" altLang="en-US"/>
              <a:pPr/>
              <a:t>44</a:t>
            </a:fld>
            <a:endParaRPr lang="en-US" altLang="en-US"/>
          </a:p>
        </p:txBody>
      </p:sp>
      <p:sp>
        <p:nvSpPr>
          <p:cNvPr id="77826" name="Rectangle 2">
            <a:extLst>
              <a:ext uri="{FF2B5EF4-FFF2-40B4-BE49-F238E27FC236}">
                <a16:creationId xmlns:a16="http://schemas.microsoft.com/office/drawing/2014/main" id="{FE0E74EB-3205-4E1B-A7B2-2920BA263C18}"/>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61A310EF-1764-41CD-AAE0-DEB3404FB181}"/>
              </a:ext>
            </a:extLst>
          </p:cNvPr>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16748890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A737E6-0C92-41B2-A91F-DF8C2E89F39D}"/>
              </a:ext>
            </a:extLst>
          </p:cNvPr>
          <p:cNvSpPr>
            <a:spLocks noGrp="1" noChangeArrowheads="1"/>
          </p:cNvSpPr>
          <p:nvPr>
            <p:ph type="sldNum" sz="quarter" idx="5"/>
          </p:nvPr>
        </p:nvSpPr>
        <p:spPr>
          <a:ln/>
        </p:spPr>
        <p:txBody>
          <a:bodyPr/>
          <a:lstStyle/>
          <a:p>
            <a:fld id="{73A596F7-8B43-493B-AD56-967D665FD0E1}" type="slidenum">
              <a:rPr lang="en-US" altLang="en-US"/>
              <a:pPr/>
              <a:t>45</a:t>
            </a:fld>
            <a:endParaRPr lang="en-US" altLang="en-US"/>
          </a:p>
        </p:txBody>
      </p:sp>
      <p:sp>
        <p:nvSpPr>
          <p:cNvPr id="78850" name="Rectangle 2">
            <a:extLst>
              <a:ext uri="{FF2B5EF4-FFF2-40B4-BE49-F238E27FC236}">
                <a16:creationId xmlns:a16="http://schemas.microsoft.com/office/drawing/2014/main" id="{6B57F470-A909-4C79-B747-29D5865AE9F7}"/>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2772E577-0094-485B-B48F-7EC0BE0D9C3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037417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A737E6-0C92-41B2-A91F-DF8C2E89F39D}"/>
              </a:ext>
            </a:extLst>
          </p:cNvPr>
          <p:cNvSpPr>
            <a:spLocks noGrp="1" noChangeArrowheads="1"/>
          </p:cNvSpPr>
          <p:nvPr>
            <p:ph type="sldNum" sz="quarter" idx="5"/>
          </p:nvPr>
        </p:nvSpPr>
        <p:spPr>
          <a:ln/>
        </p:spPr>
        <p:txBody>
          <a:bodyPr/>
          <a:lstStyle/>
          <a:p>
            <a:fld id="{73A596F7-8B43-493B-AD56-967D665FD0E1}" type="slidenum">
              <a:rPr lang="en-US" altLang="en-US"/>
              <a:pPr/>
              <a:t>46</a:t>
            </a:fld>
            <a:endParaRPr lang="en-US" altLang="en-US"/>
          </a:p>
        </p:txBody>
      </p:sp>
      <p:sp>
        <p:nvSpPr>
          <p:cNvPr id="78850" name="Rectangle 2">
            <a:extLst>
              <a:ext uri="{FF2B5EF4-FFF2-40B4-BE49-F238E27FC236}">
                <a16:creationId xmlns:a16="http://schemas.microsoft.com/office/drawing/2014/main" id="{6B57F470-A909-4C79-B747-29D5865AE9F7}"/>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2772E577-0094-485B-B48F-7EC0BE0D9C3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841971C-B1FE-4E29-9553-D41CF002CB92}"/>
              </a:ext>
            </a:extLst>
          </p:cNvPr>
          <p:cNvSpPr>
            <a:spLocks noGrp="1" noChangeArrowheads="1"/>
          </p:cNvSpPr>
          <p:nvPr>
            <p:ph type="sldNum" sz="quarter" idx="5"/>
          </p:nvPr>
        </p:nvSpPr>
        <p:spPr>
          <a:ln/>
        </p:spPr>
        <p:txBody>
          <a:bodyPr/>
          <a:lstStyle/>
          <a:p>
            <a:fld id="{A2397745-BA91-4925-8765-D2B8A1705E0D}" type="slidenum">
              <a:rPr lang="en-US" altLang="en-US"/>
              <a:pPr/>
              <a:t>5</a:t>
            </a:fld>
            <a:endParaRPr lang="en-US" altLang="en-US"/>
          </a:p>
        </p:txBody>
      </p:sp>
      <p:sp>
        <p:nvSpPr>
          <p:cNvPr id="51202" name="Rectangle 2">
            <a:extLst>
              <a:ext uri="{FF2B5EF4-FFF2-40B4-BE49-F238E27FC236}">
                <a16:creationId xmlns:a16="http://schemas.microsoft.com/office/drawing/2014/main" id="{3ABFD803-A569-458F-953A-4D18ED7914C4}"/>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14303DFD-20CA-4E26-BDF2-CBAC8285F18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BD02122-7D41-481B-904D-21A001107041}"/>
              </a:ext>
            </a:extLst>
          </p:cNvPr>
          <p:cNvSpPr>
            <a:spLocks noGrp="1" noChangeArrowheads="1"/>
          </p:cNvSpPr>
          <p:nvPr>
            <p:ph type="sldNum" sz="quarter" idx="5"/>
          </p:nvPr>
        </p:nvSpPr>
        <p:spPr>
          <a:ln/>
        </p:spPr>
        <p:txBody>
          <a:bodyPr/>
          <a:lstStyle/>
          <a:p>
            <a:fld id="{5068807A-399A-4F3A-93D1-B737A3E150A8}" type="slidenum">
              <a:rPr lang="en-US" altLang="en-US"/>
              <a:pPr/>
              <a:t>6</a:t>
            </a:fld>
            <a:endParaRPr lang="en-US" altLang="en-US"/>
          </a:p>
        </p:txBody>
      </p:sp>
      <p:sp>
        <p:nvSpPr>
          <p:cNvPr id="52226" name="Rectangle 2">
            <a:extLst>
              <a:ext uri="{FF2B5EF4-FFF2-40B4-BE49-F238E27FC236}">
                <a16:creationId xmlns:a16="http://schemas.microsoft.com/office/drawing/2014/main" id="{96BC0CC0-D7D9-4518-B851-7982336511A1}"/>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B1A494D2-8D24-4285-AEB9-8F4D653194C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E34EF0C-7543-4085-8325-A759DE092B8D}"/>
              </a:ext>
            </a:extLst>
          </p:cNvPr>
          <p:cNvSpPr>
            <a:spLocks noGrp="1" noChangeArrowheads="1"/>
          </p:cNvSpPr>
          <p:nvPr>
            <p:ph type="sldNum" sz="quarter" idx="5"/>
          </p:nvPr>
        </p:nvSpPr>
        <p:spPr>
          <a:ln/>
        </p:spPr>
        <p:txBody>
          <a:bodyPr/>
          <a:lstStyle/>
          <a:p>
            <a:fld id="{8F8AA7EF-E767-4F1F-9420-67FF564F4D41}" type="slidenum">
              <a:rPr lang="en-US" altLang="en-US"/>
              <a:pPr/>
              <a:t>7</a:t>
            </a:fld>
            <a:endParaRPr lang="en-US" altLang="en-US"/>
          </a:p>
        </p:txBody>
      </p:sp>
      <p:sp>
        <p:nvSpPr>
          <p:cNvPr id="53250" name="Rectangle 2">
            <a:extLst>
              <a:ext uri="{FF2B5EF4-FFF2-40B4-BE49-F238E27FC236}">
                <a16:creationId xmlns:a16="http://schemas.microsoft.com/office/drawing/2014/main" id="{027F263C-7AF8-4930-9C5B-63FC94652481}"/>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3E8EF60F-605D-4FE4-9DE9-E38A90F71645}"/>
              </a:ext>
            </a:extLst>
          </p:cNvPr>
          <p:cNvSpPr>
            <a:spLocks noGrp="1" noChangeArrowheads="1"/>
          </p:cNvSpPr>
          <p:nvPr>
            <p:ph type="body" idx="1"/>
          </p:nvPr>
        </p:nvSpPr>
        <p:spPr/>
        <p:txBody>
          <a:bodyPr/>
          <a:lstStyle/>
          <a:p>
            <a:r>
              <a:rPr lang="en-US" altLang="en-US" dirty="0"/>
              <a:t>Anecdote about drilling hole in Mexico temple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2FCC637-EB88-4902-83EC-32A1EB734E82}"/>
              </a:ext>
            </a:extLst>
          </p:cNvPr>
          <p:cNvSpPr>
            <a:spLocks noGrp="1" noChangeArrowheads="1"/>
          </p:cNvSpPr>
          <p:nvPr>
            <p:ph type="sldNum" sz="quarter" idx="5"/>
          </p:nvPr>
        </p:nvSpPr>
        <p:spPr>
          <a:ln/>
        </p:spPr>
        <p:txBody>
          <a:bodyPr/>
          <a:lstStyle/>
          <a:p>
            <a:fld id="{86961F80-1301-465A-9D51-E2453B867ADA}" type="slidenum">
              <a:rPr lang="en-US" altLang="en-US"/>
              <a:pPr/>
              <a:t>8</a:t>
            </a:fld>
            <a:endParaRPr lang="en-US" altLang="en-US"/>
          </a:p>
        </p:txBody>
      </p:sp>
      <p:sp>
        <p:nvSpPr>
          <p:cNvPr id="54274" name="Rectangle 2">
            <a:extLst>
              <a:ext uri="{FF2B5EF4-FFF2-40B4-BE49-F238E27FC236}">
                <a16:creationId xmlns:a16="http://schemas.microsoft.com/office/drawing/2014/main" id="{FCA879B1-FC19-4B28-9968-2AE2D32799A6}"/>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104C53FB-6C33-4FEE-B1A4-E730DCB2ED7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2FCC637-EB88-4902-83EC-32A1EB734E82}"/>
              </a:ext>
            </a:extLst>
          </p:cNvPr>
          <p:cNvSpPr>
            <a:spLocks noGrp="1" noChangeArrowheads="1"/>
          </p:cNvSpPr>
          <p:nvPr>
            <p:ph type="sldNum" sz="quarter" idx="5"/>
          </p:nvPr>
        </p:nvSpPr>
        <p:spPr>
          <a:ln/>
        </p:spPr>
        <p:txBody>
          <a:bodyPr/>
          <a:lstStyle/>
          <a:p>
            <a:fld id="{86961F80-1301-465A-9D51-E2453B867ADA}" type="slidenum">
              <a:rPr lang="en-US" altLang="en-US"/>
              <a:pPr/>
              <a:t>9</a:t>
            </a:fld>
            <a:endParaRPr lang="en-US" altLang="en-US"/>
          </a:p>
        </p:txBody>
      </p:sp>
      <p:sp>
        <p:nvSpPr>
          <p:cNvPr id="54274" name="Rectangle 2">
            <a:extLst>
              <a:ext uri="{FF2B5EF4-FFF2-40B4-BE49-F238E27FC236}">
                <a16:creationId xmlns:a16="http://schemas.microsoft.com/office/drawing/2014/main" id="{FCA879B1-FC19-4B28-9968-2AE2D32799A6}"/>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104C53FB-6C33-4FEE-B1A4-E730DCB2ED7F}"/>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63430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EF9D3-835B-4C84-86F8-08D7FDECF6D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CD22A3-0006-4C4D-85F0-E074E54F74C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CA0F77-E2CD-4824-8281-339F46CCB26E}"/>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B58EEE79-12EB-4EE4-A4FF-093A82310E1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276D8FE6-2126-4CF2-B2C2-2FC4E00CEB7E}"/>
              </a:ext>
            </a:extLst>
          </p:cNvPr>
          <p:cNvSpPr>
            <a:spLocks noGrp="1"/>
          </p:cNvSpPr>
          <p:nvPr>
            <p:ph type="sldNum" sz="quarter" idx="12"/>
          </p:nvPr>
        </p:nvSpPr>
        <p:spPr/>
        <p:txBody>
          <a:bodyPr/>
          <a:lstStyle>
            <a:lvl1pPr>
              <a:defRPr/>
            </a:lvl1pPr>
          </a:lstStyle>
          <a:p>
            <a:fld id="{A72BF88D-F386-4A47-B77F-7DC01BFC472E}" type="slidenum">
              <a:rPr lang="en-US" altLang="en-US"/>
              <a:pPr/>
              <a:t>‹#›</a:t>
            </a:fld>
            <a:endParaRPr lang="en-US" altLang="en-US"/>
          </a:p>
        </p:txBody>
      </p:sp>
    </p:spTree>
    <p:extLst>
      <p:ext uri="{BB962C8B-B14F-4D97-AF65-F5344CB8AC3E}">
        <p14:creationId xmlns:p14="http://schemas.microsoft.com/office/powerpoint/2010/main" val="203819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D5382-C029-40B2-866F-5CB6A72FA8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C7CC30-7F28-4AEB-9FE6-99B823EA382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AC3143-F368-47AF-ACEE-B18741F9F488}"/>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F2B0BBA2-B6D4-4D7C-9E3A-FBBF5D88E102}"/>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B073FFD0-11F0-4FC1-A554-7510B794CA22}"/>
              </a:ext>
            </a:extLst>
          </p:cNvPr>
          <p:cNvSpPr>
            <a:spLocks noGrp="1"/>
          </p:cNvSpPr>
          <p:nvPr>
            <p:ph type="sldNum" sz="quarter" idx="12"/>
          </p:nvPr>
        </p:nvSpPr>
        <p:spPr/>
        <p:txBody>
          <a:bodyPr/>
          <a:lstStyle>
            <a:lvl1pPr>
              <a:defRPr/>
            </a:lvl1pPr>
          </a:lstStyle>
          <a:p>
            <a:fld id="{7961EB96-7808-4CAB-AE00-037C2299DEB6}" type="slidenum">
              <a:rPr lang="en-US" altLang="en-US"/>
              <a:pPr/>
              <a:t>‹#›</a:t>
            </a:fld>
            <a:endParaRPr lang="en-US" altLang="en-US"/>
          </a:p>
        </p:txBody>
      </p:sp>
    </p:spTree>
    <p:extLst>
      <p:ext uri="{BB962C8B-B14F-4D97-AF65-F5344CB8AC3E}">
        <p14:creationId xmlns:p14="http://schemas.microsoft.com/office/powerpoint/2010/main" val="106048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B9E60-4EBA-4BFD-8594-ECC52656F9BA}"/>
              </a:ext>
            </a:extLst>
          </p:cNvPr>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A0420D-24B1-437A-83BB-5F3E7D9682F2}"/>
              </a:ext>
            </a:extLst>
          </p:cNvPr>
          <p:cNvSpPr>
            <a:spLocks noGrp="1"/>
          </p:cNvSpPr>
          <p:nvPr>
            <p:ph type="body" orient="vert" idx="1"/>
          </p:nvPr>
        </p:nvSpPr>
        <p:spPr>
          <a:xfrm>
            <a:off x="6858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9B1904-0498-43E3-9799-F85ED7216C73}"/>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8700FFF4-1454-4E0C-8BA5-BA39B02E14C5}"/>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0AD62AD6-3534-45B4-AFF2-FFDC980F3855}"/>
              </a:ext>
            </a:extLst>
          </p:cNvPr>
          <p:cNvSpPr>
            <a:spLocks noGrp="1"/>
          </p:cNvSpPr>
          <p:nvPr>
            <p:ph type="sldNum" sz="quarter" idx="12"/>
          </p:nvPr>
        </p:nvSpPr>
        <p:spPr/>
        <p:txBody>
          <a:bodyPr/>
          <a:lstStyle>
            <a:lvl1pPr>
              <a:defRPr/>
            </a:lvl1pPr>
          </a:lstStyle>
          <a:p>
            <a:fld id="{E93A5BD9-004D-45B8-97CC-41C5FBB7D48D}" type="slidenum">
              <a:rPr lang="en-US" altLang="en-US"/>
              <a:pPr/>
              <a:t>‹#›</a:t>
            </a:fld>
            <a:endParaRPr lang="en-US" altLang="en-US"/>
          </a:p>
        </p:txBody>
      </p:sp>
    </p:spTree>
    <p:extLst>
      <p:ext uri="{BB962C8B-B14F-4D97-AF65-F5344CB8AC3E}">
        <p14:creationId xmlns:p14="http://schemas.microsoft.com/office/powerpoint/2010/main" val="1213200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22375-EADB-4A41-BFCB-077BF006FA02}"/>
              </a:ext>
            </a:extLst>
          </p:cNvPr>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11025B-167B-4CAF-AD14-CCCF09592A44}"/>
              </a:ext>
            </a:extLst>
          </p:cNvPr>
          <p:cNvSpPr>
            <a:spLocks noGrp="1"/>
          </p:cNvSpPr>
          <p:nvPr>
            <p:ph type="body"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nline Image Placeholder 3">
            <a:extLst>
              <a:ext uri="{FF2B5EF4-FFF2-40B4-BE49-F238E27FC236}">
                <a16:creationId xmlns:a16="http://schemas.microsoft.com/office/drawing/2014/main" id="{52F3E2C4-E6FB-4612-B9D3-CB5980E7050C}"/>
              </a:ext>
            </a:extLst>
          </p:cNvPr>
          <p:cNvSpPr>
            <a:spLocks noGrp="1"/>
          </p:cNvSpPr>
          <p:nvPr>
            <p:ph type="clipArt" sz="half" idx="2"/>
          </p:nvPr>
        </p:nvSpPr>
        <p:spPr>
          <a:xfrm>
            <a:off x="4648200" y="1981200"/>
            <a:ext cx="3810000" cy="4114800"/>
          </a:xfrm>
        </p:spPr>
        <p:txBody>
          <a:bodyPr/>
          <a:lstStyle/>
          <a:p>
            <a:endParaRPr lang="en-US"/>
          </a:p>
        </p:txBody>
      </p:sp>
      <p:sp>
        <p:nvSpPr>
          <p:cNvPr id="5" name="Date Placeholder 4">
            <a:extLst>
              <a:ext uri="{FF2B5EF4-FFF2-40B4-BE49-F238E27FC236}">
                <a16:creationId xmlns:a16="http://schemas.microsoft.com/office/drawing/2014/main" id="{05C5C70E-338D-499B-BACE-B7A625767A81}"/>
              </a:ext>
            </a:extLst>
          </p:cNvPr>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FA3619D4-B306-40F5-B869-BB00C7D6F33F}"/>
              </a:ext>
            </a:extLst>
          </p:cNvPr>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FD62FF03-A64E-4EE7-9979-F14A6F464C23}"/>
              </a:ext>
            </a:extLst>
          </p:cNvPr>
          <p:cNvSpPr>
            <a:spLocks noGrp="1"/>
          </p:cNvSpPr>
          <p:nvPr>
            <p:ph type="sldNum" sz="quarter" idx="12"/>
          </p:nvPr>
        </p:nvSpPr>
        <p:spPr>
          <a:xfrm>
            <a:off x="6553200" y="6248400"/>
            <a:ext cx="1905000" cy="457200"/>
          </a:xfrm>
        </p:spPr>
        <p:txBody>
          <a:bodyPr/>
          <a:lstStyle>
            <a:lvl1pPr>
              <a:defRPr/>
            </a:lvl1pPr>
          </a:lstStyle>
          <a:p>
            <a:fld id="{B6DF9C79-D063-4E5C-83E4-BACF94375933}" type="slidenum">
              <a:rPr lang="en-US" altLang="en-US"/>
              <a:pPr/>
              <a:t>‹#›</a:t>
            </a:fld>
            <a:endParaRPr lang="en-US" altLang="en-US"/>
          </a:p>
        </p:txBody>
      </p:sp>
    </p:spTree>
    <p:extLst>
      <p:ext uri="{BB962C8B-B14F-4D97-AF65-F5344CB8AC3E}">
        <p14:creationId xmlns:p14="http://schemas.microsoft.com/office/powerpoint/2010/main" val="3998852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9C561-5025-4C6B-93E9-B0672C465C7F}"/>
              </a:ext>
            </a:extLst>
          </p:cNvPr>
          <p:cNvSpPr>
            <a:spLocks noGrp="1"/>
          </p:cNvSpPr>
          <p:nvPr>
            <p:ph type="title"/>
          </p:nvPr>
        </p:nvSpPr>
        <p:spPr>
          <a:xfrm>
            <a:off x="685800" y="609600"/>
            <a:ext cx="7772400" cy="1143000"/>
          </a:xfrm>
        </p:spPr>
        <p:txBody>
          <a:bodyPr/>
          <a:lstStyle/>
          <a:p>
            <a:r>
              <a:rPr lang="en-US"/>
              <a:t>Click to edit Master title style</a:t>
            </a:r>
          </a:p>
        </p:txBody>
      </p:sp>
      <p:sp>
        <p:nvSpPr>
          <p:cNvPr id="3" name="Online Image Placeholder 2">
            <a:extLst>
              <a:ext uri="{FF2B5EF4-FFF2-40B4-BE49-F238E27FC236}">
                <a16:creationId xmlns:a16="http://schemas.microsoft.com/office/drawing/2014/main" id="{8DF9A5E9-EC72-42BB-B3B9-D1C5E399951A}"/>
              </a:ext>
            </a:extLst>
          </p:cNvPr>
          <p:cNvSpPr>
            <a:spLocks noGrp="1"/>
          </p:cNvSpPr>
          <p:nvPr>
            <p:ph type="clipArt" sz="half" idx="1"/>
          </p:nvPr>
        </p:nvSpPr>
        <p:spPr>
          <a:xfrm>
            <a:off x="685800" y="1981200"/>
            <a:ext cx="3810000" cy="4114800"/>
          </a:xfrm>
        </p:spPr>
        <p:txBody>
          <a:bodyPr/>
          <a:lstStyle/>
          <a:p>
            <a:endParaRPr lang="en-US"/>
          </a:p>
        </p:txBody>
      </p:sp>
      <p:sp>
        <p:nvSpPr>
          <p:cNvPr id="4" name="Text Placeholder 3">
            <a:extLst>
              <a:ext uri="{FF2B5EF4-FFF2-40B4-BE49-F238E27FC236}">
                <a16:creationId xmlns:a16="http://schemas.microsoft.com/office/drawing/2014/main" id="{839F8194-3CA3-43BC-9A66-37FEBDE07C8D}"/>
              </a:ext>
            </a:extLst>
          </p:cNvPr>
          <p:cNvSpPr>
            <a:spLocks noGrp="1"/>
          </p:cNvSpPr>
          <p:nvPr>
            <p:ph type="body"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C583B0-597E-4530-9105-498B4AA17C6F}"/>
              </a:ext>
            </a:extLst>
          </p:cNvPr>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E4E8B5FB-98CF-4498-B190-610AEDD290BE}"/>
              </a:ext>
            </a:extLst>
          </p:cNvPr>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80725092-F143-4089-8698-157DDF4C474D}"/>
              </a:ext>
            </a:extLst>
          </p:cNvPr>
          <p:cNvSpPr>
            <a:spLocks noGrp="1"/>
          </p:cNvSpPr>
          <p:nvPr>
            <p:ph type="sldNum" sz="quarter" idx="12"/>
          </p:nvPr>
        </p:nvSpPr>
        <p:spPr>
          <a:xfrm>
            <a:off x="6553200" y="6248400"/>
            <a:ext cx="1905000" cy="457200"/>
          </a:xfrm>
        </p:spPr>
        <p:txBody>
          <a:bodyPr/>
          <a:lstStyle>
            <a:lvl1pPr>
              <a:defRPr/>
            </a:lvl1pPr>
          </a:lstStyle>
          <a:p>
            <a:fld id="{06ABE830-0BD8-40B0-8883-F4352BCF833F}" type="slidenum">
              <a:rPr lang="en-US" altLang="en-US"/>
              <a:pPr/>
              <a:t>‹#›</a:t>
            </a:fld>
            <a:endParaRPr lang="en-US" altLang="en-US"/>
          </a:p>
        </p:txBody>
      </p:sp>
    </p:spTree>
    <p:extLst>
      <p:ext uri="{BB962C8B-B14F-4D97-AF65-F5344CB8AC3E}">
        <p14:creationId xmlns:p14="http://schemas.microsoft.com/office/powerpoint/2010/main" val="4204209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97DDD-2380-4F67-BA61-E2BFC01ABC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048DA9-2E75-4182-9351-C2E8E0B81B7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D91435-6145-4EB9-9BB2-A48D79A2F87C}"/>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CB49BBBD-8817-46CC-AA4F-B200612ADF5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15ACEF73-C36C-4D1D-8D5A-CCA0541C3761}"/>
              </a:ext>
            </a:extLst>
          </p:cNvPr>
          <p:cNvSpPr>
            <a:spLocks noGrp="1"/>
          </p:cNvSpPr>
          <p:nvPr>
            <p:ph type="sldNum" sz="quarter" idx="12"/>
          </p:nvPr>
        </p:nvSpPr>
        <p:spPr/>
        <p:txBody>
          <a:bodyPr/>
          <a:lstStyle>
            <a:lvl1pPr>
              <a:defRPr/>
            </a:lvl1pPr>
          </a:lstStyle>
          <a:p>
            <a:fld id="{78330829-74CE-4D7C-8B56-52587C1C3C06}" type="slidenum">
              <a:rPr lang="en-US" altLang="en-US"/>
              <a:pPr/>
              <a:t>‹#›</a:t>
            </a:fld>
            <a:endParaRPr lang="en-US" altLang="en-US"/>
          </a:p>
        </p:txBody>
      </p:sp>
    </p:spTree>
    <p:extLst>
      <p:ext uri="{BB962C8B-B14F-4D97-AF65-F5344CB8AC3E}">
        <p14:creationId xmlns:p14="http://schemas.microsoft.com/office/powerpoint/2010/main" val="385600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4B8C1-C799-4D0B-B0E7-92A9C2E28C83}"/>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98CAD9-F294-462A-AF35-1DE6282DE923}"/>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id="{4F9A43A6-3456-42DF-8453-9E82DC9C98D3}"/>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6B658E03-9C07-40C2-BACE-1661CFBDD46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B6CCF4B8-78B6-48C1-AD15-FE9EDDA64CAB}"/>
              </a:ext>
            </a:extLst>
          </p:cNvPr>
          <p:cNvSpPr>
            <a:spLocks noGrp="1"/>
          </p:cNvSpPr>
          <p:nvPr>
            <p:ph type="sldNum" sz="quarter" idx="12"/>
          </p:nvPr>
        </p:nvSpPr>
        <p:spPr/>
        <p:txBody>
          <a:bodyPr/>
          <a:lstStyle>
            <a:lvl1pPr>
              <a:defRPr/>
            </a:lvl1pPr>
          </a:lstStyle>
          <a:p>
            <a:fld id="{AE03BB86-A681-4CD7-9FD7-169B5F620F0B}" type="slidenum">
              <a:rPr lang="en-US" altLang="en-US"/>
              <a:pPr/>
              <a:t>‹#›</a:t>
            </a:fld>
            <a:endParaRPr lang="en-US" altLang="en-US"/>
          </a:p>
        </p:txBody>
      </p:sp>
    </p:spTree>
    <p:extLst>
      <p:ext uri="{BB962C8B-B14F-4D97-AF65-F5344CB8AC3E}">
        <p14:creationId xmlns:p14="http://schemas.microsoft.com/office/powerpoint/2010/main" val="2548747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17F00-3930-42E3-9E0F-84AEFCED7C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1A1140-F263-41F5-AB2F-E399D1B4EAEE}"/>
              </a:ext>
            </a:extLst>
          </p:cNvPr>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40A572-97E6-46A8-A614-118F825E778D}"/>
              </a:ext>
            </a:extLst>
          </p:cNvPr>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83DCD1-B857-463B-B374-DEFF17F0A74E}"/>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F98949AF-0247-4716-9812-9EB4A6591323}"/>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BB5000B8-8E78-47CA-A50E-40937F20E454}"/>
              </a:ext>
            </a:extLst>
          </p:cNvPr>
          <p:cNvSpPr>
            <a:spLocks noGrp="1"/>
          </p:cNvSpPr>
          <p:nvPr>
            <p:ph type="sldNum" sz="quarter" idx="12"/>
          </p:nvPr>
        </p:nvSpPr>
        <p:spPr/>
        <p:txBody>
          <a:bodyPr/>
          <a:lstStyle>
            <a:lvl1pPr>
              <a:defRPr/>
            </a:lvl1pPr>
          </a:lstStyle>
          <a:p>
            <a:fld id="{01E3F79C-A5F3-478D-8A83-97E0382D9F0E}" type="slidenum">
              <a:rPr lang="en-US" altLang="en-US"/>
              <a:pPr/>
              <a:t>‹#›</a:t>
            </a:fld>
            <a:endParaRPr lang="en-US" altLang="en-US"/>
          </a:p>
        </p:txBody>
      </p:sp>
    </p:spTree>
    <p:extLst>
      <p:ext uri="{BB962C8B-B14F-4D97-AF65-F5344CB8AC3E}">
        <p14:creationId xmlns:p14="http://schemas.microsoft.com/office/powerpoint/2010/main" val="3186062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DE9EB-859E-4EDB-A226-2A10BB85E29B}"/>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5C6F4E-D0B1-4023-8890-AB2DD4C7CE0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421C663-FE52-4E76-B390-FE687648B075}"/>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D0F604-302B-49BC-AA6B-46F4A2C9D560}"/>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50397A5-57B3-4C01-82AC-2AD8706EFCDF}"/>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D42E10-4675-4132-AACA-4E3CBFAD13DD}"/>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4C477901-ED79-4054-A042-12478C5241E4}"/>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4AE51E94-172F-4F2D-9DF3-1D9CF62063BC}"/>
              </a:ext>
            </a:extLst>
          </p:cNvPr>
          <p:cNvSpPr>
            <a:spLocks noGrp="1"/>
          </p:cNvSpPr>
          <p:nvPr>
            <p:ph type="sldNum" sz="quarter" idx="12"/>
          </p:nvPr>
        </p:nvSpPr>
        <p:spPr/>
        <p:txBody>
          <a:bodyPr/>
          <a:lstStyle>
            <a:lvl1pPr>
              <a:defRPr/>
            </a:lvl1pPr>
          </a:lstStyle>
          <a:p>
            <a:fld id="{DF563051-994D-44A0-8F85-BB0F7443C077}" type="slidenum">
              <a:rPr lang="en-US" altLang="en-US"/>
              <a:pPr/>
              <a:t>‹#›</a:t>
            </a:fld>
            <a:endParaRPr lang="en-US" altLang="en-US"/>
          </a:p>
        </p:txBody>
      </p:sp>
    </p:spTree>
    <p:extLst>
      <p:ext uri="{BB962C8B-B14F-4D97-AF65-F5344CB8AC3E}">
        <p14:creationId xmlns:p14="http://schemas.microsoft.com/office/powerpoint/2010/main" val="2172316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5DA1A-9209-46BF-A829-3F6AFD19B8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E336AF-0349-4462-AB33-8AF6E92414B0}"/>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87EDA90E-D1DB-4724-B105-D75096128194}"/>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BA543CA2-B2C3-4654-A012-67D02A79BF35}"/>
              </a:ext>
            </a:extLst>
          </p:cNvPr>
          <p:cNvSpPr>
            <a:spLocks noGrp="1"/>
          </p:cNvSpPr>
          <p:nvPr>
            <p:ph type="sldNum" sz="quarter" idx="12"/>
          </p:nvPr>
        </p:nvSpPr>
        <p:spPr/>
        <p:txBody>
          <a:bodyPr/>
          <a:lstStyle>
            <a:lvl1pPr>
              <a:defRPr/>
            </a:lvl1pPr>
          </a:lstStyle>
          <a:p>
            <a:fld id="{8CC6071F-95BE-4CD9-AA00-5977561FEC2C}" type="slidenum">
              <a:rPr lang="en-US" altLang="en-US"/>
              <a:pPr/>
              <a:t>‹#›</a:t>
            </a:fld>
            <a:endParaRPr lang="en-US" altLang="en-US"/>
          </a:p>
        </p:txBody>
      </p:sp>
    </p:spTree>
    <p:extLst>
      <p:ext uri="{BB962C8B-B14F-4D97-AF65-F5344CB8AC3E}">
        <p14:creationId xmlns:p14="http://schemas.microsoft.com/office/powerpoint/2010/main" val="4122270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1EE8E9-C90B-45FF-988D-C5EF3163EDAB}"/>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D0A261E1-C39A-464A-8A9D-557F7C018BCC}"/>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70C98894-B635-4689-8751-AE93457F1040}"/>
              </a:ext>
            </a:extLst>
          </p:cNvPr>
          <p:cNvSpPr>
            <a:spLocks noGrp="1"/>
          </p:cNvSpPr>
          <p:nvPr>
            <p:ph type="sldNum" sz="quarter" idx="12"/>
          </p:nvPr>
        </p:nvSpPr>
        <p:spPr/>
        <p:txBody>
          <a:bodyPr/>
          <a:lstStyle>
            <a:lvl1pPr>
              <a:defRPr/>
            </a:lvl1pPr>
          </a:lstStyle>
          <a:p>
            <a:fld id="{7A2882AF-D0E9-4F83-9DE9-BFECFD0774E6}" type="slidenum">
              <a:rPr lang="en-US" altLang="en-US"/>
              <a:pPr/>
              <a:t>‹#›</a:t>
            </a:fld>
            <a:endParaRPr lang="en-US" altLang="en-US"/>
          </a:p>
        </p:txBody>
      </p:sp>
    </p:spTree>
    <p:extLst>
      <p:ext uri="{BB962C8B-B14F-4D97-AF65-F5344CB8AC3E}">
        <p14:creationId xmlns:p14="http://schemas.microsoft.com/office/powerpoint/2010/main" val="1687630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81C90-FE92-448E-BFBA-8E9C6062D42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853BFF-332B-4529-ABDD-440B095B394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B4D995-D46E-4831-9F11-C1F4DD10AA3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708E6A-2100-4B3B-AAEF-8CA9E4919739}"/>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127A98F8-6145-4AA0-943E-FE6BD1C03935}"/>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B9000904-FF80-4C77-ACF1-9520433506DB}"/>
              </a:ext>
            </a:extLst>
          </p:cNvPr>
          <p:cNvSpPr>
            <a:spLocks noGrp="1"/>
          </p:cNvSpPr>
          <p:nvPr>
            <p:ph type="sldNum" sz="quarter" idx="12"/>
          </p:nvPr>
        </p:nvSpPr>
        <p:spPr/>
        <p:txBody>
          <a:bodyPr/>
          <a:lstStyle>
            <a:lvl1pPr>
              <a:defRPr/>
            </a:lvl1pPr>
          </a:lstStyle>
          <a:p>
            <a:fld id="{D463DE94-D7A7-4F43-A95F-3FB01A96E69C}" type="slidenum">
              <a:rPr lang="en-US" altLang="en-US"/>
              <a:pPr/>
              <a:t>‹#›</a:t>
            </a:fld>
            <a:endParaRPr lang="en-US" altLang="en-US"/>
          </a:p>
        </p:txBody>
      </p:sp>
    </p:spTree>
    <p:extLst>
      <p:ext uri="{BB962C8B-B14F-4D97-AF65-F5344CB8AC3E}">
        <p14:creationId xmlns:p14="http://schemas.microsoft.com/office/powerpoint/2010/main" val="183280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B7E32-E94B-49F4-BE0B-4C6F7F30DD0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41C14C-B18C-47AC-99FF-34BFCBE9122B}"/>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09268F-A845-45AE-88E0-33AE7E10AE4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82C1A9E-6CDB-477C-9620-A495B6837896}"/>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60C18AFE-C86D-43B5-945B-12C98853C155}"/>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1DD617EC-5716-4DFE-9385-A2754B3A334D}"/>
              </a:ext>
            </a:extLst>
          </p:cNvPr>
          <p:cNvSpPr>
            <a:spLocks noGrp="1"/>
          </p:cNvSpPr>
          <p:nvPr>
            <p:ph type="sldNum" sz="quarter" idx="12"/>
          </p:nvPr>
        </p:nvSpPr>
        <p:spPr/>
        <p:txBody>
          <a:bodyPr/>
          <a:lstStyle>
            <a:lvl1pPr>
              <a:defRPr/>
            </a:lvl1pPr>
          </a:lstStyle>
          <a:p>
            <a:fld id="{38CA930F-771A-4CF7-B3D1-F7CFD8884F39}" type="slidenum">
              <a:rPr lang="en-US" altLang="en-US"/>
              <a:pPr/>
              <a:t>‹#›</a:t>
            </a:fld>
            <a:endParaRPr lang="en-US" altLang="en-US"/>
          </a:p>
        </p:txBody>
      </p:sp>
    </p:spTree>
    <p:extLst>
      <p:ext uri="{BB962C8B-B14F-4D97-AF65-F5344CB8AC3E}">
        <p14:creationId xmlns:p14="http://schemas.microsoft.com/office/powerpoint/2010/main" val="3640046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7B87151-5287-46C7-BDD7-4DE187548148}"/>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E3DA7635-106E-455E-8094-DF6DCEF9DDAF}"/>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8575EAC-A20C-415B-BD6D-B747634CE7EE}"/>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id="{4B0A2D4A-5A39-485D-946D-E5A0820B24EE}"/>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id="{F08D9EC0-F754-4C0E-890F-BC5144223A5F}"/>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73AF51B-895D-4B76-B6ED-582BE3AE39C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25.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5.gif"/></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hyperlink" Target="https://en.wikipedia.org/wiki/Empedocles"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49.jpe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56.jpe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61.jpeg"/></Relationships>
</file>

<file path=ppt/slides/_rels/slide3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66.png"/><Relationship Id="rId4" Type="http://schemas.openxmlformats.org/officeDocument/2006/relationships/image" Target="../media/image65.jp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70.png"/><Relationship Id="rId5" Type="http://schemas.openxmlformats.org/officeDocument/2006/relationships/image" Target="../media/image69.jpg"/><Relationship Id="rId10" Type="http://schemas.openxmlformats.org/officeDocument/2006/relationships/image" Target="../media/image74.svg"/><Relationship Id="rId4" Type="http://schemas.openxmlformats.org/officeDocument/2006/relationships/image" Target="../media/image68.svg"/><Relationship Id="rId9"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image" Target="../media/image75.jpg"/><Relationship Id="rId7" Type="http://schemas.openxmlformats.org/officeDocument/2006/relationships/image" Target="../media/image79.jp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78.jpg"/><Relationship Id="rId5" Type="http://schemas.openxmlformats.org/officeDocument/2006/relationships/image" Target="../media/image77.jpg"/><Relationship Id="rId4" Type="http://schemas.openxmlformats.org/officeDocument/2006/relationships/image" Target="../media/image76.jpg"/></Relationships>
</file>

<file path=ppt/slides/_rels/slide4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42.xml"/><Relationship Id="rId1" Type="http://schemas.openxmlformats.org/officeDocument/2006/relationships/slideLayout" Target="../slideLayouts/slideLayout12.xml"/><Relationship Id="rId5" Type="http://schemas.openxmlformats.org/officeDocument/2006/relationships/image" Target="../media/image82.jpg"/><Relationship Id="rId4" Type="http://schemas.openxmlformats.org/officeDocument/2006/relationships/image" Target="../media/image81.jpeg"/></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986668A-CCEA-407C-93BF-291F68B71107}"/>
              </a:ext>
            </a:extLst>
          </p:cNvPr>
          <p:cNvSpPr>
            <a:spLocks noGrp="1" noChangeArrowheads="1"/>
          </p:cNvSpPr>
          <p:nvPr>
            <p:ph type="title"/>
          </p:nvPr>
        </p:nvSpPr>
        <p:spPr>
          <a:xfrm>
            <a:off x="685800" y="381000"/>
            <a:ext cx="7772400" cy="1447800"/>
          </a:xfrm>
          <a:ln w="38100">
            <a:solidFill>
              <a:schemeClr val="tx1"/>
            </a:solidFill>
            <a:miter lim="800000"/>
            <a:headEnd/>
            <a:tailEnd/>
          </a:ln>
        </p:spPr>
        <p:txBody>
          <a:bodyPr/>
          <a:lstStyle/>
          <a:p>
            <a:r>
              <a:rPr lang="en-US" altLang="en-US" dirty="0"/>
              <a:t>The Cosmic Distance Ladder</a:t>
            </a:r>
            <a:br>
              <a:rPr lang="en-US" altLang="en-US" dirty="0"/>
            </a:br>
            <a:r>
              <a:rPr lang="en-US" altLang="en-US" sz="2400" dirty="0"/>
              <a:t>Slides by Terence Tao (UCLA)</a:t>
            </a:r>
            <a:br>
              <a:rPr lang="en-US" altLang="en-US" sz="2400" dirty="0"/>
            </a:br>
            <a:r>
              <a:rPr lang="en-US" altLang="en-US" sz="2400" dirty="0"/>
              <a:t>Modified by Chris </a:t>
            </a:r>
            <a:r>
              <a:rPr lang="en-US" altLang="en-US" sz="2400" dirty="0" err="1"/>
              <a:t>Lomont</a:t>
            </a:r>
            <a:r>
              <a:rPr lang="en-US" altLang="en-US" sz="2400" dirty="0"/>
              <a:t> for Nov 21, 2017 </a:t>
            </a:r>
            <a:r>
              <a:rPr lang="en-US" altLang="en-US" sz="2400" dirty="0" err="1"/>
              <a:t>Logikos</a:t>
            </a:r>
            <a:r>
              <a:rPr lang="en-US" altLang="en-US" sz="2400" dirty="0"/>
              <a:t> Talk</a:t>
            </a:r>
            <a:endParaRPr lang="en-US" altLang="en-US" sz="3200" dirty="0"/>
          </a:p>
        </p:txBody>
      </p:sp>
      <p:pic>
        <p:nvPicPr>
          <p:cNvPr id="2052" name="Picture 4" descr="cosmic distance ladder">
            <a:extLst>
              <a:ext uri="{FF2B5EF4-FFF2-40B4-BE49-F238E27FC236}">
                <a16:creationId xmlns:a16="http://schemas.microsoft.com/office/drawing/2014/main" id="{95A12474-6837-4DB2-8E2C-31FFDEEE48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981200"/>
            <a:ext cx="8077200" cy="42680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3E95D27-A7D1-4A38-B3AE-45CFB7F04273}"/>
              </a:ext>
            </a:extLst>
          </p:cNvPr>
          <p:cNvSpPr>
            <a:spLocks noGrp="1" noChangeArrowheads="1"/>
          </p:cNvSpPr>
          <p:nvPr>
            <p:ph type="title"/>
          </p:nvPr>
        </p:nvSpPr>
        <p:spPr>
          <a:xfrm>
            <a:off x="381000" y="304800"/>
            <a:ext cx="8458200" cy="990600"/>
          </a:xfrm>
          <a:ln w="38100">
            <a:solidFill>
              <a:schemeClr val="tx1"/>
            </a:solidFill>
            <a:miter lim="800000"/>
            <a:headEnd/>
            <a:tailEnd/>
          </a:ln>
        </p:spPr>
        <p:txBody>
          <a:bodyPr/>
          <a:lstStyle/>
          <a:p>
            <a:r>
              <a:rPr lang="en-US" altLang="en-US" sz="3200"/>
              <a:t>Second rung: shape, size and location of the moon</a:t>
            </a:r>
          </a:p>
        </p:txBody>
      </p:sp>
      <p:sp>
        <p:nvSpPr>
          <p:cNvPr id="11267" name="Rectangle 3">
            <a:extLst>
              <a:ext uri="{FF2B5EF4-FFF2-40B4-BE49-F238E27FC236}">
                <a16:creationId xmlns:a16="http://schemas.microsoft.com/office/drawing/2014/main" id="{12636801-919E-40B4-B74E-09F66698E41A}"/>
              </a:ext>
            </a:extLst>
          </p:cNvPr>
          <p:cNvSpPr>
            <a:spLocks noGrp="1" noChangeArrowheads="1"/>
          </p:cNvSpPr>
          <p:nvPr>
            <p:ph type="body" sz="half" idx="1"/>
          </p:nvPr>
        </p:nvSpPr>
        <p:spPr>
          <a:xfrm>
            <a:off x="304800" y="1600200"/>
            <a:ext cx="3124200" cy="4724400"/>
          </a:xfrm>
          <a:ln w="38100">
            <a:solidFill>
              <a:schemeClr val="tx1"/>
            </a:solidFill>
            <a:miter lim="800000"/>
            <a:headEnd/>
            <a:tailEnd/>
          </a:ln>
        </p:spPr>
        <p:txBody>
          <a:bodyPr/>
          <a:lstStyle/>
          <a:p>
            <a:pPr>
              <a:lnSpc>
                <a:spcPct val="90000"/>
              </a:lnSpc>
            </a:pPr>
            <a:endParaRPr lang="en-US" altLang="en-US" sz="2000"/>
          </a:p>
          <a:p>
            <a:pPr>
              <a:lnSpc>
                <a:spcPct val="90000"/>
              </a:lnSpc>
            </a:pPr>
            <a:r>
              <a:rPr lang="en-US" altLang="en-US" sz="2800"/>
              <a:t>What is the shape of the moon? </a:t>
            </a:r>
          </a:p>
          <a:p>
            <a:pPr>
              <a:lnSpc>
                <a:spcPct val="90000"/>
              </a:lnSpc>
            </a:pPr>
            <a:endParaRPr lang="en-US" altLang="en-US" sz="2800"/>
          </a:p>
          <a:p>
            <a:pPr>
              <a:lnSpc>
                <a:spcPct val="90000"/>
              </a:lnSpc>
            </a:pPr>
            <a:r>
              <a:rPr lang="en-US" altLang="en-US" sz="2800"/>
              <a:t>What is the radius of the moon?</a:t>
            </a:r>
          </a:p>
          <a:p>
            <a:pPr>
              <a:lnSpc>
                <a:spcPct val="90000"/>
              </a:lnSpc>
            </a:pPr>
            <a:endParaRPr lang="en-US" altLang="en-US" sz="2800"/>
          </a:p>
          <a:p>
            <a:pPr>
              <a:lnSpc>
                <a:spcPct val="90000"/>
              </a:lnSpc>
            </a:pPr>
            <a:r>
              <a:rPr lang="en-US" altLang="en-US" sz="2800"/>
              <a:t>How far is the moon from the Earth?</a:t>
            </a:r>
          </a:p>
        </p:txBody>
      </p:sp>
      <p:pic>
        <p:nvPicPr>
          <p:cNvPr id="11269" name="Picture 5" descr="moon_and_earth">
            <a:extLst>
              <a:ext uri="{FF2B5EF4-FFF2-40B4-BE49-F238E27FC236}">
                <a16:creationId xmlns:a16="http://schemas.microsoft.com/office/drawing/2014/main" id="{73145847-F769-4A20-A4B1-0598F820271B}"/>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3657600" y="1676400"/>
            <a:ext cx="5334000" cy="441960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2C551BE-0B18-4389-8277-F5915EC8A839}"/>
              </a:ext>
            </a:extLst>
          </p:cNvPr>
          <p:cNvSpPr>
            <a:spLocks noGrp="1" noChangeArrowheads="1"/>
          </p:cNvSpPr>
          <p:nvPr>
            <p:ph type="title"/>
          </p:nvPr>
        </p:nvSpPr>
        <p:spPr>
          <a:xfrm>
            <a:off x="685800" y="228600"/>
            <a:ext cx="7772400" cy="762000"/>
          </a:xfrm>
          <a:ln w="38100">
            <a:solidFill>
              <a:schemeClr val="tx1"/>
            </a:solidFill>
            <a:miter lim="800000"/>
            <a:headEnd/>
            <a:tailEnd/>
          </a:ln>
        </p:spPr>
        <p:txBody>
          <a:bodyPr/>
          <a:lstStyle/>
          <a:p>
            <a:r>
              <a:rPr lang="en-US" altLang="en-US" sz="2400"/>
              <a:t>Again, these questions were answered with remarkable accuracy by the ancient Greeks.</a:t>
            </a:r>
          </a:p>
        </p:txBody>
      </p:sp>
      <p:sp>
        <p:nvSpPr>
          <p:cNvPr id="12291" name="Rectangle 3">
            <a:extLst>
              <a:ext uri="{FF2B5EF4-FFF2-40B4-BE49-F238E27FC236}">
                <a16:creationId xmlns:a16="http://schemas.microsoft.com/office/drawing/2014/main" id="{9C57B8F9-6265-426D-B930-A8AFF00D1BC5}"/>
              </a:ext>
            </a:extLst>
          </p:cNvPr>
          <p:cNvSpPr>
            <a:spLocks noGrp="1" noChangeArrowheads="1"/>
          </p:cNvSpPr>
          <p:nvPr>
            <p:ph type="body" sz="half" idx="1"/>
          </p:nvPr>
        </p:nvSpPr>
        <p:spPr>
          <a:xfrm>
            <a:off x="228600" y="1143000"/>
            <a:ext cx="5486400" cy="5562600"/>
          </a:xfrm>
          <a:ln w="38100">
            <a:solidFill>
              <a:schemeClr val="tx1"/>
            </a:solidFill>
            <a:miter lim="800000"/>
            <a:headEnd/>
            <a:tailEnd/>
          </a:ln>
        </p:spPr>
        <p:txBody>
          <a:bodyPr/>
          <a:lstStyle/>
          <a:p>
            <a:pPr>
              <a:lnSpc>
                <a:spcPct val="90000"/>
              </a:lnSpc>
            </a:pPr>
            <a:r>
              <a:rPr lang="en-US" altLang="en-US" sz="2000"/>
              <a:t>Aristotle argued that the moon was a sphere (rather than a disk) because the terminator (the boundary of the Sun’s light on the moon) was always a circular arc.</a:t>
            </a:r>
          </a:p>
          <a:p>
            <a:pPr>
              <a:lnSpc>
                <a:spcPct val="90000"/>
              </a:lnSpc>
            </a:pPr>
            <a:endParaRPr lang="en-US" altLang="en-US" sz="2000">
              <a:solidFill>
                <a:schemeClr val="accent2"/>
              </a:solidFill>
            </a:endParaRPr>
          </a:p>
          <a:p>
            <a:pPr>
              <a:lnSpc>
                <a:spcPct val="90000"/>
              </a:lnSpc>
            </a:pPr>
            <a:r>
              <a:rPr lang="en-US" altLang="en-US" sz="2000">
                <a:solidFill>
                  <a:schemeClr val="accent2"/>
                </a:solidFill>
              </a:rPr>
              <a:t>Aristarchus</a:t>
            </a:r>
            <a:r>
              <a:rPr lang="en-US" altLang="en-US" sz="2000"/>
              <a:t> (310-230 BCE) computed the distance of the Earth to the Moon as about 60 Earth radii.  (indeed, the distance varies between 57 and 63 Earth radii due to eccentricity of the orbit).</a:t>
            </a:r>
          </a:p>
          <a:p>
            <a:pPr>
              <a:lnSpc>
                <a:spcPct val="90000"/>
              </a:lnSpc>
            </a:pPr>
            <a:endParaRPr lang="en-US" altLang="en-US" sz="2000"/>
          </a:p>
          <a:p>
            <a:pPr>
              <a:lnSpc>
                <a:spcPct val="90000"/>
              </a:lnSpc>
            </a:pPr>
            <a:r>
              <a:rPr lang="en-US" altLang="en-US" sz="2000"/>
              <a:t>Aristarchus also estimated the radius of the moon as 1/3 the radius of the Earth. (The true radius is 0.273 Earth radii.)</a:t>
            </a:r>
          </a:p>
          <a:p>
            <a:pPr>
              <a:lnSpc>
                <a:spcPct val="90000"/>
              </a:lnSpc>
            </a:pPr>
            <a:endParaRPr lang="en-US" altLang="en-US" sz="2000"/>
          </a:p>
          <a:p>
            <a:pPr>
              <a:lnSpc>
                <a:spcPct val="90000"/>
              </a:lnSpc>
            </a:pPr>
            <a:r>
              <a:rPr lang="en-US" altLang="en-US" sz="2000"/>
              <a:t>The radius of the Earth, of course, is known from the preceding rung of the ladder.</a:t>
            </a:r>
          </a:p>
        </p:txBody>
      </p:sp>
      <p:pic>
        <p:nvPicPr>
          <p:cNvPr id="12304" name="Picture 16" descr="Aristarchus">
            <a:extLst>
              <a:ext uri="{FF2B5EF4-FFF2-40B4-BE49-F238E27FC236}">
                <a16:creationId xmlns:a16="http://schemas.microsoft.com/office/drawing/2014/main" id="{5DB5A0A9-1047-43E2-8B9B-804D45D6E630}"/>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t="5890" b="5890"/>
          <a:stretch>
            <a:fillRect/>
          </a:stretch>
        </p:blipFill>
        <p:spPr>
          <a:xfrm>
            <a:off x="6019800" y="3886200"/>
            <a:ext cx="2819400" cy="2819400"/>
          </a:xfrm>
        </p:spPr>
      </p:pic>
      <p:pic>
        <p:nvPicPr>
          <p:cNvPr id="12305" name="Picture 17" descr="aristotle">
            <a:extLst>
              <a:ext uri="{FF2B5EF4-FFF2-40B4-BE49-F238E27FC236}">
                <a16:creationId xmlns:a16="http://schemas.microsoft.com/office/drawing/2014/main" id="{8E0F5113-AD51-496E-960E-105FF4E11B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691" b="10141"/>
          <a:stretch>
            <a:fillRect/>
          </a:stretch>
        </p:blipFill>
        <p:spPr bwMode="auto">
          <a:xfrm>
            <a:off x="6019800" y="1066800"/>
            <a:ext cx="2794000" cy="2819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26BE1EF0-86D6-455A-93B8-B45529707364}"/>
              </a:ext>
            </a:extLst>
          </p:cNvPr>
          <p:cNvSpPr>
            <a:spLocks noGrp="1" noChangeArrowheads="1"/>
          </p:cNvSpPr>
          <p:nvPr>
            <p:ph type="body" sz="half" idx="1"/>
          </p:nvPr>
        </p:nvSpPr>
        <p:spPr>
          <a:xfrm>
            <a:off x="228600" y="3657600"/>
            <a:ext cx="8610600" cy="2971800"/>
          </a:xfrm>
          <a:ln w="38100">
            <a:solidFill>
              <a:schemeClr val="tx1"/>
            </a:solidFill>
            <a:miter lim="800000"/>
            <a:headEnd/>
            <a:tailEnd/>
          </a:ln>
        </p:spPr>
        <p:txBody>
          <a:bodyPr/>
          <a:lstStyle/>
          <a:p>
            <a:pPr>
              <a:lnSpc>
                <a:spcPct val="90000"/>
              </a:lnSpc>
            </a:pPr>
            <a:r>
              <a:rPr lang="en-US" altLang="en-US" sz="2000"/>
              <a:t>Aristarchus knew that lunar eclipses were caused by the shadow of the Earth, which would be roughly two Earth radii in diameter.  (This assumes the sun is very far away from the Earth; more on this in the “third rung” section.)</a:t>
            </a:r>
          </a:p>
          <a:p>
            <a:pPr>
              <a:lnSpc>
                <a:spcPct val="90000"/>
              </a:lnSpc>
            </a:pPr>
            <a:r>
              <a:rPr lang="en-US" altLang="en-US" sz="2000"/>
              <a:t>From many observations it was known that lunar eclipses last a maximum of three hours.</a:t>
            </a:r>
          </a:p>
          <a:p>
            <a:pPr>
              <a:lnSpc>
                <a:spcPct val="90000"/>
              </a:lnSpc>
            </a:pPr>
            <a:r>
              <a:rPr lang="en-US" altLang="en-US" sz="2000"/>
              <a:t>It was also known that the moon takes one month to make a full rotation of the Earth.</a:t>
            </a:r>
          </a:p>
          <a:p>
            <a:pPr>
              <a:lnSpc>
                <a:spcPct val="90000"/>
              </a:lnSpc>
            </a:pPr>
            <a:r>
              <a:rPr lang="en-US" altLang="en-US" sz="2000"/>
              <a:t>From this and basic algebra, Aristarchus concluded that the distance of the Earth to the moon was about 60 Earth radii.</a:t>
            </a:r>
          </a:p>
        </p:txBody>
      </p:sp>
      <p:pic>
        <p:nvPicPr>
          <p:cNvPr id="13319" name="Picture 7" descr="lunar">
            <a:extLst>
              <a:ext uri="{FF2B5EF4-FFF2-40B4-BE49-F238E27FC236}">
                <a16:creationId xmlns:a16="http://schemas.microsoft.com/office/drawing/2014/main" id="{13FE1E4D-98C9-4804-A2E9-F16E604C0E94}"/>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762000" y="228600"/>
            <a:ext cx="7391400" cy="3322638"/>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C00A7CFC-A44D-4F71-9409-8E74CD601FE6}"/>
              </a:ext>
            </a:extLst>
          </p:cNvPr>
          <p:cNvSpPr>
            <a:spLocks noGrp="1" noChangeArrowheads="1"/>
          </p:cNvSpPr>
          <p:nvPr>
            <p:ph type="body" sz="half" idx="1"/>
          </p:nvPr>
        </p:nvSpPr>
        <p:spPr>
          <a:xfrm>
            <a:off x="304800" y="381000"/>
            <a:ext cx="5257800" cy="6324600"/>
          </a:xfrm>
          <a:ln w="38100">
            <a:solidFill>
              <a:schemeClr val="tx1"/>
            </a:solidFill>
            <a:miter lim="800000"/>
            <a:headEnd/>
            <a:tailEnd/>
          </a:ln>
        </p:spPr>
        <p:txBody>
          <a:bodyPr/>
          <a:lstStyle/>
          <a:p>
            <a:r>
              <a:rPr lang="en-US" altLang="en-US" sz="2800"/>
              <a:t>The moon takes about 2 minutes (1/720 of a day) to set.  Thus the angular width of the moon is 1/720 of a full angle, or ½</a:t>
            </a:r>
            <a:r>
              <a:rPr lang="en-US" altLang="en-US" sz="2800" baseline="30000"/>
              <a:t>o</a:t>
            </a:r>
            <a:r>
              <a:rPr lang="en-US" altLang="en-US" sz="2800"/>
              <a:t>.</a:t>
            </a:r>
          </a:p>
          <a:p>
            <a:r>
              <a:rPr lang="en-US" altLang="en-US" sz="2800"/>
              <a:t>Since Aristarchus knew the moon was 60 Earth radii away, basic trigonometry then gives the radius of the moon as about 1/3 Earth radii. (Aristarchus was handicapped, among other things, by not possessing an accurate value for </a:t>
            </a:r>
            <a:r>
              <a:rPr lang="en-US" altLang="en-US" sz="2800">
                <a:latin typeface="Symbol" panose="05050102010706020507" pitchFamily="18" charset="2"/>
              </a:rPr>
              <a:t>p</a:t>
            </a:r>
            <a:r>
              <a:rPr lang="en-US" altLang="en-US" sz="2800"/>
              <a:t>, which had to wait until </a:t>
            </a:r>
            <a:r>
              <a:rPr lang="en-US" altLang="en-US" sz="2800">
                <a:solidFill>
                  <a:schemeClr val="accent2"/>
                </a:solidFill>
              </a:rPr>
              <a:t>Archimedes</a:t>
            </a:r>
            <a:r>
              <a:rPr lang="en-US" altLang="en-US" sz="2800"/>
              <a:t> (287-212 BCE) some decades later!)</a:t>
            </a:r>
          </a:p>
        </p:txBody>
      </p:sp>
      <p:pic>
        <p:nvPicPr>
          <p:cNvPr id="14341" name="Picture 5" descr="page12">
            <a:extLst>
              <a:ext uri="{FF2B5EF4-FFF2-40B4-BE49-F238E27FC236}">
                <a16:creationId xmlns:a16="http://schemas.microsoft.com/office/drawing/2014/main" id="{B5E53CF5-C11D-4C9B-B2A3-4181A4D1EBB4}"/>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l="2353" t="24573" r="2353" b="9830"/>
          <a:stretch>
            <a:fillRect/>
          </a:stretch>
        </p:blipFill>
        <p:spPr>
          <a:xfrm>
            <a:off x="5791200" y="381000"/>
            <a:ext cx="3092450" cy="2538413"/>
          </a:xfrm>
        </p:spPr>
      </p:pic>
      <p:pic>
        <p:nvPicPr>
          <p:cNvPr id="14348" name="Picture 12" descr="archimedes">
            <a:extLst>
              <a:ext uri="{FF2B5EF4-FFF2-40B4-BE49-F238E27FC236}">
                <a16:creationId xmlns:a16="http://schemas.microsoft.com/office/drawing/2014/main" id="{610DC1C3-9C3D-4D61-8577-3083238D7A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7129"/>
          <a:stretch>
            <a:fillRect/>
          </a:stretch>
        </p:blipFill>
        <p:spPr bwMode="auto">
          <a:xfrm>
            <a:off x="5791200" y="2971800"/>
            <a:ext cx="3094038" cy="3648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C00A7CFC-A44D-4F71-9409-8E74CD601FE6}"/>
              </a:ext>
            </a:extLst>
          </p:cNvPr>
          <p:cNvSpPr>
            <a:spLocks noGrp="1" noChangeArrowheads="1"/>
          </p:cNvSpPr>
          <p:nvPr>
            <p:ph type="body" sz="half" idx="1"/>
          </p:nvPr>
        </p:nvSpPr>
        <p:spPr>
          <a:xfrm>
            <a:off x="304800" y="381000"/>
            <a:ext cx="4112492" cy="6324600"/>
          </a:xfrm>
          <a:ln w="38100">
            <a:solidFill>
              <a:schemeClr val="tx1"/>
            </a:solidFill>
            <a:miter lim="800000"/>
            <a:headEnd/>
            <a:tailEnd/>
          </a:ln>
        </p:spPr>
        <p:txBody>
          <a:bodyPr/>
          <a:lstStyle/>
          <a:p>
            <a:r>
              <a:rPr lang="en-US" altLang="en-US" sz="2800" dirty="0">
                <a:solidFill>
                  <a:schemeClr val="tx1"/>
                </a:solidFill>
              </a:rPr>
              <a:t>For fun:</a:t>
            </a:r>
          </a:p>
          <a:p>
            <a:pPr lvl="1"/>
            <a:r>
              <a:rPr lang="en-US" altLang="en-US" sz="2400" dirty="0">
                <a:solidFill>
                  <a:schemeClr val="tx1"/>
                </a:solidFill>
              </a:rPr>
              <a:t>Moon orbit not circular</a:t>
            </a:r>
          </a:p>
          <a:p>
            <a:pPr lvl="1"/>
            <a:r>
              <a:rPr lang="en-US" altLang="en-US" sz="2400" dirty="0"/>
              <a:t>Sun orbit not circular</a:t>
            </a:r>
          </a:p>
          <a:p>
            <a:pPr lvl="1"/>
            <a:r>
              <a:rPr lang="en-US" altLang="en-US" sz="2400" dirty="0">
                <a:solidFill>
                  <a:schemeClr val="tx1"/>
                </a:solidFill>
              </a:rPr>
              <a:t>So sizes change</a:t>
            </a:r>
          </a:p>
          <a:p>
            <a:pPr lvl="1"/>
            <a:r>
              <a:rPr lang="en-US" altLang="en-US" sz="2400" dirty="0"/>
              <a:t>Simple way to check</a:t>
            </a:r>
          </a:p>
          <a:p>
            <a:pPr lvl="1"/>
            <a:endParaRPr lang="en-US" altLang="en-US" sz="2400" dirty="0">
              <a:solidFill>
                <a:schemeClr val="tx1"/>
              </a:solidFill>
            </a:endParaRPr>
          </a:p>
          <a:p>
            <a:pPr lvl="1"/>
            <a:endParaRPr lang="en-US" altLang="en-US" sz="2400" dirty="0">
              <a:solidFill>
                <a:schemeClr val="tx1"/>
              </a:solidFill>
            </a:endParaRPr>
          </a:p>
          <a:p>
            <a:r>
              <a:rPr lang="en-US" altLang="en-US" sz="2800" dirty="0"/>
              <a:t>Note moon on horizon is not larger!</a:t>
            </a:r>
          </a:p>
          <a:p>
            <a:pPr lvl="1"/>
            <a:r>
              <a:rPr lang="en-US" altLang="en-US" sz="2400" dirty="0">
                <a:solidFill>
                  <a:schemeClr val="tx1"/>
                </a:solidFill>
              </a:rPr>
              <a:t>An illusion!</a:t>
            </a:r>
          </a:p>
          <a:p>
            <a:pPr lvl="1"/>
            <a:r>
              <a:rPr lang="en-US" altLang="en-US" sz="2400" dirty="0"/>
              <a:t>Check with pinky nail on extended arm</a:t>
            </a:r>
          </a:p>
          <a:p>
            <a:r>
              <a:rPr lang="en-US" altLang="en-US" sz="2800" dirty="0"/>
              <a:t>Mars never as big as the moon!</a:t>
            </a:r>
            <a:endParaRPr lang="en-US" altLang="en-US" sz="2800" dirty="0">
              <a:solidFill>
                <a:schemeClr val="tx1"/>
              </a:solidFill>
            </a:endParaRPr>
          </a:p>
          <a:p>
            <a:endParaRPr lang="en-US" altLang="en-US" sz="2800" dirty="0"/>
          </a:p>
        </p:txBody>
      </p:sp>
      <p:pic>
        <p:nvPicPr>
          <p:cNvPr id="5" name="Picture 10">
            <a:extLst>
              <a:ext uri="{FF2B5EF4-FFF2-40B4-BE49-F238E27FC236}">
                <a16:creationId xmlns:a16="http://schemas.microsoft.com/office/drawing/2014/main" id="{51B2007E-361E-4132-8A96-202D4BD7B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1" y="304801"/>
            <a:ext cx="3505199" cy="222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descr="cross_staff.jpg">
            <a:extLst>
              <a:ext uri="{FF2B5EF4-FFF2-40B4-BE49-F238E27FC236}">
                <a16:creationId xmlns:a16="http://schemas.microsoft.com/office/drawing/2014/main" id="{A5C46495-239F-4CF8-8F47-F14196E54E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2268084"/>
            <a:ext cx="23622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6EED9A8-8311-48C0-9628-3022237597AF}"/>
              </a:ext>
            </a:extLst>
          </p:cNvPr>
          <p:cNvPicPr>
            <a:picLocks noChangeAspect="1"/>
          </p:cNvPicPr>
          <p:nvPr/>
        </p:nvPicPr>
        <p:blipFill>
          <a:blip r:embed="rId5"/>
          <a:stretch>
            <a:fillRect/>
          </a:stretch>
        </p:blipFill>
        <p:spPr>
          <a:xfrm>
            <a:off x="4692074" y="3765938"/>
            <a:ext cx="2705725" cy="2939662"/>
          </a:xfrm>
          <a:prstGeom prst="rect">
            <a:avLst/>
          </a:prstGeom>
        </p:spPr>
      </p:pic>
    </p:spTree>
    <p:extLst>
      <p:ext uri="{BB962C8B-B14F-4D97-AF65-F5344CB8AC3E}">
        <p14:creationId xmlns:p14="http://schemas.microsoft.com/office/powerpoint/2010/main" val="2100954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0CFE8F8-CEF3-4DCF-83D3-10F2575535BA}"/>
              </a:ext>
            </a:extLst>
          </p:cNvPr>
          <p:cNvSpPr>
            <a:spLocks noGrp="1" noChangeArrowheads="1"/>
          </p:cNvSpPr>
          <p:nvPr>
            <p:ph type="title"/>
          </p:nvPr>
        </p:nvSpPr>
        <p:spPr>
          <a:xfrm>
            <a:off x="533400" y="304800"/>
            <a:ext cx="7848600" cy="1066800"/>
          </a:xfrm>
          <a:ln w="38100">
            <a:solidFill>
              <a:schemeClr val="tx1"/>
            </a:solidFill>
            <a:miter lim="800000"/>
            <a:headEnd/>
            <a:tailEnd/>
          </a:ln>
        </p:spPr>
        <p:txBody>
          <a:bodyPr/>
          <a:lstStyle/>
          <a:p>
            <a:r>
              <a:rPr lang="en-US" altLang="en-US" sz="3600"/>
              <a:t>Third Rung: size and location of the sun:</a:t>
            </a:r>
          </a:p>
        </p:txBody>
      </p:sp>
      <p:sp>
        <p:nvSpPr>
          <p:cNvPr id="15363" name="Rectangle 3">
            <a:extLst>
              <a:ext uri="{FF2B5EF4-FFF2-40B4-BE49-F238E27FC236}">
                <a16:creationId xmlns:a16="http://schemas.microsoft.com/office/drawing/2014/main" id="{D6A90F1B-9702-4BA3-B556-6A31521D5A22}"/>
              </a:ext>
            </a:extLst>
          </p:cNvPr>
          <p:cNvSpPr>
            <a:spLocks noGrp="1" noChangeArrowheads="1"/>
          </p:cNvSpPr>
          <p:nvPr>
            <p:ph type="body" sz="half" idx="1"/>
          </p:nvPr>
        </p:nvSpPr>
        <p:spPr>
          <a:xfrm>
            <a:off x="228600" y="1981200"/>
            <a:ext cx="3429000" cy="4114800"/>
          </a:xfrm>
          <a:ln w="38100">
            <a:solidFill>
              <a:schemeClr val="tx1"/>
            </a:solidFill>
            <a:miter lim="800000"/>
            <a:headEnd/>
            <a:tailEnd/>
          </a:ln>
        </p:spPr>
        <p:txBody>
          <a:bodyPr/>
          <a:lstStyle/>
          <a:p>
            <a:endParaRPr lang="en-US" altLang="en-US" sz="2800"/>
          </a:p>
          <a:p>
            <a:r>
              <a:rPr lang="en-US" altLang="en-US" sz="2800"/>
              <a:t>What is the radius of the Sun?</a:t>
            </a:r>
          </a:p>
          <a:p>
            <a:endParaRPr lang="en-US" altLang="en-US" sz="2800"/>
          </a:p>
          <a:p>
            <a:r>
              <a:rPr lang="en-US" altLang="en-US" sz="2800"/>
              <a:t>How far is the Sun from the Earth?</a:t>
            </a:r>
          </a:p>
        </p:txBody>
      </p:sp>
      <p:pic>
        <p:nvPicPr>
          <p:cNvPr id="15365" name="Picture 5" descr="Copy of page13">
            <a:extLst>
              <a:ext uri="{FF2B5EF4-FFF2-40B4-BE49-F238E27FC236}">
                <a16:creationId xmlns:a16="http://schemas.microsoft.com/office/drawing/2014/main" id="{A7CC51F8-C999-4DB4-A25B-74801B3FEB55}"/>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191000" y="1981200"/>
            <a:ext cx="4648200" cy="41148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B27E4102-C2DC-424C-9414-75516365F627}"/>
              </a:ext>
            </a:extLst>
          </p:cNvPr>
          <p:cNvSpPr>
            <a:spLocks noGrp="1" noChangeArrowheads="1"/>
          </p:cNvSpPr>
          <p:nvPr>
            <p:ph type="body" sz="half" idx="1"/>
          </p:nvPr>
        </p:nvSpPr>
        <p:spPr>
          <a:xfrm>
            <a:off x="228600" y="3429000"/>
            <a:ext cx="8534400" cy="3124200"/>
          </a:xfrm>
          <a:ln w="38100">
            <a:solidFill>
              <a:schemeClr val="tx1"/>
            </a:solidFill>
            <a:miter lim="800000"/>
            <a:headEnd/>
            <a:tailEnd/>
          </a:ln>
        </p:spPr>
        <p:txBody>
          <a:bodyPr/>
          <a:lstStyle/>
          <a:p>
            <a:pPr>
              <a:lnSpc>
                <a:spcPct val="90000"/>
              </a:lnSpc>
              <a:buClr>
                <a:schemeClr val="tx1"/>
              </a:buClr>
              <a:buFontTx/>
              <a:buNone/>
            </a:pPr>
            <a:r>
              <a:rPr lang="en-US" altLang="en-US" sz="1800"/>
              <a:t>Once again, the ancient Greeks could answer this question!</a:t>
            </a:r>
          </a:p>
          <a:p>
            <a:pPr>
              <a:lnSpc>
                <a:spcPct val="90000"/>
              </a:lnSpc>
              <a:buClr>
                <a:schemeClr val="tx1"/>
              </a:buClr>
            </a:pPr>
            <a:r>
              <a:rPr lang="en-US" altLang="en-US" sz="1800"/>
              <a:t>Aristarchus already knew that the radius of the moon was about 1/180 of the distance to the moon. Since the Sun and Moon have about the same angular width (most dramatically seen during a solar eclipse), he concluded that the radius of the Sun is 1/180 of the distance to the Sun.  (The true answer is 1/215.)</a:t>
            </a:r>
          </a:p>
          <a:p>
            <a:pPr>
              <a:lnSpc>
                <a:spcPct val="90000"/>
              </a:lnSpc>
              <a:buClr>
                <a:schemeClr val="tx1"/>
              </a:buClr>
            </a:pPr>
            <a:r>
              <a:rPr lang="en-US" altLang="en-US" sz="1800"/>
              <a:t>Aristarchus estimated the sun was roughly 20 times further than the moon.  This turned out to be inaccurate (the true factor is roughly 390) because the mathematical method, while technically correct, was very un-stable. </a:t>
            </a:r>
            <a:r>
              <a:rPr lang="en-US" altLang="en-US" sz="1800">
                <a:solidFill>
                  <a:schemeClr val="accent2"/>
                </a:solidFill>
              </a:rPr>
              <a:t>Hipparchus </a:t>
            </a:r>
            <a:r>
              <a:rPr lang="en-US" altLang="en-US" sz="1800"/>
              <a:t>(190-120 BCE) and </a:t>
            </a:r>
            <a:r>
              <a:rPr lang="en-US" altLang="en-US" sz="1800">
                <a:solidFill>
                  <a:schemeClr val="accent2"/>
                </a:solidFill>
              </a:rPr>
              <a:t>Ptolemy</a:t>
            </a:r>
            <a:r>
              <a:rPr lang="en-US" altLang="en-US" sz="1800"/>
              <a:t> (90-168 CE) obtained the slightly more accurate ratio of 42.</a:t>
            </a:r>
          </a:p>
          <a:p>
            <a:pPr>
              <a:lnSpc>
                <a:spcPct val="90000"/>
              </a:lnSpc>
              <a:buClr>
                <a:schemeClr val="tx1"/>
              </a:buClr>
            </a:pPr>
            <a:r>
              <a:rPr lang="en-US" altLang="en-US" sz="1800"/>
              <a:t>Nevertheless, these results were enough to establish that the important fact that </a:t>
            </a:r>
            <a:r>
              <a:rPr lang="en-US" altLang="en-US" sz="1800">
                <a:solidFill>
                  <a:srgbClr val="CC3300"/>
                </a:solidFill>
              </a:rPr>
              <a:t>the Sun was much larger than the Earth</a:t>
            </a:r>
            <a:r>
              <a:rPr lang="en-US" altLang="en-US" sz="1800"/>
              <a:t>.</a:t>
            </a:r>
          </a:p>
          <a:p>
            <a:pPr>
              <a:lnSpc>
                <a:spcPct val="90000"/>
              </a:lnSpc>
              <a:buClr>
                <a:schemeClr val="tx1"/>
              </a:buClr>
            </a:pPr>
            <a:endParaRPr lang="en-US" altLang="en-US" sz="1800"/>
          </a:p>
        </p:txBody>
      </p:sp>
      <p:pic>
        <p:nvPicPr>
          <p:cNvPr id="16395" name="Picture 11" descr="solar-eclipse">
            <a:extLst>
              <a:ext uri="{FF2B5EF4-FFF2-40B4-BE49-F238E27FC236}">
                <a16:creationId xmlns:a16="http://schemas.microsoft.com/office/drawing/2014/main" id="{2F6F2081-DC30-4766-821A-7A4CE44489A2}"/>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l="14815" t="8000" b="12000"/>
          <a:stretch>
            <a:fillRect/>
          </a:stretch>
        </p:blipFill>
        <p:spPr>
          <a:xfrm>
            <a:off x="228600" y="152400"/>
            <a:ext cx="2843213" cy="3124200"/>
          </a:xfrm>
        </p:spPr>
      </p:pic>
      <p:pic>
        <p:nvPicPr>
          <p:cNvPr id="16396" name="Picture 12" descr="hipparchus">
            <a:extLst>
              <a:ext uri="{FF2B5EF4-FFF2-40B4-BE49-F238E27FC236}">
                <a16:creationId xmlns:a16="http://schemas.microsoft.com/office/drawing/2014/main" id="{D72634E8-DE09-4F1F-BFE0-5E8CA1EAAF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152400"/>
            <a:ext cx="27432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6397" name="Picture 13" descr="ptolemy">
            <a:extLst>
              <a:ext uri="{FF2B5EF4-FFF2-40B4-BE49-F238E27FC236}">
                <a16:creationId xmlns:a16="http://schemas.microsoft.com/office/drawing/2014/main" id="{57B9AA67-BD94-4877-9ABB-CB1074DD8D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152400"/>
            <a:ext cx="2600325"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ECF053A0-21E8-403F-A1C1-3139A77B9F20}"/>
              </a:ext>
            </a:extLst>
          </p:cNvPr>
          <p:cNvSpPr>
            <a:spLocks noGrp="1" noChangeArrowheads="1"/>
          </p:cNvSpPr>
          <p:nvPr>
            <p:ph type="body" sz="half" idx="1"/>
          </p:nvPr>
        </p:nvSpPr>
        <p:spPr>
          <a:xfrm>
            <a:off x="304800" y="3352800"/>
            <a:ext cx="8458200" cy="3276600"/>
          </a:xfrm>
          <a:ln w="38100">
            <a:solidFill>
              <a:schemeClr val="tx1"/>
            </a:solidFill>
            <a:miter lim="800000"/>
            <a:headEnd/>
            <a:tailEnd/>
          </a:ln>
        </p:spPr>
        <p:txBody>
          <a:bodyPr/>
          <a:lstStyle/>
          <a:p>
            <a:pPr>
              <a:lnSpc>
                <a:spcPct val="80000"/>
              </a:lnSpc>
            </a:pPr>
            <a:r>
              <a:rPr lang="en-US" altLang="en-US" sz="2400"/>
              <a:t>Because of this, Aristarchus proposed the </a:t>
            </a:r>
            <a:r>
              <a:rPr lang="en-US" altLang="en-US" sz="2400">
                <a:solidFill>
                  <a:schemeClr val="accent2"/>
                </a:solidFill>
              </a:rPr>
              <a:t>heliocentric model</a:t>
            </a:r>
            <a:r>
              <a:rPr lang="en-US" altLang="en-US" sz="2400"/>
              <a:t> more than 1700 years before Copernicus! (Copernicus credits Aristarchus for this in his own, more famous work.)</a:t>
            </a:r>
          </a:p>
          <a:p>
            <a:pPr>
              <a:lnSpc>
                <a:spcPct val="80000"/>
              </a:lnSpc>
            </a:pPr>
            <a:r>
              <a:rPr lang="en-US" altLang="en-US" sz="2400"/>
              <a:t>Ironically, Aristarchus’s heliocentric model was dismissed by later Greek thinkers, for reasons related to the sixth rung of the ladder. (see below).</a:t>
            </a:r>
          </a:p>
          <a:p>
            <a:pPr>
              <a:lnSpc>
                <a:spcPct val="80000"/>
              </a:lnSpc>
            </a:pPr>
            <a:r>
              <a:rPr lang="en-US" altLang="en-US" sz="2400"/>
              <a:t>Since the distance to the moon was established on the preceding rung of the ladder, we now know the size and distance to the Sun. (The latter is known as the </a:t>
            </a:r>
            <a:r>
              <a:rPr lang="en-US" altLang="en-US" sz="2400">
                <a:solidFill>
                  <a:schemeClr val="accent2"/>
                </a:solidFill>
              </a:rPr>
              <a:t>Astronomical Unit</a:t>
            </a:r>
            <a:r>
              <a:rPr lang="en-US" altLang="en-US" sz="2400"/>
              <a:t> (AU), and will be fundamental for the next three rungs of the ladder).</a:t>
            </a:r>
          </a:p>
        </p:txBody>
      </p:sp>
      <p:pic>
        <p:nvPicPr>
          <p:cNvPr id="17415" name="Picture 7" descr="Copy (2) of page15">
            <a:extLst>
              <a:ext uri="{FF2B5EF4-FFF2-40B4-BE49-F238E27FC236}">
                <a16:creationId xmlns:a16="http://schemas.microsoft.com/office/drawing/2014/main" id="{284AF256-4C39-49F7-9933-0C9851C99A97}"/>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t="10001" b="10001"/>
          <a:stretch>
            <a:fillRect/>
          </a:stretch>
        </p:blipFill>
        <p:spPr>
          <a:xfrm>
            <a:off x="3429000" y="228600"/>
            <a:ext cx="5334000" cy="3048000"/>
          </a:xfrm>
        </p:spPr>
      </p:pic>
      <p:pic>
        <p:nvPicPr>
          <p:cNvPr id="17416" name="Picture 8" descr="Aristarchus">
            <a:extLst>
              <a:ext uri="{FF2B5EF4-FFF2-40B4-BE49-F238E27FC236}">
                <a16:creationId xmlns:a16="http://schemas.microsoft.com/office/drawing/2014/main" id="{5678B39F-DEA0-47FA-981C-CFE1781988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890" b="5890"/>
          <a:stretch>
            <a:fillRect/>
          </a:stretch>
        </p:blipFill>
        <p:spPr bwMode="auto">
          <a:xfrm>
            <a:off x="304800" y="228600"/>
            <a:ext cx="3048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DC1574C-7574-4397-9863-83A2BD5EDDAB}"/>
              </a:ext>
            </a:extLst>
          </p:cNvPr>
          <p:cNvSpPr>
            <a:spLocks noGrp="1" noChangeArrowheads="1"/>
          </p:cNvSpPr>
          <p:nvPr>
            <p:ph type="title"/>
          </p:nvPr>
        </p:nvSpPr>
        <p:spPr>
          <a:xfrm>
            <a:off x="1981200" y="228600"/>
            <a:ext cx="4953000" cy="609600"/>
          </a:xfrm>
          <a:ln w="38100">
            <a:solidFill>
              <a:schemeClr val="tx1"/>
            </a:solidFill>
            <a:miter lim="800000"/>
            <a:headEnd/>
            <a:tailEnd/>
          </a:ln>
        </p:spPr>
        <p:txBody>
          <a:bodyPr/>
          <a:lstStyle/>
          <a:p>
            <a:r>
              <a:rPr lang="en-US" altLang="en-US" sz="2800"/>
              <a:t>How did this work?</a:t>
            </a:r>
          </a:p>
        </p:txBody>
      </p:sp>
      <p:sp>
        <p:nvSpPr>
          <p:cNvPr id="18435" name="Rectangle 3">
            <a:extLst>
              <a:ext uri="{FF2B5EF4-FFF2-40B4-BE49-F238E27FC236}">
                <a16:creationId xmlns:a16="http://schemas.microsoft.com/office/drawing/2014/main" id="{21D98ADC-6FAB-4D61-8384-5D4A44CE7077}"/>
              </a:ext>
            </a:extLst>
          </p:cNvPr>
          <p:cNvSpPr>
            <a:spLocks noGrp="1" noChangeArrowheads="1"/>
          </p:cNvSpPr>
          <p:nvPr>
            <p:ph type="body" sz="half" idx="1"/>
          </p:nvPr>
        </p:nvSpPr>
        <p:spPr>
          <a:xfrm>
            <a:off x="304800" y="1295400"/>
            <a:ext cx="4724400" cy="5334000"/>
          </a:xfrm>
          <a:ln w="38100">
            <a:solidFill>
              <a:schemeClr val="tx1"/>
            </a:solidFill>
            <a:miter lim="800000"/>
            <a:headEnd/>
            <a:tailEnd/>
          </a:ln>
        </p:spPr>
        <p:txBody>
          <a:bodyPr/>
          <a:lstStyle/>
          <a:p>
            <a:r>
              <a:rPr lang="en-US" altLang="en-US" sz="2000"/>
              <a:t>Aristarchus knew that each new moon was one lunar month after the previous one.</a:t>
            </a:r>
          </a:p>
          <a:p>
            <a:endParaRPr lang="en-US" altLang="en-US" sz="2000"/>
          </a:p>
          <a:p>
            <a:r>
              <a:rPr lang="en-US" altLang="en-US" sz="2000"/>
              <a:t>By careful observation, Aristarchus knew that a half moon occurred slightly earlier than the midpoint between a new moon and a full moon; he measured this discrepancy as 12 hours. (Alas, it is difficult to measure a half-moon perfectly, and the true discrepancy is ½ an hour.)</a:t>
            </a:r>
          </a:p>
          <a:p>
            <a:endParaRPr lang="en-US" altLang="en-US" sz="2000"/>
          </a:p>
          <a:p>
            <a:r>
              <a:rPr lang="en-US" altLang="en-US" sz="2000"/>
              <a:t>Elementary trigonometry then gives the distance to the sun as roughly 20 times the distance to the moon.</a:t>
            </a:r>
          </a:p>
        </p:txBody>
      </p:sp>
      <p:pic>
        <p:nvPicPr>
          <p:cNvPr id="18437" name="Picture 5" descr="Copy of page16">
            <a:extLst>
              <a:ext uri="{FF2B5EF4-FFF2-40B4-BE49-F238E27FC236}">
                <a16:creationId xmlns:a16="http://schemas.microsoft.com/office/drawing/2014/main" id="{484D5C9D-2AD3-4C54-8986-F034F9C4F734}"/>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l="14934" r="12801"/>
          <a:stretch>
            <a:fillRect/>
          </a:stretch>
        </p:blipFill>
        <p:spPr>
          <a:xfrm>
            <a:off x="5867400" y="990600"/>
            <a:ext cx="2795588" cy="2971800"/>
          </a:xfrm>
        </p:spPr>
      </p:pic>
      <p:pic>
        <p:nvPicPr>
          <p:cNvPr id="18438" name="Picture 6" descr="moon_sun_angle">
            <a:extLst>
              <a:ext uri="{FF2B5EF4-FFF2-40B4-BE49-F238E27FC236}">
                <a16:creationId xmlns:a16="http://schemas.microsoft.com/office/drawing/2014/main" id="{0B66869F-AA58-4A0B-ACCF-AABEFDBF6E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3975" y="3810000"/>
            <a:ext cx="4010025" cy="2876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DF4D262-6FBB-4134-AC5C-427FC784ECBC}"/>
              </a:ext>
            </a:extLst>
          </p:cNvPr>
          <p:cNvSpPr>
            <a:spLocks noGrp="1" noChangeArrowheads="1"/>
          </p:cNvSpPr>
          <p:nvPr>
            <p:ph type="title"/>
          </p:nvPr>
        </p:nvSpPr>
        <p:spPr>
          <a:xfrm>
            <a:off x="685800" y="381000"/>
            <a:ext cx="7772400" cy="838200"/>
          </a:xfrm>
          <a:ln w="38100">
            <a:solidFill>
              <a:schemeClr val="tx1"/>
            </a:solidFill>
            <a:miter lim="800000"/>
            <a:headEnd/>
            <a:tailEnd/>
          </a:ln>
        </p:spPr>
        <p:txBody>
          <a:bodyPr/>
          <a:lstStyle/>
          <a:p>
            <a:r>
              <a:rPr lang="en-US" altLang="en-US" sz="2800"/>
              <a:t>Fourth rung: distances from the Sun to the planets</a:t>
            </a:r>
          </a:p>
        </p:txBody>
      </p:sp>
      <p:sp>
        <p:nvSpPr>
          <p:cNvPr id="19459" name="Rectangle 3">
            <a:extLst>
              <a:ext uri="{FF2B5EF4-FFF2-40B4-BE49-F238E27FC236}">
                <a16:creationId xmlns:a16="http://schemas.microsoft.com/office/drawing/2014/main" id="{81E2A12C-6DC0-47DF-8D0C-70326BEEE6B6}"/>
              </a:ext>
            </a:extLst>
          </p:cNvPr>
          <p:cNvSpPr>
            <a:spLocks noGrp="1" noChangeArrowheads="1"/>
          </p:cNvSpPr>
          <p:nvPr>
            <p:ph type="body" sz="half" idx="1"/>
          </p:nvPr>
        </p:nvSpPr>
        <p:spPr>
          <a:xfrm>
            <a:off x="304800" y="1447800"/>
            <a:ext cx="3962400" cy="5105400"/>
          </a:xfrm>
          <a:ln w="38100">
            <a:solidFill>
              <a:schemeClr val="tx1"/>
            </a:solidFill>
            <a:miter lim="800000"/>
            <a:headEnd/>
            <a:tailEnd/>
          </a:ln>
        </p:spPr>
        <p:txBody>
          <a:bodyPr/>
          <a:lstStyle/>
          <a:p>
            <a:pPr>
              <a:buFontTx/>
              <a:buNone/>
            </a:pPr>
            <a:r>
              <a:rPr lang="en-US" altLang="en-US" sz="2000"/>
              <a:t>Now we consider other planets, such as </a:t>
            </a:r>
            <a:r>
              <a:rPr lang="en-US" altLang="en-US" sz="2000">
                <a:solidFill>
                  <a:srgbClr val="CC3300"/>
                </a:solidFill>
              </a:rPr>
              <a:t>Mars</a:t>
            </a:r>
            <a:r>
              <a:rPr lang="en-US" altLang="en-US" sz="2000"/>
              <a:t>.  The ancient astrologers already knew that the Sun and planets stayed within the Zodiac, which implied that the solar system essentially lay on a two-dimensional plane (the </a:t>
            </a:r>
            <a:r>
              <a:rPr lang="en-US" altLang="en-US" sz="2000">
                <a:solidFill>
                  <a:schemeClr val="accent2"/>
                </a:solidFill>
              </a:rPr>
              <a:t>ecliptic</a:t>
            </a:r>
            <a:r>
              <a:rPr lang="en-US" altLang="en-US" sz="2000"/>
              <a:t>). But there are many further questions:</a:t>
            </a:r>
          </a:p>
          <a:p>
            <a:endParaRPr lang="en-US" altLang="en-US" sz="2000"/>
          </a:p>
          <a:p>
            <a:r>
              <a:rPr lang="en-US" altLang="en-US" sz="2000"/>
              <a:t>How long does Mars take to orbit the Sun?</a:t>
            </a:r>
          </a:p>
          <a:p>
            <a:r>
              <a:rPr lang="en-US" altLang="en-US" sz="2000"/>
              <a:t>What shape is the orbit? </a:t>
            </a:r>
          </a:p>
          <a:p>
            <a:r>
              <a:rPr lang="en-US" altLang="en-US" sz="2000"/>
              <a:t>How far is Mars from the Sun?</a:t>
            </a:r>
          </a:p>
        </p:txBody>
      </p:sp>
      <p:pic>
        <p:nvPicPr>
          <p:cNvPr id="19463" name="Picture 7" descr="sunplanets">
            <a:extLst>
              <a:ext uri="{FF2B5EF4-FFF2-40B4-BE49-F238E27FC236}">
                <a16:creationId xmlns:a16="http://schemas.microsoft.com/office/drawing/2014/main" id="{9EC435D0-E91D-4F46-9F41-FCDBFE7984AF}"/>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419600" y="1600200"/>
            <a:ext cx="4572000" cy="47244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AE688B34-1D56-4579-BCFB-DFB64B9D2C11}"/>
              </a:ext>
            </a:extLst>
          </p:cNvPr>
          <p:cNvSpPr txBox="1">
            <a:spLocks noChangeArrowheads="1"/>
          </p:cNvSpPr>
          <p:nvPr/>
        </p:nvSpPr>
        <p:spPr bwMode="auto">
          <a:xfrm>
            <a:off x="3429000" y="990600"/>
            <a:ext cx="243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sz="2400"/>
          </a:p>
        </p:txBody>
      </p:sp>
      <p:sp>
        <p:nvSpPr>
          <p:cNvPr id="3075" name="Text Box 3">
            <a:extLst>
              <a:ext uri="{FF2B5EF4-FFF2-40B4-BE49-F238E27FC236}">
                <a16:creationId xmlns:a16="http://schemas.microsoft.com/office/drawing/2014/main" id="{C991084D-34C6-4C82-9984-60551DAE7DC7}"/>
              </a:ext>
            </a:extLst>
          </p:cNvPr>
          <p:cNvSpPr txBox="1">
            <a:spLocks noChangeArrowheads="1"/>
          </p:cNvSpPr>
          <p:nvPr/>
        </p:nvSpPr>
        <p:spPr bwMode="auto">
          <a:xfrm>
            <a:off x="3048000" y="609600"/>
            <a:ext cx="487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400"/>
          </a:p>
        </p:txBody>
      </p:sp>
      <p:sp>
        <p:nvSpPr>
          <p:cNvPr id="3076" name="Text Box 4">
            <a:extLst>
              <a:ext uri="{FF2B5EF4-FFF2-40B4-BE49-F238E27FC236}">
                <a16:creationId xmlns:a16="http://schemas.microsoft.com/office/drawing/2014/main" id="{55FC639B-9E19-4CBB-AA4F-5FCA4FF6A858}"/>
              </a:ext>
            </a:extLst>
          </p:cNvPr>
          <p:cNvSpPr txBox="1">
            <a:spLocks noChangeArrowheads="1"/>
          </p:cNvSpPr>
          <p:nvPr/>
        </p:nvSpPr>
        <p:spPr bwMode="auto">
          <a:xfrm>
            <a:off x="685800" y="533400"/>
            <a:ext cx="2149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sz="2400"/>
          </a:p>
        </p:txBody>
      </p:sp>
      <p:sp>
        <p:nvSpPr>
          <p:cNvPr id="3078" name="Rectangle 6">
            <a:extLst>
              <a:ext uri="{FF2B5EF4-FFF2-40B4-BE49-F238E27FC236}">
                <a16:creationId xmlns:a16="http://schemas.microsoft.com/office/drawing/2014/main" id="{42767F46-0370-4748-9CEA-9B78CC7C6193}"/>
              </a:ext>
            </a:extLst>
          </p:cNvPr>
          <p:cNvSpPr>
            <a:spLocks noGrp="1" noChangeArrowheads="1"/>
          </p:cNvSpPr>
          <p:nvPr>
            <p:ph type="body" sz="half" idx="1"/>
          </p:nvPr>
        </p:nvSpPr>
        <p:spPr>
          <a:xfrm>
            <a:off x="381000" y="1676400"/>
            <a:ext cx="3962400" cy="4953000"/>
          </a:xfrm>
          <a:noFill/>
          <a:ln w="38100">
            <a:solidFill>
              <a:schemeClr val="tx2"/>
            </a:solidFill>
            <a:miter lim="800000"/>
            <a:headEnd/>
            <a:tailEnd/>
          </a:ln>
        </p:spPr>
        <p:txBody>
          <a:bodyPr/>
          <a:lstStyle/>
          <a:p>
            <a:pPr>
              <a:lnSpc>
                <a:spcPct val="90000"/>
              </a:lnSpc>
              <a:buFontTx/>
              <a:buNone/>
            </a:pPr>
            <a:endParaRPr lang="en-US" altLang="en-US" sz="1800">
              <a:solidFill>
                <a:srgbClr val="000000"/>
              </a:solidFill>
            </a:endParaRPr>
          </a:p>
          <a:p>
            <a:pPr>
              <a:lnSpc>
                <a:spcPct val="90000"/>
              </a:lnSpc>
              <a:buFontTx/>
              <a:buNone/>
            </a:pPr>
            <a:r>
              <a:rPr lang="en-US" altLang="en-US" sz="2000">
                <a:solidFill>
                  <a:srgbClr val="000000"/>
                </a:solidFill>
              </a:rPr>
              <a:t>An important subfield of astronomy is </a:t>
            </a:r>
            <a:r>
              <a:rPr lang="en-US" altLang="en-US" sz="2000">
                <a:solidFill>
                  <a:srgbClr val="0000FF"/>
                </a:solidFill>
              </a:rPr>
              <a:t>astrometry:</a:t>
            </a:r>
            <a:r>
              <a:rPr lang="en-US" altLang="en-US" sz="2000">
                <a:solidFill>
                  <a:srgbClr val="000000"/>
                </a:solidFill>
              </a:rPr>
              <a:t> the study of positions and movements of celestial bodies (sun, moon, planets,stars, etc.). </a:t>
            </a:r>
          </a:p>
          <a:p>
            <a:pPr>
              <a:lnSpc>
                <a:spcPct val="90000"/>
              </a:lnSpc>
              <a:buFontTx/>
              <a:buNone/>
            </a:pPr>
            <a:endParaRPr lang="en-US" altLang="en-US" sz="2000">
              <a:solidFill>
                <a:srgbClr val="000000"/>
              </a:solidFill>
            </a:endParaRPr>
          </a:p>
          <a:p>
            <a:pPr>
              <a:lnSpc>
                <a:spcPct val="90000"/>
              </a:lnSpc>
              <a:buFontTx/>
              <a:buNone/>
            </a:pPr>
            <a:r>
              <a:rPr lang="en-US" altLang="en-US" sz="2000">
                <a:solidFill>
                  <a:srgbClr val="000000"/>
                </a:solidFill>
              </a:rPr>
              <a:t>Typical questions in astrometry are:</a:t>
            </a:r>
          </a:p>
          <a:p>
            <a:pPr>
              <a:lnSpc>
                <a:spcPct val="90000"/>
              </a:lnSpc>
              <a:buFontTx/>
              <a:buNone/>
            </a:pPr>
            <a:endParaRPr lang="en-US" altLang="en-US" sz="2000">
              <a:solidFill>
                <a:srgbClr val="000000"/>
              </a:solidFill>
            </a:endParaRPr>
          </a:p>
          <a:p>
            <a:pPr>
              <a:lnSpc>
                <a:spcPct val="90000"/>
              </a:lnSpc>
              <a:buFontTx/>
              <a:buNone/>
            </a:pPr>
            <a:r>
              <a:rPr lang="en-US" altLang="en-US" sz="2000">
                <a:solidFill>
                  <a:srgbClr val="000000"/>
                </a:solidFill>
              </a:rPr>
              <a:t>• How far is it from the Earth to the Moon?</a:t>
            </a:r>
          </a:p>
          <a:p>
            <a:pPr>
              <a:lnSpc>
                <a:spcPct val="90000"/>
              </a:lnSpc>
              <a:buFontTx/>
              <a:buNone/>
            </a:pPr>
            <a:r>
              <a:rPr lang="en-US" altLang="en-US" sz="2000">
                <a:solidFill>
                  <a:srgbClr val="000000"/>
                </a:solidFill>
              </a:rPr>
              <a:t>• From the Earth to the Sun?</a:t>
            </a:r>
          </a:p>
          <a:p>
            <a:pPr>
              <a:lnSpc>
                <a:spcPct val="90000"/>
              </a:lnSpc>
              <a:buFontTx/>
              <a:buNone/>
            </a:pPr>
            <a:r>
              <a:rPr lang="en-US" altLang="en-US" sz="2000">
                <a:solidFill>
                  <a:srgbClr val="000000"/>
                </a:solidFill>
              </a:rPr>
              <a:t>• From the Sun to other planets?</a:t>
            </a:r>
          </a:p>
          <a:p>
            <a:pPr>
              <a:lnSpc>
                <a:spcPct val="90000"/>
              </a:lnSpc>
              <a:buFontTx/>
              <a:buNone/>
            </a:pPr>
            <a:r>
              <a:rPr lang="en-US" altLang="en-US" sz="2000">
                <a:solidFill>
                  <a:srgbClr val="000000"/>
                </a:solidFill>
              </a:rPr>
              <a:t>• From the Sun to nearby stars?</a:t>
            </a:r>
          </a:p>
          <a:p>
            <a:pPr>
              <a:lnSpc>
                <a:spcPct val="90000"/>
              </a:lnSpc>
              <a:buFontTx/>
              <a:buNone/>
            </a:pPr>
            <a:r>
              <a:rPr lang="en-US" altLang="en-US" sz="2000">
                <a:solidFill>
                  <a:srgbClr val="000000"/>
                </a:solidFill>
              </a:rPr>
              <a:t>• From the Sun to distant stars?</a:t>
            </a:r>
          </a:p>
        </p:txBody>
      </p:sp>
      <p:pic>
        <p:nvPicPr>
          <p:cNvPr id="3082" name="Picture 10" descr="distance of planets">
            <a:extLst>
              <a:ext uri="{FF2B5EF4-FFF2-40B4-BE49-F238E27FC236}">
                <a16:creationId xmlns:a16="http://schemas.microsoft.com/office/drawing/2014/main" id="{257EB857-3F54-4409-8084-38E61EB5A12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057400"/>
            <a:ext cx="4495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4" name="Rectangle 12">
            <a:extLst>
              <a:ext uri="{FF2B5EF4-FFF2-40B4-BE49-F238E27FC236}">
                <a16:creationId xmlns:a16="http://schemas.microsoft.com/office/drawing/2014/main" id="{A9A93FCC-3129-4BB1-AE77-AE1C690402EE}"/>
              </a:ext>
            </a:extLst>
          </p:cNvPr>
          <p:cNvSpPr>
            <a:spLocks noGrp="1" noChangeArrowheads="1"/>
          </p:cNvSpPr>
          <p:nvPr>
            <p:ph type="title"/>
          </p:nvPr>
        </p:nvSpPr>
        <p:spPr>
          <a:xfrm>
            <a:off x="1219200" y="228600"/>
            <a:ext cx="6248400" cy="1066800"/>
          </a:xfrm>
          <a:noFill/>
          <a:ln w="38100">
            <a:solidFill>
              <a:schemeClr val="tx1"/>
            </a:solidFill>
            <a:miter lim="800000"/>
            <a:headEnd/>
            <a:tailEnd/>
          </a:ln>
        </p:spPr>
        <p:txBody>
          <a:bodyPr/>
          <a:lstStyle/>
          <a:p>
            <a:r>
              <a:rPr lang="en-US" altLang="en-US" sz="4800"/>
              <a:t>Astrometry</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a:extLst>
              <a:ext uri="{FF2B5EF4-FFF2-40B4-BE49-F238E27FC236}">
                <a16:creationId xmlns:a16="http://schemas.microsoft.com/office/drawing/2014/main" id="{212047EA-F48F-4EB4-ABBE-E50ABE0CCA72}"/>
              </a:ext>
            </a:extLst>
          </p:cNvPr>
          <p:cNvSpPr>
            <a:spLocks noGrp="1" noChangeArrowheads="1"/>
          </p:cNvSpPr>
          <p:nvPr>
            <p:ph type="body" sz="half" idx="1"/>
          </p:nvPr>
        </p:nvSpPr>
        <p:spPr>
          <a:xfrm>
            <a:off x="152400" y="228600"/>
            <a:ext cx="3886200" cy="6400800"/>
          </a:xfrm>
          <a:ln w="38100">
            <a:solidFill>
              <a:schemeClr val="tx1"/>
            </a:solidFill>
            <a:miter lim="800000"/>
            <a:headEnd/>
            <a:tailEnd/>
          </a:ln>
        </p:spPr>
        <p:txBody>
          <a:bodyPr/>
          <a:lstStyle/>
          <a:p>
            <a:pPr>
              <a:lnSpc>
                <a:spcPct val="80000"/>
              </a:lnSpc>
            </a:pPr>
            <a:r>
              <a:rPr lang="en-US" altLang="en-US" sz="2000"/>
              <a:t>These answers were attempted by Ptolemy, but with extremely inaccurate answers (in part due to the use of the </a:t>
            </a:r>
            <a:r>
              <a:rPr lang="en-US" altLang="en-US" sz="2000">
                <a:solidFill>
                  <a:schemeClr val="accent2"/>
                </a:solidFill>
              </a:rPr>
              <a:t>Ptolemaic model</a:t>
            </a:r>
            <a:r>
              <a:rPr lang="en-US" altLang="en-US" sz="2000"/>
              <a:t> of the solar system rather than the heliocentric one).</a:t>
            </a:r>
          </a:p>
          <a:p>
            <a:pPr>
              <a:lnSpc>
                <a:spcPct val="80000"/>
              </a:lnSpc>
            </a:pPr>
            <a:r>
              <a:rPr lang="en-US" altLang="en-US" sz="2000">
                <a:solidFill>
                  <a:schemeClr val="accent2"/>
                </a:solidFill>
              </a:rPr>
              <a:t>Copernicus </a:t>
            </a:r>
            <a:r>
              <a:rPr lang="en-US" altLang="en-US" sz="2000"/>
              <a:t>(1473-1543) estimated the (sidereal) period of Mars as 687 days and its distance to the Sun as 1.5 AU. Both measures are accurate to two decimal places. (Ptolemy obtained 15 years (!) AND 4.1 AU.)</a:t>
            </a:r>
          </a:p>
          <a:p>
            <a:pPr>
              <a:lnSpc>
                <a:spcPct val="80000"/>
              </a:lnSpc>
            </a:pPr>
            <a:r>
              <a:rPr lang="en-US" altLang="en-US" sz="2000"/>
              <a:t>It required the accurate astronomical observations of </a:t>
            </a:r>
            <a:r>
              <a:rPr lang="en-US" altLang="en-US" sz="2000">
                <a:solidFill>
                  <a:schemeClr val="accent2"/>
                </a:solidFill>
              </a:rPr>
              <a:t>Tycho Brahe</a:t>
            </a:r>
            <a:r>
              <a:rPr lang="en-US" altLang="en-US" sz="2000"/>
              <a:t> (1546-1601) and the mathematical genius of </a:t>
            </a:r>
            <a:r>
              <a:rPr lang="en-US" altLang="en-US" sz="2000">
                <a:solidFill>
                  <a:schemeClr val="accent2"/>
                </a:solidFill>
              </a:rPr>
              <a:t>Johannes Kepler</a:t>
            </a:r>
            <a:r>
              <a:rPr lang="en-US" altLang="en-US" sz="2000"/>
              <a:t> (1571-1630) to find that Mars did not in fact orbit in perfect circles, but in ellipses. This and further data led to </a:t>
            </a:r>
            <a:r>
              <a:rPr lang="en-US" altLang="en-US" sz="2000">
                <a:solidFill>
                  <a:schemeClr val="accent2"/>
                </a:solidFill>
              </a:rPr>
              <a:t>Kepler’s laws of motion</a:t>
            </a:r>
            <a:r>
              <a:rPr lang="en-US" altLang="en-US" sz="2000"/>
              <a:t>, which in turn inspired </a:t>
            </a:r>
            <a:r>
              <a:rPr lang="en-US" altLang="en-US" sz="2000">
                <a:solidFill>
                  <a:schemeClr val="accent2"/>
                </a:solidFill>
              </a:rPr>
              <a:t>Newton’s theory of gravity.</a:t>
            </a:r>
          </a:p>
        </p:txBody>
      </p:sp>
      <p:pic>
        <p:nvPicPr>
          <p:cNvPr id="20495" name="Picture 15" descr="copernicus">
            <a:extLst>
              <a:ext uri="{FF2B5EF4-FFF2-40B4-BE49-F238E27FC236}">
                <a16:creationId xmlns:a16="http://schemas.microsoft.com/office/drawing/2014/main" id="{D995C512-6463-460F-9DE5-984990F60E35}"/>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l="5760"/>
          <a:stretch>
            <a:fillRect/>
          </a:stretch>
        </p:blipFill>
        <p:spPr>
          <a:xfrm>
            <a:off x="6629400" y="228600"/>
            <a:ext cx="2370138" cy="3276600"/>
          </a:xfrm>
        </p:spPr>
      </p:pic>
      <p:pic>
        <p:nvPicPr>
          <p:cNvPr id="20496" name="Picture 16" descr="Tycho_Brahe">
            <a:extLst>
              <a:ext uri="{FF2B5EF4-FFF2-40B4-BE49-F238E27FC236}">
                <a16:creationId xmlns:a16="http://schemas.microsoft.com/office/drawing/2014/main" id="{F5FCC5F3-3B9D-4302-AF87-112EDDA5F4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3505200"/>
            <a:ext cx="25146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20497" name="Picture 17" descr="ptolemy">
            <a:extLst>
              <a:ext uri="{FF2B5EF4-FFF2-40B4-BE49-F238E27FC236}">
                <a16:creationId xmlns:a16="http://schemas.microsoft.com/office/drawing/2014/main" id="{8F2C5525-B964-4190-A422-0741B3ABE8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228600"/>
            <a:ext cx="251460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20498" name="Picture 18" descr="Kepler">
            <a:extLst>
              <a:ext uri="{FF2B5EF4-FFF2-40B4-BE49-F238E27FC236}">
                <a16:creationId xmlns:a16="http://schemas.microsoft.com/office/drawing/2014/main" id="{003CF537-4C66-4C05-A11C-E29BD6FEF6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9400" y="3505200"/>
            <a:ext cx="2390775"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CB6F7E1A-2B99-484F-9556-51B69F0F2059}"/>
              </a:ext>
            </a:extLst>
          </p:cNvPr>
          <p:cNvSpPr>
            <a:spLocks noGrp="1" noChangeArrowheads="1"/>
          </p:cNvSpPr>
          <p:nvPr>
            <p:ph type="body" sz="half" idx="1"/>
          </p:nvPr>
        </p:nvSpPr>
        <p:spPr>
          <a:xfrm>
            <a:off x="228600" y="228600"/>
            <a:ext cx="4343400" cy="6629400"/>
          </a:xfrm>
          <a:ln w="38100">
            <a:solidFill>
              <a:schemeClr val="tx1"/>
            </a:solidFill>
            <a:miter lim="800000"/>
            <a:headEnd/>
            <a:tailEnd/>
          </a:ln>
        </p:spPr>
        <p:txBody>
          <a:bodyPr/>
          <a:lstStyle/>
          <a:p>
            <a:pPr>
              <a:lnSpc>
                <a:spcPct val="90000"/>
              </a:lnSpc>
              <a:buFontTx/>
              <a:buNone/>
            </a:pPr>
            <a:r>
              <a:rPr lang="en-US" altLang="en-US" sz="2000"/>
              <a:t>How did Copernicus do it?</a:t>
            </a:r>
          </a:p>
          <a:p>
            <a:pPr>
              <a:lnSpc>
                <a:spcPct val="90000"/>
              </a:lnSpc>
            </a:pPr>
            <a:r>
              <a:rPr lang="en-US" altLang="en-US" sz="2000"/>
              <a:t>The Babylonians already knew that the </a:t>
            </a:r>
            <a:r>
              <a:rPr lang="en-US" altLang="en-US" sz="2000">
                <a:solidFill>
                  <a:srgbClr val="CC3300"/>
                </a:solidFill>
              </a:rPr>
              <a:t>apparent</a:t>
            </a:r>
            <a:r>
              <a:rPr lang="en-US" altLang="en-US" sz="2000"/>
              <a:t> motion of Mars repeated itself every 780 days (the </a:t>
            </a:r>
            <a:r>
              <a:rPr lang="en-US" altLang="en-US" sz="2000">
                <a:solidFill>
                  <a:schemeClr val="accent2"/>
                </a:solidFill>
              </a:rPr>
              <a:t>synodic period</a:t>
            </a:r>
            <a:r>
              <a:rPr lang="en-US" altLang="en-US" sz="2000"/>
              <a:t> of Mars).</a:t>
            </a:r>
          </a:p>
          <a:p>
            <a:pPr>
              <a:lnSpc>
                <a:spcPct val="90000"/>
              </a:lnSpc>
            </a:pPr>
            <a:r>
              <a:rPr lang="en-US" altLang="en-US" sz="2000"/>
              <a:t>The Copernican model asserts that the earth revolves around the sun every solar year (365 days).</a:t>
            </a:r>
          </a:p>
          <a:p>
            <a:pPr>
              <a:lnSpc>
                <a:spcPct val="90000"/>
              </a:lnSpc>
            </a:pPr>
            <a:r>
              <a:rPr lang="en-US" altLang="en-US" sz="2000"/>
              <a:t>Subtracting the two implied angular velocities yields the </a:t>
            </a:r>
            <a:r>
              <a:rPr lang="en-US" altLang="en-US" sz="2000">
                <a:solidFill>
                  <a:srgbClr val="CC3300"/>
                </a:solidFill>
              </a:rPr>
              <a:t>true</a:t>
            </a:r>
            <a:r>
              <a:rPr lang="en-US" altLang="en-US" sz="2000"/>
              <a:t> (sidereal) Martian period of 687 days.</a:t>
            </a:r>
          </a:p>
          <a:p>
            <a:pPr>
              <a:lnSpc>
                <a:spcPct val="90000"/>
              </a:lnSpc>
            </a:pPr>
            <a:r>
              <a:rPr lang="en-US" altLang="en-US" sz="2000"/>
              <a:t>The angle between the sun and Mars from the Earth can be computed using the stars as reference.  Using several measurements of this angle at different dates, together with the above angular velocities, and basic trigonometry, Copernicus computed the distance of Mars to the sun as approximately 1.5 AU.</a:t>
            </a:r>
          </a:p>
          <a:p>
            <a:pPr>
              <a:lnSpc>
                <a:spcPct val="90000"/>
              </a:lnSpc>
            </a:pPr>
            <a:endParaRPr lang="en-US" altLang="en-US" sz="2000"/>
          </a:p>
        </p:txBody>
      </p:sp>
      <p:pic>
        <p:nvPicPr>
          <p:cNvPr id="21517" name="Picture 13" descr="Copy (2) of page22">
            <a:extLst>
              <a:ext uri="{FF2B5EF4-FFF2-40B4-BE49-F238E27FC236}">
                <a16:creationId xmlns:a16="http://schemas.microsoft.com/office/drawing/2014/main" id="{B95706F6-7E75-4B8C-A1B3-099D21A3F356}"/>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724400" y="3352800"/>
            <a:ext cx="4114800" cy="3381375"/>
          </a:xfrm>
        </p:spPr>
      </p:pic>
      <p:pic>
        <p:nvPicPr>
          <p:cNvPr id="21520" name="Picture 16" descr="isippar">
            <a:extLst>
              <a:ext uri="{FF2B5EF4-FFF2-40B4-BE49-F238E27FC236}">
                <a16:creationId xmlns:a16="http://schemas.microsoft.com/office/drawing/2014/main" id="{B571E36C-40EE-40CC-BE71-3366EF15EA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28600"/>
            <a:ext cx="41148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0E59CB66-2D09-4706-8F03-5D660439FE3E}"/>
              </a:ext>
            </a:extLst>
          </p:cNvPr>
          <p:cNvSpPr>
            <a:spLocks noGrp="1" noChangeArrowheads="1"/>
          </p:cNvSpPr>
          <p:nvPr>
            <p:ph type="body" sz="half" idx="1"/>
          </p:nvPr>
        </p:nvSpPr>
        <p:spPr>
          <a:xfrm>
            <a:off x="228600" y="3352800"/>
            <a:ext cx="8686800" cy="3200400"/>
          </a:xfrm>
          <a:ln w="38100">
            <a:solidFill>
              <a:schemeClr val="tx1"/>
            </a:solidFill>
            <a:miter lim="800000"/>
            <a:headEnd/>
            <a:tailEnd/>
          </a:ln>
        </p:spPr>
        <p:txBody>
          <a:bodyPr/>
          <a:lstStyle/>
          <a:p>
            <a:pPr>
              <a:lnSpc>
                <a:spcPct val="90000"/>
              </a:lnSpc>
              <a:buFontTx/>
              <a:buNone/>
            </a:pPr>
            <a:r>
              <a:rPr lang="en-US" altLang="en-US" sz="2000"/>
              <a:t>Kepler’s problem</a:t>
            </a:r>
          </a:p>
          <a:p>
            <a:pPr>
              <a:lnSpc>
                <a:spcPct val="90000"/>
              </a:lnSpc>
            </a:pPr>
            <a:endParaRPr lang="en-US" altLang="en-US" sz="2000"/>
          </a:p>
          <a:p>
            <a:pPr>
              <a:lnSpc>
                <a:spcPct val="90000"/>
              </a:lnSpc>
            </a:pPr>
            <a:r>
              <a:rPr lang="en-US" altLang="en-US" sz="2000"/>
              <a:t>Copernicus’s argument assumed that Earth and Mars moved in perfect circles. Kepler suspected this was not the case - It did not quite fit Brahe’s observations - but how do we find the correct orbit of Mars?</a:t>
            </a:r>
          </a:p>
          <a:p>
            <a:pPr>
              <a:lnSpc>
                <a:spcPct val="90000"/>
              </a:lnSpc>
            </a:pPr>
            <a:r>
              <a:rPr lang="en-US" altLang="en-US" sz="2000"/>
              <a:t>Brahe’s observations gave the angle between the sun and Mars from Earth very accurately.  But the Earth is not stationary, and might not move in a perfect circle.  Also, the distance from Earth to Mars remained unknown.  Computing the orbit of Mars remained unknown.  Computing the orbit of Mars precisely from this data seemed hopeless - not enough information!</a:t>
            </a:r>
          </a:p>
        </p:txBody>
      </p:sp>
      <p:pic>
        <p:nvPicPr>
          <p:cNvPr id="22537" name="Picture 9" descr="Kepler">
            <a:extLst>
              <a:ext uri="{FF2B5EF4-FFF2-40B4-BE49-F238E27FC236}">
                <a16:creationId xmlns:a16="http://schemas.microsoft.com/office/drawing/2014/main" id="{95EAEB2A-A807-43B0-BA30-3875D36EBA90}"/>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304800" y="152400"/>
            <a:ext cx="2667000" cy="3048000"/>
          </a:xfrm>
        </p:spPr>
      </p:pic>
      <p:pic>
        <p:nvPicPr>
          <p:cNvPr id="22538" name="Picture 10" descr="data">
            <a:extLst>
              <a:ext uri="{FF2B5EF4-FFF2-40B4-BE49-F238E27FC236}">
                <a16:creationId xmlns:a16="http://schemas.microsoft.com/office/drawing/2014/main" id="{83322465-3FCB-49EB-AB57-C4C8295C7EDC}"/>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52400"/>
            <a:ext cx="5486400" cy="304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a:extLst>
              <a:ext uri="{FF2B5EF4-FFF2-40B4-BE49-F238E27FC236}">
                <a16:creationId xmlns:a16="http://schemas.microsoft.com/office/drawing/2014/main" id="{489ECAEF-A14B-4E32-B49B-12C40518EA23}"/>
              </a:ext>
            </a:extLst>
          </p:cNvPr>
          <p:cNvSpPr>
            <a:spLocks noGrp="1" noChangeArrowheads="1"/>
          </p:cNvSpPr>
          <p:nvPr>
            <p:ph type="body" sz="half" idx="1"/>
          </p:nvPr>
        </p:nvSpPr>
        <p:spPr>
          <a:xfrm>
            <a:off x="228600" y="304800"/>
            <a:ext cx="4419600" cy="6324600"/>
          </a:xfrm>
          <a:ln w="38100">
            <a:solidFill>
              <a:schemeClr val="tx1"/>
            </a:solidFill>
            <a:miter lim="800000"/>
            <a:headEnd/>
            <a:tailEnd/>
          </a:ln>
        </p:spPr>
        <p:txBody>
          <a:bodyPr/>
          <a:lstStyle/>
          <a:p>
            <a:pPr>
              <a:lnSpc>
                <a:spcPct val="90000"/>
              </a:lnSpc>
              <a:buFontTx/>
              <a:buNone/>
            </a:pPr>
            <a:r>
              <a:rPr lang="en-US" altLang="en-US" sz="2000"/>
              <a:t>To solve this problem, Kepler came up with two extremely clever ideas.</a:t>
            </a:r>
          </a:p>
          <a:p>
            <a:pPr>
              <a:lnSpc>
                <a:spcPct val="90000"/>
              </a:lnSpc>
            </a:pPr>
            <a:endParaRPr lang="en-US" altLang="en-US" sz="2000" b="1"/>
          </a:p>
          <a:p>
            <a:pPr>
              <a:lnSpc>
                <a:spcPct val="90000"/>
              </a:lnSpc>
            </a:pPr>
            <a:r>
              <a:rPr lang="en-US" altLang="en-US" sz="2000" b="1"/>
              <a:t>To compute the orbit of Mars accurately, first compute the orbit of Earth accurately.  </a:t>
            </a:r>
            <a:r>
              <a:rPr lang="en-US" altLang="en-US" sz="2000"/>
              <a:t>If you know exactly where the Earth is at any given time, the fact that the Earth is moving can be compensated for by mathematical calculation.</a:t>
            </a:r>
          </a:p>
          <a:p>
            <a:pPr>
              <a:lnSpc>
                <a:spcPct val="90000"/>
              </a:lnSpc>
            </a:pPr>
            <a:endParaRPr lang="en-US" altLang="en-US" sz="2000" b="1"/>
          </a:p>
          <a:p>
            <a:pPr>
              <a:lnSpc>
                <a:spcPct val="90000"/>
              </a:lnSpc>
            </a:pPr>
            <a:r>
              <a:rPr lang="en-US" altLang="en-US" sz="2000" b="1"/>
              <a:t>To compute the orbit of Earth, use </a:t>
            </a:r>
            <a:r>
              <a:rPr lang="en-US" altLang="en-US" sz="2000" b="1">
                <a:solidFill>
                  <a:srgbClr val="CC3300"/>
                </a:solidFill>
              </a:rPr>
              <a:t>Mars</a:t>
            </a:r>
            <a:r>
              <a:rPr lang="en-US" altLang="en-US" sz="2000" b="1"/>
              <a:t> itself as a fixed point of reference! </a:t>
            </a:r>
            <a:r>
              <a:rPr lang="en-US" altLang="en-US" sz="2000"/>
              <a:t>To pin down the location of the Earth at any given moment, one needs two measurements (because the plane of the solar system is two dimensional.) The direction of the sun (against the stars) is one measurement; the direction of Mars is another. But Mars moves!</a:t>
            </a:r>
            <a:endParaRPr lang="en-US" altLang="en-US" sz="2000" b="1"/>
          </a:p>
        </p:txBody>
      </p:sp>
      <p:pic>
        <p:nvPicPr>
          <p:cNvPr id="31753" name="Picture 9" descr="Copy (2) of page17">
            <a:extLst>
              <a:ext uri="{FF2B5EF4-FFF2-40B4-BE49-F238E27FC236}">
                <a16:creationId xmlns:a16="http://schemas.microsoft.com/office/drawing/2014/main" id="{A9FCB577-E591-45BA-B7F1-C3C525985C8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76800" y="457200"/>
            <a:ext cx="4098925" cy="6019800"/>
          </a:xfrm>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a:extLst>
              <a:ext uri="{FF2B5EF4-FFF2-40B4-BE49-F238E27FC236}">
                <a16:creationId xmlns:a16="http://schemas.microsoft.com/office/drawing/2014/main" id="{1F6AE271-E34C-4A5E-B894-81071EC75444}"/>
              </a:ext>
            </a:extLst>
          </p:cNvPr>
          <p:cNvSpPr>
            <a:spLocks noGrp="1" noChangeArrowheads="1"/>
          </p:cNvSpPr>
          <p:nvPr>
            <p:ph type="body" sz="half" idx="1"/>
          </p:nvPr>
        </p:nvSpPr>
        <p:spPr>
          <a:xfrm>
            <a:off x="228600" y="3505200"/>
            <a:ext cx="8763000" cy="3124200"/>
          </a:xfrm>
          <a:ln w="38100">
            <a:solidFill>
              <a:schemeClr val="tx1"/>
            </a:solidFill>
            <a:miter lim="800000"/>
            <a:headEnd/>
            <a:tailEnd/>
          </a:ln>
        </p:spPr>
        <p:txBody>
          <a:bodyPr/>
          <a:lstStyle/>
          <a:p>
            <a:pPr>
              <a:lnSpc>
                <a:spcPct val="90000"/>
              </a:lnSpc>
            </a:pPr>
            <a:r>
              <a:rPr lang="en-US" altLang="en-US" sz="1800" dirty="0"/>
              <a:t>Kepler’s breakthrough was to take measurements spaced 687 days apart, when Mars returns to its original location and thus serves as a </a:t>
            </a:r>
            <a:r>
              <a:rPr lang="en-US" altLang="en-US" sz="1800" dirty="0">
                <a:solidFill>
                  <a:srgbClr val="CC3300"/>
                </a:solidFill>
              </a:rPr>
              <a:t>fixed point</a:t>
            </a:r>
            <a:r>
              <a:rPr lang="en-US" altLang="en-US" sz="1800" dirty="0"/>
              <a:t>.  Then one can triangulate between the Sun and Mars to locate the Earth.  Once the Earth’s orbit is computed, one can invert this trick to then compute Mars’ orbit also.</a:t>
            </a:r>
          </a:p>
          <a:p>
            <a:pPr>
              <a:lnSpc>
                <a:spcPct val="90000"/>
              </a:lnSpc>
            </a:pPr>
            <a:r>
              <a:rPr lang="en-US" altLang="en-US" sz="1800" dirty="0">
                <a:solidFill>
                  <a:schemeClr val="accent2"/>
                </a:solidFill>
              </a:rPr>
              <a:t>Albert Einstein</a:t>
            </a:r>
            <a:r>
              <a:rPr lang="en-US" altLang="en-US" sz="1800" dirty="0"/>
              <a:t> (1879-1955) referred this idea of Kepler’s as “an idea of pure genius.”</a:t>
            </a:r>
          </a:p>
          <a:p>
            <a:pPr>
              <a:lnSpc>
                <a:spcPct val="90000"/>
              </a:lnSpc>
            </a:pPr>
            <a:r>
              <a:rPr lang="en-US" altLang="en-US" sz="1800" dirty="0"/>
              <a:t>Similar ideas work for other planets.  Since the AU can be computed from previous rungs of the ladder, we now have distances to all the planets (in AU, which we don’t know!).</a:t>
            </a:r>
          </a:p>
          <a:p>
            <a:pPr>
              <a:lnSpc>
                <a:spcPct val="90000"/>
              </a:lnSpc>
            </a:pPr>
            <a:r>
              <a:rPr lang="en-US" altLang="en-US" sz="1800" dirty="0"/>
              <a:t>By 1900, when travel across the Earth become easier, parallax methods (e.g. timing the transits of Venus across the sun from different locations on the Earth – a method first used in 1771!) could compute these distances more directly and accurately, confirming and strengthening all the rungs, so far, of the distance ladder.</a:t>
            </a:r>
          </a:p>
        </p:txBody>
      </p:sp>
      <p:pic>
        <p:nvPicPr>
          <p:cNvPr id="23562" name="Picture 10" descr="mars">
            <a:extLst>
              <a:ext uri="{FF2B5EF4-FFF2-40B4-BE49-F238E27FC236}">
                <a16:creationId xmlns:a16="http://schemas.microsoft.com/office/drawing/2014/main" id="{060409E1-D021-46D0-9C32-184641D5D768}"/>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l="2667" r="6667"/>
          <a:stretch>
            <a:fillRect/>
          </a:stretch>
        </p:blipFill>
        <p:spPr>
          <a:xfrm>
            <a:off x="203200" y="152400"/>
            <a:ext cx="3479800" cy="3200400"/>
          </a:xfrm>
        </p:spPr>
      </p:pic>
      <p:pic>
        <p:nvPicPr>
          <p:cNvPr id="23563" name="Picture 11" descr="einstein">
            <a:extLst>
              <a:ext uri="{FF2B5EF4-FFF2-40B4-BE49-F238E27FC236}">
                <a16:creationId xmlns:a16="http://schemas.microsoft.com/office/drawing/2014/main" id="{A337517D-16A1-49B9-8D1D-EEAAF66E84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233" r="9351"/>
          <a:stretch>
            <a:fillRect/>
          </a:stretch>
        </p:blipFill>
        <p:spPr bwMode="auto">
          <a:xfrm>
            <a:off x="3733800" y="152400"/>
            <a:ext cx="2124075" cy="3200400"/>
          </a:xfrm>
          <a:prstGeom prst="rect">
            <a:avLst/>
          </a:prstGeom>
          <a:noFill/>
          <a:extLst>
            <a:ext uri="{909E8E84-426E-40DD-AFC4-6F175D3DCCD1}">
              <a14:hiddenFill xmlns:a14="http://schemas.microsoft.com/office/drawing/2010/main">
                <a:solidFill>
                  <a:srgbClr val="FFFFFF"/>
                </a:solidFill>
              </a14:hiddenFill>
            </a:ext>
          </a:extLst>
        </p:spPr>
      </p:pic>
      <p:pic>
        <p:nvPicPr>
          <p:cNvPr id="23565" name="Picture 13" descr="titanic">
            <a:extLst>
              <a:ext uri="{FF2B5EF4-FFF2-40B4-BE49-F238E27FC236}">
                <a16:creationId xmlns:a16="http://schemas.microsoft.com/office/drawing/2014/main" id="{F21DCF2E-BE0F-4663-BCED-7025A73A7B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172" r="10701"/>
          <a:stretch>
            <a:fillRect/>
          </a:stretch>
        </p:blipFill>
        <p:spPr bwMode="auto">
          <a:xfrm>
            <a:off x="5943600" y="152400"/>
            <a:ext cx="3082925" cy="3208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3B4B7FC-D1EA-4326-AD3E-85B91A3EFD4E}"/>
              </a:ext>
            </a:extLst>
          </p:cNvPr>
          <p:cNvSpPr>
            <a:spLocks noGrp="1" noChangeArrowheads="1"/>
          </p:cNvSpPr>
          <p:nvPr>
            <p:ph type="title"/>
          </p:nvPr>
        </p:nvSpPr>
        <p:spPr>
          <a:xfrm>
            <a:off x="1676400" y="381000"/>
            <a:ext cx="6172200" cy="838200"/>
          </a:xfrm>
          <a:ln w="38100">
            <a:solidFill>
              <a:schemeClr val="tx1"/>
            </a:solidFill>
            <a:miter lim="800000"/>
            <a:headEnd/>
            <a:tailEnd/>
          </a:ln>
        </p:spPr>
        <p:txBody>
          <a:bodyPr/>
          <a:lstStyle/>
          <a:p>
            <a:r>
              <a:rPr lang="en-US" altLang="en-US" sz="3600"/>
              <a:t>Fifth rung: the speed of light</a:t>
            </a:r>
          </a:p>
        </p:txBody>
      </p:sp>
      <p:sp>
        <p:nvSpPr>
          <p:cNvPr id="24579" name="Rectangle 3">
            <a:extLst>
              <a:ext uri="{FF2B5EF4-FFF2-40B4-BE49-F238E27FC236}">
                <a16:creationId xmlns:a16="http://schemas.microsoft.com/office/drawing/2014/main" id="{BD2A4659-8B3C-49AF-AECF-9EE999985033}"/>
              </a:ext>
            </a:extLst>
          </p:cNvPr>
          <p:cNvSpPr>
            <a:spLocks noGrp="1" noChangeArrowheads="1"/>
          </p:cNvSpPr>
          <p:nvPr>
            <p:ph type="body" sz="half" idx="1"/>
          </p:nvPr>
        </p:nvSpPr>
        <p:spPr>
          <a:xfrm>
            <a:off x="381000" y="1524000"/>
            <a:ext cx="4800600" cy="5105400"/>
          </a:xfrm>
          <a:ln w="38100">
            <a:solidFill>
              <a:schemeClr val="tx1"/>
            </a:solidFill>
            <a:miter lim="800000"/>
            <a:headEnd/>
            <a:tailEnd/>
          </a:ln>
        </p:spPr>
        <p:txBody>
          <a:bodyPr/>
          <a:lstStyle/>
          <a:p>
            <a:r>
              <a:rPr lang="en-US" altLang="en-US" sz="2000" dirty="0"/>
              <a:t>Technically, the speed of light is not a distance.  However, one of the first accurate measurements of this speed came from the fourth rung of the ladder, and knowing the value of this speed is important for later rungs.</a:t>
            </a:r>
            <a:endParaRPr lang="en-US" sz="2000" dirty="0">
              <a:hlinkClick r:id="rId3" tooltip="Empedocles"/>
            </a:endParaRPr>
          </a:p>
          <a:p>
            <a:r>
              <a:rPr lang="en-US" sz="2000" dirty="0">
                <a:solidFill>
                  <a:schemeClr val="accent2"/>
                </a:solidFill>
              </a:rPr>
              <a:t>Empedocles</a:t>
            </a:r>
            <a:r>
              <a:rPr lang="en-US" sz="2000" dirty="0"/>
              <a:t> (c. 490–430 BC) was the first to propose a theory of light</a:t>
            </a:r>
            <a:r>
              <a:rPr lang="en-US" sz="2000" baseline="30000" dirty="0"/>
              <a:t> </a:t>
            </a:r>
            <a:r>
              <a:rPr lang="en-US" sz="2000" dirty="0"/>
              <a:t>and claimed that light has a finite speed.</a:t>
            </a:r>
            <a:endParaRPr lang="en-US" altLang="en-US" sz="2000" dirty="0">
              <a:solidFill>
                <a:schemeClr val="accent2"/>
              </a:solidFill>
            </a:endParaRPr>
          </a:p>
          <a:p>
            <a:r>
              <a:rPr lang="en-US" altLang="en-US" sz="2000" dirty="0">
                <a:solidFill>
                  <a:schemeClr val="accent2"/>
                </a:solidFill>
              </a:rPr>
              <a:t>Ole </a:t>
            </a:r>
            <a:r>
              <a:rPr lang="en-US" altLang="en-US" sz="2000" dirty="0" err="1">
                <a:solidFill>
                  <a:schemeClr val="accent2"/>
                </a:solidFill>
              </a:rPr>
              <a:t>R</a:t>
            </a:r>
            <a:r>
              <a:rPr lang="en-US" altLang="en-US" sz="2000" dirty="0" err="1">
                <a:solidFill>
                  <a:schemeClr val="accent2"/>
                </a:solidFill>
                <a:cs typeface="Times New Roman" panose="02020603050405020304" pitchFamily="18" charset="0"/>
              </a:rPr>
              <a:t>ø</a:t>
            </a:r>
            <a:r>
              <a:rPr lang="en-US" altLang="en-US" sz="2000" dirty="0" err="1">
                <a:solidFill>
                  <a:schemeClr val="accent2"/>
                </a:solidFill>
              </a:rPr>
              <a:t>mer</a:t>
            </a:r>
            <a:r>
              <a:rPr lang="en-US" altLang="en-US" sz="2000" dirty="0"/>
              <a:t> (1644-1710) and </a:t>
            </a:r>
            <a:r>
              <a:rPr lang="en-US" altLang="en-US" sz="2000" dirty="0">
                <a:solidFill>
                  <a:schemeClr val="accent2"/>
                </a:solidFill>
              </a:rPr>
              <a:t>Christiaan Huygens</a:t>
            </a:r>
            <a:r>
              <a:rPr lang="en-US" altLang="en-US" sz="2000" dirty="0"/>
              <a:t> (1629-1695) obtained a value of 220,000 km/sec, close to but somewhat less than the modern value of 299,792km/sec, using Io’s orbit around Jupiter.</a:t>
            </a:r>
          </a:p>
        </p:txBody>
      </p:sp>
      <p:pic>
        <p:nvPicPr>
          <p:cNvPr id="24587" name="Picture 11" descr="FTL_Image_FalconHyper">
            <a:extLst>
              <a:ext uri="{FF2B5EF4-FFF2-40B4-BE49-F238E27FC236}">
                <a16:creationId xmlns:a16="http://schemas.microsoft.com/office/drawing/2014/main" id="{A45A4AD2-1C5E-4DCE-A2A7-DF0173B769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2019300"/>
            <a:ext cx="3581400" cy="2705100"/>
          </a:xfrm>
          <a:prstGeom prst="rect">
            <a:avLst/>
          </a:prstGeom>
          <a:noFill/>
          <a:extLst>
            <a:ext uri="{909E8E84-426E-40DD-AFC4-6F175D3DCCD1}">
              <a14:hiddenFill xmlns:a14="http://schemas.microsoft.com/office/drawing/2010/main">
                <a:solidFill>
                  <a:srgbClr val="FFFFFF"/>
                </a:solidFill>
              </a14:hiddenFill>
            </a:ext>
          </a:extLst>
        </p:spPr>
      </p:pic>
      <p:sp>
        <p:nvSpPr>
          <p:cNvPr id="24588" name="Text Box 12">
            <a:extLst>
              <a:ext uri="{FF2B5EF4-FFF2-40B4-BE49-F238E27FC236}">
                <a16:creationId xmlns:a16="http://schemas.microsoft.com/office/drawing/2014/main" id="{5CE7B2F4-01D1-4764-AC5E-081545C3A88B}"/>
              </a:ext>
            </a:extLst>
          </p:cNvPr>
          <p:cNvSpPr txBox="1">
            <a:spLocks noChangeArrowheads="1"/>
          </p:cNvSpPr>
          <p:nvPr/>
        </p:nvSpPr>
        <p:spPr bwMode="auto">
          <a:xfrm>
            <a:off x="5638800" y="5181600"/>
            <a:ext cx="3124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i="1"/>
              <a:t>“It’s the ship that made the Kessel run in less than twelve parsecs.”</a:t>
            </a:r>
          </a:p>
        </p:txBody>
      </p:sp>
    </p:spTree>
    <p:extLst>
      <p:ext uri="{BB962C8B-B14F-4D97-AF65-F5344CB8AC3E}">
        <p14:creationId xmlns:p14="http://schemas.microsoft.com/office/powerpoint/2010/main" val="2956949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64286EE7-E1BA-4E23-AA0B-B8A515F71932}"/>
              </a:ext>
            </a:extLst>
          </p:cNvPr>
          <p:cNvSpPr>
            <a:spLocks noGrp="1" noChangeArrowheads="1"/>
          </p:cNvSpPr>
          <p:nvPr>
            <p:ph type="body" sz="half" idx="1"/>
          </p:nvPr>
        </p:nvSpPr>
        <p:spPr>
          <a:xfrm>
            <a:off x="228600" y="3276600"/>
            <a:ext cx="8686800" cy="3352800"/>
          </a:xfrm>
          <a:ln w="38100">
            <a:solidFill>
              <a:schemeClr val="tx1"/>
            </a:solidFill>
            <a:miter lim="800000"/>
            <a:headEnd/>
            <a:tailEnd/>
          </a:ln>
        </p:spPr>
        <p:txBody>
          <a:bodyPr/>
          <a:lstStyle/>
          <a:p>
            <a:pPr>
              <a:lnSpc>
                <a:spcPct val="90000"/>
              </a:lnSpc>
              <a:buFontTx/>
              <a:buNone/>
            </a:pPr>
            <a:r>
              <a:rPr lang="en-US" altLang="en-US" sz="1800"/>
              <a:t>How did they do it?</a:t>
            </a:r>
          </a:p>
          <a:p>
            <a:pPr>
              <a:lnSpc>
                <a:spcPct val="90000"/>
              </a:lnSpc>
            </a:pPr>
            <a:r>
              <a:rPr lang="en-US" altLang="en-US" sz="1800"/>
              <a:t>R</a:t>
            </a:r>
            <a:r>
              <a:rPr lang="en-US" altLang="en-US" sz="1800">
                <a:cs typeface="Times New Roman" panose="02020603050405020304" pitchFamily="18" charset="0"/>
              </a:rPr>
              <a:t>ø</a:t>
            </a:r>
            <a:r>
              <a:rPr lang="en-US" altLang="en-US" sz="1800"/>
              <a:t>mer observed that Io rotated around Jupiter every 42.5 hours by timing when Io entered and exited Jupiter’s shadow.</a:t>
            </a:r>
          </a:p>
          <a:p>
            <a:pPr>
              <a:lnSpc>
                <a:spcPct val="90000"/>
              </a:lnSpc>
            </a:pPr>
            <a:r>
              <a:rPr lang="en-US" altLang="en-US" sz="1800"/>
              <a:t>But the period was not uniform; when the Earth moved from being aligned with Jupiter to being opposed to Jupiter, the period had lagged by about 20 minutes.  He concluded that light takes 20 minutes to travel 2 AU. (It actually takes about 17 minutes.)</a:t>
            </a:r>
          </a:p>
          <a:p>
            <a:pPr>
              <a:lnSpc>
                <a:spcPct val="90000"/>
              </a:lnSpc>
            </a:pPr>
            <a:r>
              <a:rPr lang="en-US" altLang="en-US" sz="1800"/>
              <a:t>Huygens combined this with a precise (for its time) computation of the AU to obtain the speed of light.</a:t>
            </a:r>
          </a:p>
          <a:p>
            <a:pPr>
              <a:lnSpc>
                <a:spcPct val="90000"/>
              </a:lnSpc>
            </a:pPr>
            <a:r>
              <a:rPr lang="en-US" altLang="en-US" sz="1800"/>
              <a:t>Now the most accurate measurement of distances to planets are obtained by </a:t>
            </a:r>
            <a:r>
              <a:rPr lang="en-US" altLang="en-US" sz="1800">
                <a:solidFill>
                  <a:srgbClr val="CC3300"/>
                </a:solidFill>
              </a:rPr>
              <a:t>radar</a:t>
            </a:r>
            <a:r>
              <a:rPr lang="en-US" altLang="en-US" sz="1800"/>
              <a:t>, which requires precise values of the speed of light. This speed can now be computes very accurately by terrestrial means, thus giving more external support to the distance ladder.</a:t>
            </a:r>
          </a:p>
        </p:txBody>
      </p:sp>
      <p:pic>
        <p:nvPicPr>
          <p:cNvPr id="25607" name="Picture 7" descr="jupiter and io">
            <a:extLst>
              <a:ext uri="{FF2B5EF4-FFF2-40B4-BE49-F238E27FC236}">
                <a16:creationId xmlns:a16="http://schemas.microsoft.com/office/drawing/2014/main" id="{15124001-E066-48B3-A571-F64873823ECE}"/>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r="7201"/>
          <a:stretch>
            <a:fillRect/>
          </a:stretch>
        </p:blipFill>
        <p:spPr>
          <a:xfrm>
            <a:off x="2895600" y="152400"/>
            <a:ext cx="3581400" cy="2979738"/>
          </a:xfrm>
        </p:spPr>
      </p:pic>
      <p:pic>
        <p:nvPicPr>
          <p:cNvPr id="25608" name="Picture 8" descr="OleRomer">
            <a:extLst>
              <a:ext uri="{FF2B5EF4-FFF2-40B4-BE49-F238E27FC236}">
                <a16:creationId xmlns:a16="http://schemas.microsoft.com/office/drawing/2014/main" id="{C331ED5E-179D-403E-B45F-9C071E0327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8600"/>
            <a:ext cx="2508250" cy="2895600"/>
          </a:xfrm>
          <a:prstGeom prst="rect">
            <a:avLst/>
          </a:prstGeom>
          <a:noFill/>
          <a:extLst>
            <a:ext uri="{909E8E84-426E-40DD-AFC4-6F175D3DCCD1}">
              <a14:hiddenFill xmlns:a14="http://schemas.microsoft.com/office/drawing/2010/main">
                <a:solidFill>
                  <a:srgbClr val="FFFFFF"/>
                </a:solidFill>
              </a14:hiddenFill>
            </a:ext>
          </a:extLst>
        </p:spPr>
      </p:pic>
      <p:pic>
        <p:nvPicPr>
          <p:cNvPr id="25609" name="Picture 9" descr="huygens">
            <a:extLst>
              <a:ext uri="{FF2B5EF4-FFF2-40B4-BE49-F238E27FC236}">
                <a16:creationId xmlns:a16="http://schemas.microsoft.com/office/drawing/2014/main" id="{94BF2449-469E-4FDB-8D52-BEE728D7DE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509" t="3600" r="2509" b="10800"/>
          <a:stretch>
            <a:fillRect/>
          </a:stretch>
        </p:blipFill>
        <p:spPr bwMode="auto">
          <a:xfrm>
            <a:off x="6553200" y="152400"/>
            <a:ext cx="2366963"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a:extLst>
              <a:ext uri="{FF2B5EF4-FFF2-40B4-BE49-F238E27FC236}">
                <a16:creationId xmlns:a16="http://schemas.microsoft.com/office/drawing/2014/main" id="{D0616B4D-3E6A-4C1F-BAC7-75816547E9A1}"/>
              </a:ext>
            </a:extLst>
          </p:cNvPr>
          <p:cNvSpPr>
            <a:spLocks noGrp="1" noChangeArrowheads="1"/>
          </p:cNvSpPr>
          <p:nvPr>
            <p:ph type="body" sz="half" idx="1"/>
          </p:nvPr>
        </p:nvSpPr>
        <p:spPr>
          <a:xfrm>
            <a:off x="228600" y="228600"/>
            <a:ext cx="5562600" cy="6400800"/>
          </a:xfrm>
          <a:ln w="38100">
            <a:solidFill>
              <a:schemeClr val="tx1"/>
            </a:solidFill>
            <a:miter lim="800000"/>
            <a:headEnd/>
            <a:tailEnd/>
          </a:ln>
        </p:spPr>
        <p:txBody>
          <a:bodyPr/>
          <a:lstStyle/>
          <a:p>
            <a:pPr>
              <a:lnSpc>
                <a:spcPct val="90000"/>
              </a:lnSpc>
            </a:pPr>
            <a:r>
              <a:rPr lang="en-US" altLang="en-US" sz="2000"/>
              <a:t>The data collected from these  rungs of the ladder have also been decisive in the further development of physics and in ascending higher rungs of the ladder.</a:t>
            </a:r>
          </a:p>
          <a:p>
            <a:pPr>
              <a:lnSpc>
                <a:spcPct val="90000"/>
              </a:lnSpc>
            </a:pPr>
            <a:r>
              <a:rPr lang="en-US" altLang="en-US" sz="2000"/>
              <a:t>The accurate value of the speed of light (as well as those of the permittivity and permeability of space) was crucial in leading </a:t>
            </a:r>
            <a:r>
              <a:rPr lang="en-US" altLang="en-US" sz="2000">
                <a:solidFill>
                  <a:schemeClr val="accent2"/>
                </a:solidFill>
              </a:rPr>
              <a:t>James Clerk Maxwell</a:t>
            </a:r>
            <a:r>
              <a:rPr lang="en-US" altLang="en-US" sz="2000"/>
              <a:t> to realize that light was a form of electromagnetic radiation.  From this and Maxwell’s equations, this implied that the speed of light in vacuum was a universal constant c in every reference frame for which Maxwell’s equations held.</a:t>
            </a:r>
          </a:p>
          <a:p>
            <a:pPr>
              <a:lnSpc>
                <a:spcPct val="90000"/>
              </a:lnSpc>
            </a:pPr>
            <a:r>
              <a:rPr lang="en-US" altLang="en-US" sz="2000"/>
              <a:t>Einstein reasoned that Maxwell’s equations, being a fundamental law in physics, should hold in every inertial reference frame.  The above two hypotheses lead inevitably to the </a:t>
            </a:r>
            <a:r>
              <a:rPr lang="en-US" altLang="en-US" sz="2000">
                <a:solidFill>
                  <a:schemeClr val="accent2"/>
                </a:solidFill>
              </a:rPr>
              <a:t>special theory of relativity. </a:t>
            </a:r>
            <a:r>
              <a:rPr lang="en-US" altLang="en-US" sz="2000">
                <a:solidFill>
                  <a:schemeClr val="tx2"/>
                </a:solidFill>
              </a:rPr>
              <a:t>This theory becomes important in the ninth rung of the ladder (see below) in order to relate </a:t>
            </a:r>
            <a:r>
              <a:rPr lang="en-US" altLang="en-US" sz="2000">
                <a:solidFill>
                  <a:srgbClr val="CC3300"/>
                </a:solidFill>
              </a:rPr>
              <a:t>red shifts</a:t>
            </a:r>
            <a:r>
              <a:rPr lang="en-US" altLang="en-US" sz="2000">
                <a:solidFill>
                  <a:schemeClr val="tx2"/>
                </a:solidFill>
              </a:rPr>
              <a:t> with velocities accurately.</a:t>
            </a:r>
            <a:endParaRPr lang="en-US" altLang="en-US" sz="2000">
              <a:solidFill>
                <a:schemeClr val="accent2"/>
              </a:solidFill>
            </a:endParaRPr>
          </a:p>
        </p:txBody>
      </p:sp>
      <p:pic>
        <p:nvPicPr>
          <p:cNvPr id="26635" name="Picture 11" descr="maxwell">
            <a:extLst>
              <a:ext uri="{FF2B5EF4-FFF2-40B4-BE49-F238E27FC236}">
                <a16:creationId xmlns:a16="http://schemas.microsoft.com/office/drawing/2014/main" id="{81EF8F63-9E39-4D8E-A1B9-480973F6A2DA}"/>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905500" y="152400"/>
            <a:ext cx="2857500" cy="3114675"/>
          </a:xfrm>
        </p:spPr>
      </p:pic>
      <p:pic>
        <p:nvPicPr>
          <p:cNvPr id="26636" name="Picture 12" descr="einstein">
            <a:extLst>
              <a:ext uri="{FF2B5EF4-FFF2-40B4-BE49-F238E27FC236}">
                <a16:creationId xmlns:a16="http://schemas.microsoft.com/office/drawing/2014/main" id="{F7D4A8F2-FACB-4277-BC79-4DB86F1D1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3352800"/>
            <a:ext cx="2819400" cy="327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id="{071BED87-4DC1-4E0B-9719-A4ADFA7B0B2B}"/>
              </a:ext>
            </a:extLst>
          </p:cNvPr>
          <p:cNvSpPr>
            <a:spLocks noGrp="1" noChangeArrowheads="1"/>
          </p:cNvSpPr>
          <p:nvPr>
            <p:ph type="body" sz="half" idx="1"/>
          </p:nvPr>
        </p:nvSpPr>
        <p:spPr>
          <a:xfrm>
            <a:off x="228600" y="228600"/>
            <a:ext cx="4495800" cy="6400800"/>
          </a:xfrm>
          <a:ln w="38100">
            <a:solidFill>
              <a:schemeClr val="tx1"/>
            </a:solidFill>
            <a:miter lim="800000"/>
            <a:headEnd/>
            <a:tailEnd/>
          </a:ln>
        </p:spPr>
        <p:txBody>
          <a:bodyPr/>
          <a:lstStyle/>
          <a:p>
            <a:pPr>
              <a:lnSpc>
                <a:spcPct val="90000"/>
              </a:lnSpc>
            </a:pPr>
            <a:r>
              <a:rPr lang="en-US" altLang="en-US" sz="2400"/>
              <a:t>Accurate measurements of the orbit of </a:t>
            </a:r>
            <a:r>
              <a:rPr lang="en-US" altLang="en-US" sz="2400">
                <a:solidFill>
                  <a:srgbClr val="CC3300"/>
                </a:solidFill>
              </a:rPr>
              <a:t>Mercury</a:t>
            </a:r>
            <a:r>
              <a:rPr lang="en-US" altLang="en-US" sz="2400"/>
              <a:t> revealed a slight </a:t>
            </a:r>
            <a:r>
              <a:rPr lang="en-US" altLang="en-US" sz="2400">
                <a:solidFill>
                  <a:schemeClr val="accent2"/>
                </a:solidFill>
              </a:rPr>
              <a:t>precession</a:t>
            </a:r>
            <a:r>
              <a:rPr lang="en-US" altLang="en-US" sz="2400"/>
              <a:t> in its elliptical orbit;this provided one of the very first experimental confirmations of Einstein’s </a:t>
            </a:r>
            <a:r>
              <a:rPr lang="en-US" altLang="en-US" sz="2400">
                <a:solidFill>
                  <a:schemeClr val="accent2"/>
                </a:solidFill>
              </a:rPr>
              <a:t>general theory of relativity</a:t>
            </a:r>
            <a:r>
              <a:rPr lang="en-US" altLang="en-US" sz="2400"/>
              <a:t>.  This theory is also crucial at the ninth rung of the ladder.</a:t>
            </a:r>
          </a:p>
          <a:p>
            <a:pPr>
              <a:lnSpc>
                <a:spcPct val="90000"/>
              </a:lnSpc>
            </a:pPr>
            <a:r>
              <a:rPr lang="en-US" altLang="en-US" sz="2400"/>
              <a:t>Maxwell’s theory that light is a form of electromagnetic radiation also helped the important astronomical tool of </a:t>
            </a:r>
            <a:r>
              <a:rPr lang="en-US" altLang="en-US" sz="2400">
                <a:solidFill>
                  <a:srgbClr val="CC3300"/>
                </a:solidFill>
              </a:rPr>
              <a:t>spectroscopy</a:t>
            </a:r>
            <a:r>
              <a:rPr lang="en-US" altLang="en-US" sz="2400"/>
              <a:t>, which becomes important in the seventh and ninth rungs of the ladder (see below).</a:t>
            </a:r>
          </a:p>
        </p:txBody>
      </p:sp>
      <p:pic>
        <p:nvPicPr>
          <p:cNvPr id="27657" name="Picture 9" descr="Copy of page26">
            <a:extLst>
              <a:ext uri="{FF2B5EF4-FFF2-40B4-BE49-F238E27FC236}">
                <a16:creationId xmlns:a16="http://schemas.microsoft.com/office/drawing/2014/main" id="{E35B9D52-2688-4806-B88F-6CFB7BF37997}"/>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876800" y="152400"/>
            <a:ext cx="4114800" cy="3124200"/>
          </a:xfrm>
        </p:spPr>
      </p:pic>
      <p:pic>
        <p:nvPicPr>
          <p:cNvPr id="27658" name="Picture 10" descr="spectroscopy">
            <a:extLst>
              <a:ext uri="{FF2B5EF4-FFF2-40B4-BE49-F238E27FC236}">
                <a16:creationId xmlns:a16="http://schemas.microsoft.com/office/drawing/2014/main" id="{5BBB53D9-3CF4-4961-806A-62C9F6D98F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352800"/>
            <a:ext cx="4114800" cy="327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89CBACA-D897-42FD-8920-772F99A5F245}"/>
              </a:ext>
            </a:extLst>
          </p:cNvPr>
          <p:cNvSpPr>
            <a:spLocks noGrp="1" noChangeArrowheads="1"/>
          </p:cNvSpPr>
          <p:nvPr>
            <p:ph type="title"/>
          </p:nvPr>
        </p:nvSpPr>
        <p:spPr>
          <a:xfrm>
            <a:off x="990600" y="228600"/>
            <a:ext cx="6934200" cy="533400"/>
          </a:xfrm>
          <a:ln w="38100">
            <a:solidFill>
              <a:schemeClr val="tx1"/>
            </a:solidFill>
            <a:miter lim="800000"/>
            <a:headEnd/>
            <a:tailEnd/>
          </a:ln>
        </p:spPr>
        <p:txBody>
          <a:bodyPr/>
          <a:lstStyle/>
          <a:p>
            <a:r>
              <a:rPr lang="en-US" altLang="en-US" sz="3600"/>
              <a:t>Sixth rung: distance to nearby stars</a:t>
            </a:r>
          </a:p>
        </p:txBody>
      </p:sp>
      <p:sp>
        <p:nvSpPr>
          <p:cNvPr id="28675" name="Rectangle 3">
            <a:extLst>
              <a:ext uri="{FF2B5EF4-FFF2-40B4-BE49-F238E27FC236}">
                <a16:creationId xmlns:a16="http://schemas.microsoft.com/office/drawing/2014/main" id="{02EE9DE8-D8A7-4A2B-826A-EFBF01CE82A0}"/>
              </a:ext>
            </a:extLst>
          </p:cNvPr>
          <p:cNvSpPr>
            <a:spLocks noGrp="1" noChangeArrowheads="1"/>
          </p:cNvSpPr>
          <p:nvPr>
            <p:ph type="body" sz="half" idx="1"/>
          </p:nvPr>
        </p:nvSpPr>
        <p:spPr>
          <a:xfrm>
            <a:off x="228600" y="914400"/>
            <a:ext cx="4572000" cy="5715000"/>
          </a:xfrm>
          <a:ln w="38100">
            <a:solidFill>
              <a:schemeClr val="tx1"/>
            </a:solidFill>
            <a:miter lim="800000"/>
            <a:headEnd/>
            <a:tailEnd/>
          </a:ln>
        </p:spPr>
        <p:txBody>
          <a:bodyPr/>
          <a:lstStyle/>
          <a:p>
            <a:pPr>
              <a:lnSpc>
                <a:spcPct val="80000"/>
              </a:lnSpc>
            </a:pPr>
            <a:r>
              <a:rPr lang="en-US" altLang="en-US" sz="2000"/>
              <a:t>By taking measurements of the same star six months apart and comparing the angular deviation, one obtains the distance to that star as a multiple of the Astronomical Unit.  This </a:t>
            </a:r>
            <a:r>
              <a:rPr lang="en-US" altLang="en-US" sz="2000">
                <a:solidFill>
                  <a:srgbClr val="CC3300"/>
                </a:solidFill>
              </a:rPr>
              <a:t>parallax</a:t>
            </a:r>
            <a:r>
              <a:rPr lang="en-US" altLang="en-US" sz="2000"/>
              <a:t> idea, which requires fairly accurate telescopy, was first carried out successfully by </a:t>
            </a:r>
            <a:r>
              <a:rPr lang="en-US" altLang="en-US" sz="2000">
                <a:solidFill>
                  <a:schemeClr val="accent2"/>
                </a:solidFill>
              </a:rPr>
              <a:t>Friedrich Bessel</a:t>
            </a:r>
            <a:r>
              <a:rPr lang="en-US" altLang="en-US" sz="2000"/>
              <a:t> (1784-1846) in 1838.</a:t>
            </a:r>
          </a:p>
          <a:p>
            <a:pPr>
              <a:lnSpc>
                <a:spcPct val="80000"/>
              </a:lnSpc>
            </a:pPr>
            <a:r>
              <a:rPr lang="en-US" altLang="en-US" sz="2000"/>
              <a:t>It is accurate up to distances of about 100 light years (30 parsecs). This is enough to locate several thousand nearby stars.  (1 light year is about 63,000 AU.)</a:t>
            </a:r>
          </a:p>
          <a:p>
            <a:pPr>
              <a:lnSpc>
                <a:spcPct val="80000"/>
              </a:lnSpc>
            </a:pPr>
            <a:r>
              <a:rPr lang="en-US" altLang="en-US" sz="2000"/>
              <a:t>Ironically, the ancient Greeks dismissed Aristarchus’s estimate of the AU and the heliocentric model that it suggested, because it would have implied via parallax that the stars were an inconceivably enormous distance away. (Well…they are.)</a:t>
            </a:r>
          </a:p>
        </p:txBody>
      </p:sp>
      <p:pic>
        <p:nvPicPr>
          <p:cNvPr id="28684" name="Picture 12" descr="besselport">
            <a:extLst>
              <a:ext uri="{FF2B5EF4-FFF2-40B4-BE49-F238E27FC236}">
                <a16:creationId xmlns:a16="http://schemas.microsoft.com/office/drawing/2014/main" id="{380F71D0-24E0-4732-8461-A8EF2104F8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00" t="3433" r="5000" b="17163"/>
          <a:stretch>
            <a:fillRect/>
          </a:stretch>
        </p:blipFill>
        <p:spPr bwMode="auto">
          <a:xfrm>
            <a:off x="7010400" y="914400"/>
            <a:ext cx="1828800" cy="2359025"/>
          </a:xfrm>
          <a:prstGeom prst="rect">
            <a:avLst/>
          </a:prstGeom>
          <a:noFill/>
          <a:extLst>
            <a:ext uri="{909E8E84-426E-40DD-AFC4-6F175D3DCCD1}">
              <a14:hiddenFill xmlns:a14="http://schemas.microsoft.com/office/drawing/2010/main">
                <a:solidFill>
                  <a:srgbClr val="FFFFFF"/>
                </a:solidFill>
              </a14:hiddenFill>
            </a:ext>
          </a:extLst>
        </p:spPr>
      </p:pic>
      <p:pic>
        <p:nvPicPr>
          <p:cNvPr id="28686" name="Picture 14" descr="parallax_2">
            <a:extLst>
              <a:ext uri="{FF2B5EF4-FFF2-40B4-BE49-F238E27FC236}">
                <a16:creationId xmlns:a16="http://schemas.microsoft.com/office/drawing/2014/main" id="{A686E064-F589-4CBE-B9F4-06DCB724ED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3429000"/>
            <a:ext cx="3895725" cy="3254375"/>
          </a:xfrm>
          <a:prstGeom prst="rect">
            <a:avLst/>
          </a:prstGeom>
          <a:noFill/>
          <a:extLst>
            <a:ext uri="{909E8E84-426E-40DD-AFC4-6F175D3DCCD1}">
              <a14:hiddenFill xmlns:a14="http://schemas.microsoft.com/office/drawing/2010/main">
                <a:solidFill>
                  <a:srgbClr val="FFFFFF"/>
                </a:solidFill>
              </a14:hiddenFill>
            </a:ext>
          </a:extLst>
        </p:spPr>
      </p:pic>
      <p:pic>
        <p:nvPicPr>
          <p:cNvPr id="28687" name="Picture 15" descr="43TELESCOPE">
            <a:extLst>
              <a:ext uri="{FF2B5EF4-FFF2-40B4-BE49-F238E27FC236}">
                <a16:creationId xmlns:a16="http://schemas.microsoft.com/office/drawing/2014/main" id="{B18EC478-4C90-4402-AB20-2163DA9B3E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744" r="1744"/>
          <a:stretch>
            <a:fillRect/>
          </a:stretch>
        </p:blipFill>
        <p:spPr bwMode="auto">
          <a:xfrm>
            <a:off x="4953000" y="914400"/>
            <a:ext cx="1905000"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a:extLst>
              <a:ext uri="{FF2B5EF4-FFF2-40B4-BE49-F238E27FC236}">
                <a16:creationId xmlns:a16="http://schemas.microsoft.com/office/drawing/2014/main" id="{F2BFA009-766A-4605-82E6-C38E7642E6AD}"/>
              </a:ext>
            </a:extLst>
          </p:cNvPr>
          <p:cNvSpPr>
            <a:spLocks noGrp="1" noChangeArrowheads="1"/>
          </p:cNvSpPr>
          <p:nvPr>
            <p:ph type="body" sz="half" idx="1"/>
          </p:nvPr>
        </p:nvSpPr>
        <p:spPr>
          <a:xfrm>
            <a:off x="304800" y="3886200"/>
            <a:ext cx="8534400" cy="2819400"/>
          </a:xfrm>
          <a:ln w="38100">
            <a:solidFill>
              <a:schemeClr val="tx1"/>
            </a:solidFill>
            <a:miter lim="800000"/>
            <a:headEnd/>
            <a:tailEnd/>
          </a:ln>
        </p:spPr>
        <p:txBody>
          <a:bodyPr/>
          <a:lstStyle/>
          <a:p>
            <a:pPr>
              <a:lnSpc>
                <a:spcPct val="90000"/>
              </a:lnSpc>
              <a:buClr>
                <a:schemeClr val="tx1"/>
              </a:buClr>
            </a:pPr>
            <a:r>
              <a:rPr lang="en-US" altLang="en-US" sz="2000" dirty="0"/>
              <a:t>These distances are far too vast to be measured </a:t>
            </a:r>
            <a:r>
              <a:rPr lang="en-US" altLang="en-US" sz="2000" dirty="0">
                <a:solidFill>
                  <a:srgbClr val="CC3300"/>
                </a:solidFill>
              </a:rPr>
              <a:t>directly.</a:t>
            </a:r>
          </a:p>
          <a:p>
            <a:pPr>
              <a:lnSpc>
                <a:spcPct val="90000"/>
              </a:lnSpc>
              <a:buClr>
                <a:schemeClr val="tx1"/>
              </a:buClr>
            </a:pPr>
            <a:r>
              <a:rPr lang="en-US" altLang="en-US" sz="2000" dirty="0"/>
              <a:t>Nevertheless, we have several ways of measuring them </a:t>
            </a:r>
            <a:r>
              <a:rPr lang="en-US" altLang="en-US" sz="2000" dirty="0">
                <a:solidFill>
                  <a:srgbClr val="CC3300"/>
                </a:solidFill>
              </a:rPr>
              <a:t>indirectly</a:t>
            </a:r>
            <a:r>
              <a:rPr lang="en-US" altLang="en-US" sz="2000" dirty="0"/>
              <a:t>.</a:t>
            </a:r>
          </a:p>
          <a:p>
            <a:pPr>
              <a:lnSpc>
                <a:spcPct val="90000"/>
              </a:lnSpc>
              <a:buClr>
                <a:schemeClr val="tx1"/>
              </a:buClr>
            </a:pPr>
            <a:r>
              <a:rPr lang="en-US" altLang="en-US" sz="2000" dirty="0"/>
              <a:t>These methods are often very clever, relying not on technology but rather on observation and </a:t>
            </a:r>
            <a:r>
              <a:rPr lang="en-US" altLang="en-US" sz="2000" dirty="0">
                <a:solidFill>
                  <a:schemeClr val="accent2"/>
                </a:solidFill>
              </a:rPr>
              <a:t>high school mathematics.</a:t>
            </a:r>
          </a:p>
          <a:p>
            <a:pPr>
              <a:lnSpc>
                <a:spcPct val="90000"/>
              </a:lnSpc>
              <a:buClr>
                <a:schemeClr val="tx1"/>
              </a:buClr>
            </a:pPr>
            <a:r>
              <a:rPr lang="en-US" altLang="en-US" sz="2000" dirty="0"/>
              <a:t>Indirect methods control large distances in terms of smaller distances.  One then needs more methods to control these distances, until one gets down to distances that one can measure directly. This is the </a:t>
            </a:r>
            <a:r>
              <a:rPr lang="en-US" altLang="en-US" sz="2000" dirty="0">
                <a:solidFill>
                  <a:schemeClr val="accent2"/>
                </a:solidFill>
              </a:rPr>
              <a:t>cosmic distance ladder.</a:t>
            </a:r>
          </a:p>
          <a:p>
            <a:pPr>
              <a:lnSpc>
                <a:spcPct val="90000"/>
              </a:lnSpc>
              <a:buClr>
                <a:schemeClr val="tx1"/>
              </a:buClr>
            </a:pPr>
            <a:r>
              <a:rPr lang="en-US" altLang="en-US" sz="2000" dirty="0"/>
              <a:t>1 light year is </a:t>
            </a:r>
            <a:r>
              <a:rPr lang="en-US" altLang="en-US" sz="2000" b="1" i="1" dirty="0"/>
              <a:t>exactly</a:t>
            </a:r>
            <a:r>
              <a:rPr lang="en-US" altLang="en-US" sz="2000" dirty="0"/>
              <a:t> </a:t>
            </a:r>
            <a:r>
              <a:rPr lang="en-US" sz="2000" dirty="0"/>
              <a:t>9,460,730,472,580,800m </a:t>
            </a:r>
            <a:r>
              <a:rPr lang="en-US" altLang="en-US" sz="2000" dirty="0"/>
              <a:t>~ 10 trillion km ~  6 trillion miles ~ 12 United States wide for each person in the United States</a:t>
            </a:r>
          </a:p>
        </p:txBody>
      </p:sp>
      <p:pic>
        <p:nvPicPr>
          <p:cNvPr id="5135" name="Picture 15" descr="distance_ladder">
            <a:extLst>
              <a:ext uri="{FF2B5EF4-FFF2-40B4-BE49-F238E27FC236}">
                <a16:creationId xmlns:a16="http://schemas.microsoft.com/office/drawing/2014/main" id="{E91A1AD0-A36C-415A-86A1-25C79CC9B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2400"/>
            <a:ext cx="7239000" cy="3691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a:extLst>
              <a:ext uri="{FF2B5EF4-FFF2-40B4-BE49-F238E27FC236}">
                <a16:creationId xmlns:a16="http://schemas.microsoft.com/office/drawing/2014/main" id="{2F4D6CE8-D205-4660-9AFC-1FAB6658F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0" y="304800"/>
            <a:ext cx="6667500" cy="5779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9559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5FF6565-8325-4040-BF0B-91C718BC37B0}"/>
              </a:ext>
            </a:extLst>
          </p:cNvPr>
          <p:cNvSpPr>
            <a:spLocks noGrp="1" noChangeArrowheads="1"/>
          </p:cNvSpPr>
          <p:nvPr>
            <p:ph type="title"/>
          </p:nvPr>
        </p:nvSpPr>
        <p:spPr>
          <a:xfrm>
            <a:off x="304800" y="228600"/>
            <a:ext cx="8610600" cy="457200"/>
          </a:xfrm>
          <a:ln w="38100">
            <a:solidFill>
              <a:schemeClr val="tx1"/>
            </a:solidFill>
            <a:miter lim="800000"/>
            <a:headEnd/>
            <a:tailEnd/>
          </a:ln>
        </p:spPr>
        <p:txBody>
          <a:bodyPr/>
          <a:lstStyle/>
          <a:p>
            <a:r>
              <a:rPr lang="en-US" altLang="en-US" sz="3200"/>
              <a:t>Seventh rung: distances to moderately distant stars</a:t>
            </a:r>
          </a:p>
        </p:txBody>
      </p:sp>
      <p:sp>
        <p:nvSpPr>
          <p:cNvPr id="29699" name="Rectangle 3">
            <a:extLst>
              <a:ext uri="{FF2B5EF4-FFF2-40B4-BE49-F238E27FC236}">
                <a16:creationId xmlns:a16="http://schemas.microsoft.com/office/drawing/2014/main" id="{7310B4D9-C115-4505-AAE5-F6BBA48EE3A8}"/>
              </a:ext>
            </a:extLst>
          </p:cNvPr>
          <p:cNvSpPr>
            <a:spLocks noGrp="1" noChangeArrowheads="1"/>
          </p:cNvSpPr>
          <p:nvPr>
            <p:ph type="body" sz="half" idx="1"/>
          </p:nvPr>
        </p:nvSpPr>
        <p:spPr>
          <a:xfrm>
            <a:off x="228600" y="914400"/>
            <a:ext cx="6553200" cy="5715000"/>
          </a:xfrm>
          <a:ln w="38100">
            <a:solidFill>
              <a:schemeClr val="tx1"/>
            </a:solidFill>
            <a:miter lim="800000"/>
            <a:headEnd/>
            <a:tailEnd/>
          </a:ln>
        </p:spPr>
        <p:txBody>
          <a:bodyPr/>
          <a:lstStyle/>
          <a:p>
            <a:pPr>
              <a:lnSpc>
                <a:spcPct val="80000"/>
              </a:lnSpc>
            </a:pPr>
            <a:r>
              <a:rPr lang="en-US" altLang="en-US" sz="2400"/>
              <a:t>Twentieth-century telescopy could easily compute the </a:t>
            </a:r>
            <a:r>
              <a:rPr lang="en-US" altLang="en-US" sz="2400">
                <a:solidFill>
                  <a:srgbClr val="CC3300"/>
                </a:solidFill>
              </a:rPr>
              <a:t>apparent</a:t>
            </a:r>
            <a:r>
              <a:rPr lang="en-US" altLang="en-US" sz="2400"/>
              <a:t> brightness of stars. Combined with the distances to nearby stars from the previous ladder and the inverse square law, one could then infer the </a:t>
            </a:r>
            <a:r>
              <a:rPr lang="en-US" altLang="en-US" sz="2400">
                <a:solidFill>
                  <a:srgbClr val="CC3300"/>
                </a:solidFill>
              </a:rPr>
              <a:t>absolute</a:t>
            </a:r>
            <a:r>
              <a:rPr lang="en-US" altLang="en-US" sz="2400"/>
              <a:t> brightness of nearby stars.</a:t>
            </a:r>
          </a:p>
          <a:p>
            <a:pPr>
              <a:lnSpc>
                <a:spcPct val="80000"/>
              </a:lnSpc>
            </a:pPr>
            <a:r>
              <a:rPr lang="en-US" altLang="en-US" sz="2400">
                <a:solidFill>
                  <a:schemeClr val="accent2"/>
                </a:solidFill>
              </a:rPr>
              <a:t>Ejnar Hertzsprung</a:t>
            </a:r>
            <a:r>
              <a:rPr lang="en-US" altLang="en-US" sz="2400"/>
              <a:t> (1873-1967) and </a:t>
            </a:r>
            <a:r>
              <a:rPr lang="en-US" altLang="en-US" sz="2400">
                <a:solidFill>
                  <a:schemeClr val="accent2"/>
                </a:solidFill>
              </a:rPr>
              <a:t>Henry Russell</a:t>
            </a:r>
            <a:r>
              <a:rPr lang="en-US" altLang="en-US" sz="2400"/>
              <a:t> (1877-1957) plotted this absolute brightness against color in 1905-1915, leading to the famous </a:t>
            </a:r>
            <a:r>
              <a:rPr lang="en-US" altLang="en-US" sz="2400">
                <a:solidFill>
                  <a:schemeClr val="accent2"/>
                </a:solidFill>
              </a:rPr>
              <a:t>Hertzsprung-Russell</a:t>
            </a:r>
            <a:r>
              <a:rPr lang="en-US" altLang="en-US" sz="2400"/>
              <a:t> diagram relating the two.  Now one could measure the color of distant stars, hence infer absolute brightness; since apparent brightness could also be measured, one can solve for distance.</a:t>
            </a:r>
          </a:p>
          <a:p>
            <a:pPr>
              <a:lnSpc>
                <a:spcPct val="80000"/>
              </a:lnSpc>
            </a:pPr>
            <a:r>
              <a:rPr lang="en-US" altLang="en-US" sz="2400"/>
              <a:t>This method works up to 300,000 light years! Beyond that, the stars in the HR diagram are too faint to be measured accurately.</a:t>
            </a:r>
          </a:p>
        </p:txBody>
      </p:sp>
      <p:pic>
        <p:nvPicPr>
          <p:cNvPr id="29706" name="Picture 10" descr="hertzsprung">
            <a:extLst>
              <a:ext uri="{FF2B5EF4-FFF2-40B4-BE49-F238E27FC236}">
                <a16:creationId xmlns:a16="http://schemas.microsoft.com/office/drawing/2014/main" id="{395F9A50-E9BC-4879-A032-F1FA00095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716" r="4716" b="13005"/>
          <a:stretch>
            <a:fillRect/>
          </a:stretch>
        </p:blipFill>
        <p:spPr bwMode="auto">
          <a:xfrm>
            <a:off x="7010400" y="914400"/>
            <a:ext cx="1912938" cy="2590800"/>
          </a:xfrm>
          <a:prstGeom prst="rect">
            <a:avLst/>
          </a:prstGeom>
          <a:noFill/>
          <a:extLst>
            <a:ext uri="{909E8E84-426E-40DD-AFC4-6F175D3DCCD1}">
              <a14:hiddenFill xmlns:a14="http://schemas.microsoft.com/office/drawing/2010/main">
                <a:solidFill>
                  <a:srgbClr val="FFFFFF"/>
                </a:solidFill>
              </a14:hiddenFill>
            </a:ext>
          </a:extLst>
        </p:spPr>
      </p:pic>
      <p:pic>
        <p:nvPicPr>
          <p:cNvPr id="29707" name="Picture 11" descr="Russell_Henry">
            <a:extLst>
              <a:ext uri="{FF2B5EF4-FFF2-40B4-BE49-F238E27FC236}">
                <a16:creationId xmlns:a16="http://schemas.microsoft.com/office/drawing/2014/main" id="{40FFE6C5-34A0-40DC-A842-7D05AA4E1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3810000"/>
            <a:ext cx="1924050" cy="2590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99914B35-9801-4FCC-9AB7-78EBC1A5BC49}"/>
              </a:ext>
            </a:extLst>
          </p:cNvPr>
          <p:cNvSpPr>
            <a:spLocks noGrp="1" noChangeArrowheads="1"/>
          </p:cNvSpPr>
          <p:nvPr>
            <p:ph type="title"/>
          </p:nvPr>
        </p:nvSpPr>
        <p:spPr/>
        <p:txBody>
          <a:bodyPr/>
          <a:lstStyle/>
          <a:p>
            <a:br>
              <a:rPr lang="en-US" altLang="en-US" sz="4000"/>
            </a:br>
            <a:endParaRPr lang="en-US" altLang="en-US" sz="4000"/>
          </a:p>
        </p:txBody>
      </p:sp>
      <p:pic>
        <p:nvPicPr>
          <p:cNvPr id="80900" name="Picture 4" descr="HRDiagram">
            <a:extLst>
              <a:ext uri="{FF2B5EF4-FFF2-40B4-BE49-F238E27FC236}">
                <a16:creationId xmlns:a16="http://schemas.microsoft.com/office/drawing/2014/main" id="{47E184F7-2A63-481E-8EE7-3729ED898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
            <a:ext cx="8610600" cy="6477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99914B35-9801-4FCC-9AB7-78EBC1A5BC49}"/>
              </a:ext>
            </a:extLst>
          </p:cNvPr>
          <p:cNvSpPr>
            <a:spLocks noGrp="1" noChangeArrowheads="1"/>
          </p:cNvSpPr>
          <p:nvPr>
            <p:ph type="title"/>
          </p:nvPr>
        </p:nvSpPr>
        <p:spPr>
          <a:xfrm>
            <a:off x="914400" y="5410200"/>
            <a:ext cx="7772400" cy="1143000"/>
          </a:xfrm>
        </p:spPr>
        <p:txBody>
          <a:bodyPr/>
          <a:lstStyle/>
          <a:p>
            <a:pPr algn="l"/>
            <a:r>
              <a:rPr lang="en-US" sz="2000" dirty="0">
                <a:effectLst/>
              </a:rPr>
              <a:t>An HR diagram showing many well known stars in the Milky Way galaxy.</a:t>
            </a:r>
            <a:endParaRPr lang="en-US" altLang="en-US" sz="2000" dirty="0"/>
          </a:p>
        </p:txBody>
      </p:sp>
      <p:pic>
        <p:nvPicPr>
          <p:cNvPr id="3" name="Picture 2" descr="A flat screen tv&#10;&#10;Description generated with high confidence">
            <a:extLst>
              <a:ext uri="{FF2B5EF4-FFF2-40B4-BE49-F238E27FC236}">
                <a16:creationId xmlns:a16="http://schemas.microsoft.com/office/drawing/2014/main" id="{B90001F0-BF3C-42CB-AFF0-151DE6861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0" y="381000"/>
            <a:ext cx="4953000" cy="5241270"/>
          </a:xfrm>
          <a:prstGeom prst="rect">
            <a:avLst/>
          </a:prstGeom>
        </p:spPr>
      </p:pic>
    </p:spTree>
    <p:extLst>
      <p:ext uri="{BB962C8B-B14F-4D97-AF65-F5344CB8AC3E}">
        <p14:creationId xmlns:p14="http://schemas.microsoft.com/office/powerpoint/2010/main" val="28806480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58F1D890-81D9-4F8A-B710-6092BD46ED7E}"/>
              </a:ext>
            </a:extLst>
          </p:cNvPr>
          <p:cNvSpPr>
            <a:spLocks noGrp="1" noChangeArrowheads="1"/>
          </p:cNvSpPr>
          <p:nvPr>
            <p:ph type="title"/>
          </p:nvPr>
        </p:nvSpPr>
        <p:spPr>
          <a:xfrm>
            <a:off x="304800" y="228600"/>
            <a:ext cx="8305800" cy="457200"/>
          </a:xfrm>
          <a:ln w="38100">
            <a:solidFill>
              <a:schemeClr val="tx1"/>
            </a:solidFill>
            <a:miter lim="800000"/>
            <a:headEnd/>
            <a:tailEnd/>
          </a:ln>
        </p:spPr>
        <p:txBody>
          <a:bodyPr/>
          <a:lstStyle/>
          <a:p>
            <a:r>
              <a:rPr lang="en-US" altLang="en-US" sz="3600"/>
              <a:t>Eighth rung: distances to very distant stars</a:t>
            </a:r>
          </a:p>
        </p:txBody>
      </p:sp>
      <p:sp>
        <p:nvSpPr>
          <p:cNvPr id="30723" name="Rectangle 3">
            <a:extLst>
              <a:ext uri="{FF2B5EF4-FFF2-40B4-BE49-F238E27FC236}">
                <a16:creationId xmlns:a16="http://schemas.microsoft.com/office/drawing/2014/main" id="{B6969760-E8DF-41D0-895E-641B2879B641}"/>
              </a:ext>
            </a:extLst>
          </p:cNvPr>
          <p:cNvSpPr>
            <a:spLocks noGrp="1" noChangeArrowheads="1"/>
          </p:cNvSpPr>
          <p:nvPr>
            <p:ph type="body" sz="half" idx="1"/>
          </p:nvPr>
        </p:nvSpPr>
        <p:spPr>
          <a:xfrm>
            <a:off x="228600" y="838200"/>
            <a:ext cx="6019800" cy="5791200"/>
          </a:xfrm>
          <a:ln w="38100">
            <a:solidFill>
              <a:schemeClr val="tx1"/>
            </a:solidFill>
            <a:miter lim="800000"/>
            <a:headEnd/>
            <a:tailEnd/>
          </a:ln>
        </p:spPr>
        <p:txBody>
          <a:bodyPr/>
          <a:lstStyle/>
          <a:p>
            <a:pPr>
              <a:lnSpc>
                <a:spcPct val="90000"/>
              </a:lnSpc>
            </a:pPr>
            <a:r>
              <a:rPr lang="en-US" altLang="en-US" sz="2000">
                <a:solidFill>
                  <a:schemeClr val="accent2"/>
                </a:solidFill>
              </a:rPr>
              <a:t>Henrietta Swan Leavitt</a:t>
            </a:r>
            <a:r>
              <a:rPr lang="en-US" altLang="en-US" sz="2000"/>
              <a:t> (1868-1921) observed a certain class of stars (the </a:t>
            </a:r>
            <a:r>
              <a:rPr lang="en-US" altLang="en-US" sz="2000">
                <a:solidFill>
                  <a:schemeClr val="accent2"/>
                </a:solidFill>
              </a:rPr>
              <a:t>Cepheids</a:t>
            </a:r>
            <a:r>
              <a:rPr lang="en-US" altLang="en-US" sz="2000"/>
              <a:t>) oscillated in brightness periodically; plotting the absolute brightness against the periodicity she observed a precise relationship. This gave yet another way to obtain absolute brightness, and hence observed distances. </a:t>
            </a:r>
          </a:p>
          <a:p>
            <a:pPr>
              <a:lnSpc>
                <a:spcPct val="90000"/>
              </a:lnSpc>
            </a:pPr>
            <a:endParaRPr lang="en-US" altLang="en-US" sz="2000"/>
          </a:p>
          <a:p>
            <a:pPr>
              <a:lnSpc>
                <a:spcPct val="90000"/>
              </a:lnSpc>
            </a:pPr>
            <a:r>
              <a:rPr lang="en-US" altLang="en-US" sz="2000"/>
              <a:t>Because Cepheids are so bright, this method works up to 13,000,000 light years! Most galaxies are fortunate to have at least one Cepheid in them, so we know the distances to all galaxies out to a reasonably large distance.</a:t>
            </a:r>
          </a:p>
          <a:p>
            <a:pPr>
              <a:lnSpc>
                <a:spcPct val="90000"/>
              </a:lnSpc>
            </a:pPr>
            <a:endParaRPr lang="en-US" altLang="en-US" sz="2000"/>
          </a:p>
          <a:p>
            <a:pPr>
              <a:lnSpc>
                <a:spcPct val="90000"/>
              </a:lnSpc>
            </a:pPr>
            <a:r>
              <a:rPr lang="en-US" altLang="en-US" sz="2000"/>
              <a:t>Beyond that scale, only </a:t>
            </a:r>
            <a:r>
              <a:rPr lang="en-US" altLang="en-US" sz="2000">
                <a:solidFill>
                  <a:srgbClr val="CC3300"/>
                </a:solidFill>
              </a:rPr>
              <a:t>ad hoc</a:t>
            </a:r>
            <a:r>
              <a:rPr lang="en-US" altLang="en-US" sz="2000"/>
              <a:t> methods of measuring distances are known (e.g. relying on supernovae measurements, which are of the few events that can still be detected at such distances).</a:t>
            </a:r>
          </a:p>
        </p:txBody>
      </p:sp>
      <p:pic>
        <p:nvPicPr>
          <p:cNvPr id="30727" name="Picture 7" descr="page29">
            <a:extLst>
              <a:ext uri="{FF2B5EF4-FFF2-40B4-BE49-F238E27FC236}">
                <a16:creationId xmlns:a16="http://schemas.microsoft.com/office/drawing/2014/main" id="{085EE44F-CD49-4679-8E34-2F13560D3D44}"/>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l="4753" r="9505"/>
          <a:stretch>
            <a:fillRect/>
          </a:stretch>
        </p:blipFill>
        <p:spPr>
          <a:xfrm>
            <a:off x="6438900" y="3657600"/>
            <a:ext cx="2476500" cy="2971800"/>
          </a:xfrm>
        </p:spPr>
      </p:pic>
      <p:pic>
        <p:nvPicPr>
          <p:cNvPr id="30728" name="Picture 8" descr="leavitt">
            <a:extLst>
              <a:ext uri="{FF2B5EF4-FFF2-40B4-BE49-F238E27FC236}">
                <a16:creationId xmlns:a16="http://schemas.microsoft.com/office/drawing/2014/main" id="{34E47038-4E07-43EC-B13F-9DCB7C1CB9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838200"/>
            <a:ext cx="23749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2" name="Picture 4" descr="plrelnceph">
            <a:extLst>
              <a:ext uri="{FF2B5EF4-FFF2-40B4-BE49-F238E27FC236}">
                <a16:creationId xmlns:a16="http://schemas.microsoft.com/office/drawing/2014/main" id="{30E4C90A-5681-46EA-ACD5-CF0F4BB2FB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800"/>
            <a:ext cx="8077200" cy="61261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293911A3-648F-40B7-A110-B32BAD2E57E6}"/>
              </a:ext>
            </a:extLst>
          </p:cNvPr>
          <p:cNvSpPr>
            <a:spLocks noGrp="1" noChangeArrowheads="1"/>
          </p:cNvSpPr>
          <p:nvPr>
            <p:ph type="title"/>
          </p:nvPr>
        </p:nvSpPr>
        <p:spPr>
          <a:xfrm>
            <a:off x="685800" y="228600"/>
            <a:ext cx="7772400" cy="685800"/>
          </a:xfrm>
          <a:ln w="38100">
            <a:solidFill>
              <a:schemeClr val="tx1"/>
            </a:solidFill>
            <a:miter lim="800000"/>
            <a:headEnd/>
            <a:tailEnd/>
          </a:ln>
        </p:spPr>
        <p:txBody>
          <a:bodyPr/>
          <a:lstStyle/>
          <a:p>
            <a:r>
              <a:rPr lang="en-US" altLang="en-US" sz="4000"/>
              <a:t>Ninth rung: the shape of the universe</a:t>
            </a:r>
          </a:p>
        </p:txBody>
      </p:sp>
      <p:sp>
        <p:nvSpPr>
          <p:cNvPr id="43011" name="Rectangle 3">
            <a:extLst>
              <a:ext uri="{FF2B5EF4-FFF2-40B4-BE49-F238E27FC236}">
                <a16:creationId xmlns:a16="http://schemas.microsoft.com/office/drawing/2014/main" id="{4869F700-4118-47BB-8CE6-EB840F5AA068}"/>
              </a:ext>
            </a:extLst>
          </p:cNvPr>
          <p:cNvSpPr>
            <a:spLocks noGrp="1" noChangeArrowheads="1"/>
          </p:cNvSpPr>
          <p:nvPr>
            <p:ph type="body" sz="half" idx="1"/>
          </p:nvPr>
        </p:nvSpPr>
        <p:spPr>
          <a:xfrm>
            <a:off x="228600" y="1143000"/>
            <a:ext cx="6172200" cy="5486400"/>
          </a:xfrm>
          <a:ln w="38100">
            <a:solidFill>
              <a:schemeClr val="tx1"/>
            </a:solidFill>
            <a:miter lim="800000"/>
            <a:headEnd/>
            <a:tailEnd/>
          </a:ln>
        </p:spPr>
        <p:txBody>
          <a:bodyPr/>
          <a:lstStyle/>
          <a:p>
            <a:pPr>
              <a:lnSpc>
                <a:spcPct val="80000"/>
              </a:lnSpc>
            </a:pPr>
            <a:r>
              <a:rPr lang="en-US" altLang="en-US" sz="2400"/>
              <a:t>Combining all the above data against more precise red-shift measurements, together with the known speed of light (from the fifth rung) </a:t>
            </a:r>
            <a:r>
              <a:rPr lang="en-US" altLang="en-US" sz="2400">
                <a:solidFill>
                  <a:schemeClr val="accent2"/>
                </a:solidFill>
              </a:rPr>
              <a:t>Edwin Hubble</a:t>
            </a:r>
            <a:r>
              <a:rPr lang="en-US" altLang="en-US" sz="2400"/>
              <a:t> (1889-1953) formulated the famous </a:t>
            </a:r>
            <a:r>
              <a:rPr lang="en-US" altLang="en-US" sz="2400">
                <a:solidFill>
                  <a:schemeClr val="accent2"/>
                </a:solidFill>
              </a:rPr>
              <a:t>Hubble’s law</a:t>
            </a:r>
            <a:r>
              <a:rPr lang="en-US" altLang="en-US" sz="2400"/>
              <a:t> relating velocity (as observed by red shift) with distance, which led in turn to the famous “Big Bang” model of the expanding universe.  This law can then be used to give another (rough) measurement of distance at the largest scales.</a:t>
            </a:r>
          </a:p>
          <a:p>
            <a:pPr>
              <a:lnSpc>
                <a:spcPct val="80000"/>
              </a:lnSpc>
            </a:pPr>
            <a:r>
              <a:rPr lang="en-US" altLang="en-US" sz="2400"/>
              <a:t>These measurements have led to accurate maps of the universe at very large scales, which have led in turn to many discoveries of very large-scale structures which would not have been possible without such good astronomy (</a:t>
            </a:r>
            <a:r>
              <a:rPr lang="en-US" altLang="en-US" sz="2400">
                <a:solidFill>
                  <a:schemeClr val="accent2"/>
                </a:solidFill>
              </a:rPr>
              <a:t>the Great Wall, Great Attractor, etc</a:t>
            </a:r>
            <a:r>
              <a:rPr lang="en-US" altLang="en-US" sz="2400"/>
              <a:t>.)</a:t>
            </a:r>
          </a:p>
        </p:txBody>
      </p:sp>
      <p:pic>
        <p:nvPicPr>
          <p:cNvPr id="43014" name="Picture 6" descr="edwin_hubble">
            <a:extLst>
              <a:ext uri="{FF2B5EF4-FFF2-40B4-BE49-F238E27FC236}">
                <a16:creationId xmlns:a16="http://schemas.microsoft.com/office/drawing/2014/main" id="{3FD7D398-C972-4E05-A14B-F084349C4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7175" y="1066800"/>
            <a:ext cx="2322513" cy="2819400"/>
          </a:xfrm>
          <a:prstGeom prst="rect">
            <a:avLst/>
          </a:prstGeom>
          <a:noFill/>
          <a:extLst>
            <a:ext uri="{909E8E84-426E-40DD-AFC4-6F175D3DCCD1}">
              <a14:hiddenFill xmlns:a14="http://schemas.microsoft.com/office/drawing/2010/main">
                <a:solidFill>
                  <a:srgbClr val="FFFFFF"/>
                </a:solidFill>
              </a14:hiddenFill>
            </a:ext>
          </a:extLst>
        </p:spPr>
      </p:pic>
      <p:pic>
        <p:nvPicPr>
          <p:cNvPr id="43016" name="Picture 8" descr="22-16a">
            <a:extLst>
              <a:ext uri="{FF2B5EF4-FFF2-40B4-BE49-F238E27FC236}">
                <a16:creationId xmlns:a16="http://schemas.microsoft.com/office/drawing/2014/main" id="{0880146E-40A1-4F8C-B913-251B67449D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32341" r="51337" b="32341"/>
          <a:stretch>
            <a:fillRect/>
          </a:stretch>
        </p:blipFill>
        <p:spPr bwMode="auto">
          <a:xfrm>
            <a:off x="6572250" y="3962400"/>
            <a:ext cx="2381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2C415230-BAB9-450F-A169-306A63D9769F}"/>
              </a:ext>
            </a:extLst>
          </p:cNvPr>
          <p:cNvSpPr>
            <a:spLocks noGrp="1" noChangeArrowheads="1"/>
          </p:cNvSpPr>
          <p:nvPr>
            <p:ph type="body" sz="half" idx="1"/>
          </p:nvPr>
        </p:nvSpPr>
        <p:spPr>
          <a:xfrm>
            <a:off x="304800" y="457200"/>
            <a:ext cx="5105400" cy="6172200"/>
          </a:xfrm>
          <a:ln w="38100">
            <a:solidFill>
              <a:schemeClr val="tx1"/>
            </a:solidFill>
            <a:miter lim="800000"/>
            <a:headEnd/>
            <a:tailEnd/>
          </a:ln>
        </p:spPr>
        <p:txBody>
          <a:bodyPr/>
          <a:lstStyle/>
          <a:p>
            <a:pPr>
              <a:lnSpc>
                <a:spcPct val="90000"/>
              </a:lnSpc>
            </a:pPr>
            <a:r>
              <a:rPr lang="en-US" altLang="en-US" sz="2400" dirty="0"/>
              <a:t>For instance, our best estimate (as of 2004) of the current diameter of the observable universe is now at least 78 billion light-years.</a:t>
            </a:r>
          </a:p>
          <a:p>
            <a:pPr>
              <a:lnSpc>
                <a:spcPct val="90000"/>
              </a:lnSpc>
            </a:pPr>
            <a:r>
              <a:rPr lang="en-US" altLang="en-US" sz="2400" dirty="0"/>
              <a:t>The mathematics becomes more advanced at this point, as the effects of general relativity has highly influenced the data we have at this scale of the universe.  Cutting-edge technology (such as the </a:t>
            </a:r>
            <a:r>
              <a:rPr lang="en-US" altLang="en-US" sz="2400" dirty="0">
                <a:solidFill>
                  <a:schemeClr val="accent2"/>
                </a:solidFill>
              </a:rPr>
              <a:t>Hubble space telescope </a:t>
            </a:r>
            <a:r>
              <a:rPr lang="en-US" altLang="en-US" sz="2400" dirty="0"/>
              <a:t>and </a:t>
            </a:r>
            <a:r>
              <a:rPr lang="en-US" altLang="en-US" sz="2400" dirty="0">
                <a:solidFill>
                  <a:schemeClr val="accent2"/>
                </a:solidFill>
              </a:rPr>
              <a:t>WMAP</a:t>
            </a:r>
            <a:r>
              <a:rPr lang="en-US" altLang="en-US" sz="2400" dirty="0"/>
              <a:t>) has also been vital to this effort.</a:t>
            </a:r>
          </a:p>
          <a:p>
            <a:pPr>
              <a:lnSpc>
                <a:spcPct val="90000"/>
              </a:lnSpc>
            </a:pPr>
            <a:r>
              <a:rPr lang="en-US" altLang="en-US" sz="2400" dirty="0"/>
              <a:t>Climbing this rung of the ladder (i.e. mapping the universe at its very large scales) is still a very active area in astronomy today!</a:t>
            </a:r>
          </a:p>
        </p:txBody>
      </p:sp>
      <p:pic>
        <p:nvPicPr>
          <p:cNvPr id="44037" name="Picture 5" descr="paghe31">
            <a:extLst>
              <a:ext uri="{FF2B5EF4-FFF2-40B4-BE49-F238E27FC236}">
                <a16:creationId xmlns:a16="http://schemas.microsoft.com/office/drawing/2014/main" id="{C623C0FE-7183-47D7-9BFE-B430ED98FA7F}"/>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562600" y="381000"/>
            <a:ext cx="3276600" cy="2971800"/>
          </a:xfrm>
        </p:spPr>
      </p:pic>
      <p:pic>
        <p:nvPicPr>
          <p:cNvPr id="44039" name="Picture 7" descr="WMAP">
            <a:extLst>
              <a:ext uri="{FF2B5EF4-FFF2-40B4-BE49-F238E27FC236}">
                <a16:creationId xmlns:a16="http://schemas.microsoft.com/office/drawing/2014/main" id="{5798CB2E-3C90-4AE8-A3F5-DD5CAE8525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7500" t="4497" r="9000" b="15738"/>
          <a:stretch>
            <a:fillRect/>
          </a:stretch>
        </p:blipFill>
        <p:spPr bwMode="auto">
          <a:xfrm>
            <a:off x="5562600" y="3430588"/>
            <a:ext cx="3260725" cy="3244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2C415230-BAB9-450F-A169-306A63D9769F}"/>
              </a:ext>
            </a:extLst>
          </p:cNvPr>
          <p:cNvSpPr>
            <a:spLocks noGrp="1" noChangeArrowheads="1"/>
          </p:cNvSpPr>
          <p:nvPr>
            <p:ph type="body" sz="half" idx="1"/>
          </p:nvPr>
        </p:nvSpPr>
        <p:spPr>
          <a:xfrm>
            <a:off x="304800" y="457200"/>
            <a:ext cx="5334000" cy="6172200"/>
          </a:xfrm>
          <a:ln w="38100">
            <a:solidFill>
              <a:schemeClr val="tx1"/>
            </a:solidFill>
            <a:miter lim="800000"/>
            <a:headEnd/>
            <a:tailEnd/>
          </a:ln>
        </p:spPr>
        <p:txBody>
          <a:bodyPr/>
          <a:lstStyle/>
          <a:p>
            <a:pPr>
              <a:lnSpc>
                <a:spcPct val="90000"/>
              </a:lnSpc>
            </a:pPr>
            <a:r>
              <a:rPr lang="en-US" altLang="en-US" sz="2400" dirty="0"/>
              <a:t>CMB: Cosmic Microwave Background</a:t>
            </a:r>
          </a:p>
          <a:p>
            <a:pPr lvl="1">
              <a:lnSpc>
                <a:spcPct val="90000"/>
              </a:lnSpc>
            </a:pPr>
            <a:r>
              <a:rPr lang="en-US" altLang="en-US" sz="2000" dirty="0"/>
              <a:t>Space filled with low-temp radiation</a:t>
            </a:r>
          </a:p>
          <a:p>
            <a:pPr>
              <a:lnSpc>
                <a:spcPct val="90000"/>
              </a:lnSpc>
            </a:pPr>
            <a:endParaRPr lang="en-US" altLang="en-US" sz="2400" dirty="0"/>
          </a:p>
          <a:p>
            <a:pPr>
              <a:lnSpc>
                <a:spcPct val="90000"/>
              </a:lnSpc>
            </a:pPr>
            <a:r>
              <a:rPr lang="en-US" altLang="en-US" sz="2400" dirty="0" err="1"/>
              <a:t>Alpher</a:t>
            </a:r>
            <a:r>
              <a:rPr lang="en-US" altLang="en-US" sz="2400" dirty="0"/>
              <a:t>, Hermann – 1948 – predicted background radiation at 5 degrees K from Hubble observational data</a:t>
            </a:r>
          </a:p>
          <a:p>
            <a:pPr>
              <a:lnSpc>
                <a:spcPct val="90000"/>
              </a:lnSpc>
            </a:pPr>
            <a:endParaRPr lang="en-US" altLang="en-US" sz="2400" dirty="0"/>
          </a:p>
          <a:p>
            <a:pPr>
              <a:lnSpc>
                <a:spcPct val="90000"/>
              </a:lnSpc>
            </a:pPr>
            <a:r>
              <a:rPr lang="en-US" altLang="en-US" sz="2400" dirty="0"/>
              <a:t>Penzias, Wilson – 1964 – Bell Labs. Working on satellite communication, discovered 4.2 degrees K extra antenna temperature, concluded it was CMB, won Physics Nobel Prize 1978</a:t>
            </a:r>
          </a:p>
          <a:p>
            <a:pPr>
              <a:lnSpc>
                <a:spcPct val="90000"/>
              </a:lnSpc>
            </a:pPr>
            <a:endParaRPr lang="en-US" altLang="en-US" sz="2400" dirty="0"/>
          </a:p>
          <a:p>
            <a:pPr>
              <a:lnSpc>
                <a:spcPct val="90000"/>
              </a:lnSpc>
            </a:pPr>
            <a:r>
              <a:rPr lang="en-US" altLang="en-US" sz="2400" dirty="0"/>
              <a:t>Harrison, Peebles, Yu – 1970, 72 - predicted inhomogeneity of 10^-4 degrees K</a:t>
            </a:r>
          </a:p>
        </p:txBody>
      </p:sp>
      <p:pic>
        <p:nvPicPr>
          <p:cNvPr id="7" name="Picture 6" descr="A person in a suit standing in front of a building&#10;&#10;Description generated with very high confidence">
            <a:extLst>
              <a:ext uri="{FF2B5EF4-FFF2-40B4-BE49-F238E27FC236}">
                <a16:creationId xmlns:a16="http://schemas.microsoft.com/office/drawing/2014/main" id="{8BB9BFDD-CE2F-4587-97D8-108213CDE3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2590800"/>
            <a:ext cx="3251200" cy="2438400"/>
          </a:xfrm>
          <a:prstGeom prst="rect">
            <a:avLst/>
          </a:prstGeom>
        </p:spPr>
      </p:pic>
      <p:pic>
        <p:nvPicPr>
          <p:cNvPr id="9" name="Picture 8" descr="A picture containing animal, invertebrate&#10;&#10;Description generated with very high confidence">
            <a:extLst>
              <a:ext uri="{FF2B5EF4-FFF2-40B4-BE49-F238E27FC236}">
                <a16:creationId xmlns:a16="http://schemas.microsoft.com/office/drawing/2014/main" id="{89D0B0CF-F503-4239-B0A3-ED9E8F2EB9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0345" y="457200"/>
            <a:ext cx="3200400" cy="1600200"/>
          </a:xfrm>
          <a:prstGeom prst="rect">
            <a:avLst/>
          </a:prstGeom>
        </p:spPr>
      </p:pic>
    </p:spTree>
    <p:extLst>
      <p:ext uri="{BB962C8B-B14F-4D97-AF65-F5344CB8AC3E}">
        <p14:creationId xmlns:p14="http://schemas.microsoft.com/office/powerpoint/2010/main" val="2813454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2C415230-BAB9-450F-A169-306A63D9769F}"/>
              </a:ext>
            </a:extLst>
          </p:cNvPr>
          <p:cNvSpPr>
            <a:spLocks noGrp="1" noChangeArrowheads="1"/>
          </p:cNvSpPr>
          <p:nvPr>
            <p:ph type="body" sz="half" idx="1"/>
          </p:nvPr>
        </p:nvSpPr>
        <p:spPr>
          <a:xfrm>
            <a:off x="304800" y="457200"/>
            <a:ext cx="5105400" cy="6172200"/>
          </a:xfrm>
          <a:ln w="38100">
            <a:solidFill>
              <a:schemeClr val="tx1"/>
            </a:solidFill>
            <a:miter lim="800000"/>
            <a:headEnd/>
            <a:tailEnd/>
          </a:ln>
        </p:spPr>
        <p:txBody>
          <a:bodyPr/>
          <a:lstStyle/>
          <a:p>
            <a:pPr>
              <a:lnSpc>
                <a:spcPct val="90000"/>
              </a:lnSpc>
            </a:pPr>
            <a:r>
              <a:rPr lang="en-US" altLang="en-US" sz="2400" dirty="0"/>
              <a:t>NASA Cosmic Background Explorer</a:t>
            </a:r>
          </a:p>
          <a:p>
            <a:pPr lvl="1">
              <a:lnSpc>
                <a:spcPct val="90000"/>
              </a:lnSpc>
            </a:pPr>
            <a:r>
              <a:rPr lang="en-US" altLang="en-US" sz="2000" dirty="0"/>
              <a:t>COBE, 1989-1993</a:t>
            </a:r>
          </a:p>
          <a:p>
            <a:pPr lvl="1">
              <a:lnSpc>
                <a:spcPct val="90000"/>
              </a:lnSpc>
            </a:pPr>
            <a:r>
              <a:rPr lang="en-US" altLang="en-US" sz="2000" dirty="0"/>
              <a:t>Smoot &amp; Mather confirmed anisotropies in 1994, Nobel Prize in 2006</a:t>
            </a:r>
          </a:p>
          <a:p>
            <a:pPr>
              <a:lnSpc>
                <a:spcPct val="90000"/>
              </a:lnSpc>
            </a:pPr>
            <a:endParaRPr lang="en-US" altLang="en-US" sz="2400" dirty="0"/>
          </a:p>
          <a:p>
            <a:pPr>
              <a:lnSpc>
                <a:spcPct val="90000"/>
              </a:lnSpc>
            </a:pPr>
            <a:r>
              <a:rPr lang="en-US" altLang="en-US" sz="2400" dirty="0"/>
              <a:t>WMAP - COBE successor</a:t>
            </a:r>
          </a:p>
          <a:p>
            <a:pPr lvl="1">
              <a:lnSpc>
                <a:spcPct val="90000"/>
              </a:lnSpc>
            </a:pPr>
            <a:r>
              <a:rPr lang="en-US" altLang="en-US" sz="2000" dirty="0"/>
              <a:t>2001-2010</a:t>
            </a:r>
          </a:p>
          <a:p>
            <a:pPr lvl="1">
              <a:lnSpc>
                <a:spcPct val="90000"/>
              </a:lnSpc>
            </a:pPr>
            <a:r>
              <a:rPr lang="en-US" sz="2000" dirty="0"/>
              <a:t>mission's determination of the age of the universe to better than 1% precision</a:t>
            </a:r>
          </a:p>
          <a:p>
            <a:pPr lvl="1">
              <a:lnSpc>
                <a:spcPct val="90000"/>
              </a:lnSpc>
            </a:pPr>
            <a:endParaRPr lang="en-US" altLang="en-US" sz="2000" dirty="0"/>
          </a:p>
          <a:p>
            <a:pPr>
              <a:lnSpc>
                <a:spcPct val="90000"/>
              </a:lnSpc>
            </a:pPr>
            <a:r>
              <a:rPr lang="en-US" altLang="en-US" sz="2400" dirty="0"/>
              <a:t>Plank successor to WMAP (2009-2013)</a:t>
            </a:r>
          </a:p>
          <a:p>
            <a:pPr lvl="1">
              <a:lnSpc>
                <a:spcPct val="90000"/>
              </a:lnSpc>
            </a:pPr>
            <a:r>
              <a:rPr lang="en-US" sz="2000" dirty="0"/>
              <a:t>higher resolution and sensitivity</a:t>
            </a:r>
            <a:endParaRPr lang="en-US" altLang="en-US" sz="2000" dirty="0"/>
          </a:p>
          <a:p>
            <a:pPr lvl="1">
              <a:lnSpc>
                <a:spcPct val="90000"/>
              </a:lnSpc>
            </a:pPr>
            <a:r>
              <a:rPr lang="en-US" sz="2000" dirty="0"/>
              <a:t>provided the most accurate measurements of several key cosmological parameters, including the average density of ordinary matter and dark matter in the Universe.</a:t>
            </a:r>
            <a:endParaRPr lang="en-US" altLang="en-US" sz="2000" dirty="0"/>
          </a:p>
          <a:p>
            <a:pPr>
              <a:lnSpc>
                <a:spcPct val="90000"/>
              </a:lnSpc>
            </a:pPr>
            <a:endParaRPr lang="en-US" altLang="en-US" sz="2400" dirty="0"/>
          </a:p>
        </p:txBody>
      </p:sp>
      <p:pic>
        <p:nvPicPr>
          <p:cNvPr id="11" name="Picture 10">
            <a:extLst>
              <a:ext uri="{FF2B5EF4-FFF2-40B4-BE49-F238E27FC236}">
                <a16:creationId xmlns:a16="http://schemas.microsoft.com/office/drawing/2014/main" id="{286C4135-C200-41CD-9564-1F1CBFCBB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234021"/>
            <a:ext cx="3403600" cy="1701800"/>
          </a:xfrm>
          <a:prstGeom prst="rect">
            <a:avLst/>
          </a:prstGeom>
        </p:spPr>
      </p:pic>
      <p:pic>
        <p:nvPicPr>
          <p:cNvPr id="13" name="Picture 12" descr="A satellite in space&#10;&#10;Description generated with high confidence">
            <a:extLst>
              <a:ext uri="{FF2B5EF4-FFF2-40B4-BE49-F238E27FC236}">
                <a16:creationId xmlns:a16="http://schemas.microsoft.com/office/drawing/2014/main" id="{B0CB48AD-48E9-4594-8A2A-6E4F99E585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9759" y="4449267"/>
            <a:ext cx="2209800" cy="2209800"/>
          </a:xfrm>
          <a:prstGeom prst="rect">
            <a:avLst/>
          </a:prstGeom>
        </p:spPr>
      </p:pic>
      <p:grpSp>
        <p:nvGrpSpPr>
          <p:cNvPr id="15" name="Group 14">
            <a:extLst>
              <a:ext uri="{FF2B5EF4-FFF2-40B4-BE49-F238E27FC236}">
                <a16:creationId xmlns:a16="http://schemas.microsoft.com/office/drawing/2014/main" id="{5D90198D-2638-40F7-9274-A4CBFA7A38A2}"/>
              </a:ext>
            </a:extLst>
          </p:cNvPr>
          <p:cNvGrpSpPr/>
          <p:nvPr/>
        </p:nvGrpSpPr>
        <p:grpSpPr>
          <a:xfrm>
            <a:off x="5746158" y="1903494"/>
            <a:ext cx="3377784" cy="2504420"/>
            <a:chOff x="5250322" y="152400"/>
            <a:chExt cx="4417102" cy="3275011"/>
          </a:xfrm>
        </p:grpSpPr>
        <p:pic>
          <p:nvPicPr>
            <p:cNvPr id="16" name="Picture 15" descr="A picture containing outdoor&#10;&#10;Description generated with high confidence">
              <a:extLst>
                <a:ext uri="{FF2B5EF4-FFF2-40B4-BE49-F238E27FC236}">
                  <a16:creationId xmlns:a16="http://schemas.microsoft.com/office/drawing/2014/main" id="{7C7B4622-3609-4E18-B145-6CE1304207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6466" y="152400"/>
              <a:ext cx="3238500" cy="2590800"/>
            </a:xfrm>
            <a:prstGeom prst="rect">
              <a:avLst/>
            </a:prstGeom>
          </p:spPr>
        </p:pic>
        <p:sp>
          <p:nvSpPr>
            <p:cNvPr id="17" name="TextBox 16">
              <a:extLst>
                <a:ext uri="{FF2B5EF4-FFF2-40B4-BE49-F238E27FC236}">
                  <a16:creationId xmlns:a16="http://schemas.microsoft.com/office/drawing/2014/main" id="{83740B3D-87FD-4AC7-B570-8F1799AFAD31}"/>
                </a:ext>
              </a:extLst>
            </p:cNvPr>
            <p:cNvSpPr txBox="1"/>
            <p:nvPr/>
          </p:nvSpPr>
          <p:spPr>
            <a:xfrm>
              <a:off x="5250322" y="2743200"/>
              <a:ext cx="4417102" cy="684211"/>
            </a:xfrm>
            <a:prstGeom prst="rect">
              <a:avLst/>
            </a:prstGeom>
            <a:noFill/>
          </p:spPr>
          <p:txBody>
            <a:bodyPr wrap="none" rtlCol="0">
              <a:spAutoFit/>
            </a:bodyPr>
            <a:lstStyle/>
            <a:p>
              <a:pPr algn="ctr"/>
              <a:r>
                <a:rPr lang="en-US" sz="1400" dirty="0"/>
                <a:t>Prediction from Big Bang Theory vs COBE </a:t>
              </a:r>
            </a:p>
            <a:p>
              <a:pPr algn="ctr"/>
              <a:r>
                <a:rPr lang="en-US" sz="1400" dirty="0"/>
                <a:t>data, ruled out steady state universe</a:t>
              </a:r>
            </a:p>
          </p:txBody>
        </p:sp>
      </p:grpSp>
    </p:spTree>
    <p:extLst>
      <p:ext uri="{BB962C8B-B14F-4D97-AF65-F5344CB8AC3E}">
        <p14:creationId xmlns:p14="http://schemas.microsoft.com/office/powerpoint/2010/main" val="1989671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BBE0AB6-ADAF-49AE-AF4A-9F580191B8CF}"/>
              </a:ext>
            </a:extLst>
          </p:cNvPr>
          <p:cNvSpPr>
            <a:spLocks noGrp="1" noChangeArrowheads="1"/>
          </p:cNvSpPr>
          <p:nvPr>
            <p:ph type="title"/>
          </p:nvPr>
        </p:nvSpPr>
        <p:spPr>
          <a:xfrm>
            <a:off x="914400" y="228600"/>
            <a:ext cx="7162800" cy="457200"/>
          </a:xfrm>
          <a:ln w="38100">
            <a:solidFill>
              <a:schemeClr val="tx1"/>
            </a:solidFill>
            <a:miter lim="800000"/>
            <a:headEnd/>
            <a:tailEnd/>
          </a:ln>
        </p:spPr>
        <p:txBody>
          <a:bodyPr/>
          <a:lstStyle/>
          <a:p>
            <a:r>
              <a:rPr lang="en-US" altLang="en-US" sz="3600"/>
              <a:t>First Rung: The Radius of the Earth</a:t>
            </a:r>
          </a:p>
        </p:txBody>
      </p:sp>
      <p:sp>
        <p:nvSpPr>
          <p:cNvPr id="6148" name="Rectangle 4">
            <a:extLst>
              <a:ext uri="{FF2B5EF4-FFF2-40B4-BE49-F238E27FC236}">
                <a16:creationId xmlns:a16="http://schemas.microsoft.com/office/drawing/2014/main" id="{069772BF-F729-4E5D-9CAC-012B24A499E8}"/>
              </a:ext>
            </a:extLst>
          </p:cNvPr>
          <p:cNvSpPr>
            <a:spLocks noGrp="1" noChangeArrowheads="1"/>
          </p:cNvSpPr>
          <p:nvPr>
            <p:ph type="body" sz="half" idx="2"/>
          </p:nvPr>
        </p:nvSpPr>
        <p:spPr>
          <a:xfrm>
            <a:off x="228600" y="914400"/>
            <a:ext cx="3581400" cy="5715000"/>
          </a:xfrm>
          <a:ln w="38100">
            <a:solidFill>
              <a:schemeClr val="tx1"/>
            </a:solidFill>
            <a:miter lim="800000"/>
            <a:headEnd/>
            <a:tailEnd/>
          </a:ln>
        </p:spPr>
        <p:txBody>
          <a:bodyPr/>
          <a:lstStyle/>
          <a:p>
            <a:r>
              <a:rPr lang="en-US" altLang="en-US" sz="2000"/>
              <a:t>Nowadays, we know that the earth is approximately spherical, with radius 6378 kilometers at the equator and 6356 kilometers at the poles. These values have now been verified to great precision by many means, including modern satellites.</a:t>
            </a:r>
          </a:p>
          <a:p>
            <a:r>
              <a:rPr lang="en-US" altLang="en-US" sz="2000"/>
              <a:t>But suppose we had no advanced technology such as spaceflight, ocean and air travel, or even telescopes and sextants. Would it still be possible to convincingly argue that the earth must be (approximately) a sphere, and to compute its radius?</a:t>
            </a:r>
          </a:p>
        </p:txBody>
      </p:sp>
      <p:pic>
        <p:nvPicPr>
          <p:cNvPr id="6149" name="Picture 5" descr="earth radius">
            <a:extLst>
              <a:ext uri="{FF2B5EF4-FFF2-40B4-BE49-F238E27FC236}">
                <a16:creationId xmlns:a16="http://schemas.microsoft.com/office/drawing/2014/main" id="{38BB6DD3-4F17-4F74-BD12-4D0E97DBB64A}"/>
              </a:ext>
            </a:extLst>
          </p:cNvPr>
          <p:cNvPicPr>
            <a:picLocks noGrp="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4038600" y="914400"/>
            <a:ext cx="4876800" cy="5630863"/>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2C415230-BAB9-450F-A169-306A63D9769F}"/>
              </a:ext>
            </a:extLst>
          </p:cNvPr>
          <p:cNvSpPr>
            <a:spLocks noGrp="1" noChangeArrowheads="1"/>
          </p:cNvSpPr>
          <p:nvPr>
            <p:ph type="body" sz="half" idx="1"/>
          </p:nvPr>
        </p:nvSpPr>
        <p:spPr>
          <a:xfrm>
            <a:off x="304800" y="457200"/>
            <a:ext cx="6096000" cy="6172200"/>
          </a:xfrm>
          <a:ln w="38100">
            <a:solidFill>
              <a:schemeClr val="tx1"/>
            </a:solidFill>
            <a:miter lim="800000"/>
            <a:headEnd/>
            <a:tailEnd/>
          </a:ln>
        </p:spPr>
        <p:txBody>
          <a:bodyPr/>
          <a:lstStyle/>
          <a:p>
            <a:pPr>
              <a:lnSpc>
                <a:spcPct val="90000"/>
              </a:lnSpc>
            </a:pPr>
            <a:r>
              <a:rPr lang="en-US" altLang="en-US" sz="2400" dirty="0"/>
              <a:t>Gravitational waves</a:t>
            </a:r>
          </a:p>
          <a:p>
            <a:pPr lvl="1">
              <a:lnSpc>
                <a:spcPct val="90000"/>
              </a:lnSpc>
            </a:pPr>
            <a:r>
              <a:rPr lang="en-US" altLang="en-US" sz="2000" dirty="0"/>
              <a:t>1916 Einstein predicted as solution to General Relativity field equation: </a:t>
            </a:r>
          </a:p>
          <a:p>
            <a:pPr lvl="1">
              <a:lnSpc>
                <a:spcPct val="90000"/>
              </a:lnSpc>
            </a:pPr>
            <a:endParaRPr lang="en-US" altLang="en-US" sz="2000" dirty="0"/>
          </a:p>
          <a:p>
            <a:pPr lvl="1">
              <a:lnSpc>
                <a:spcPct val="90000"/>
              </a:lnSpc>
            </a:pPr>
            <a:r>
              <a:rPr lang="en-US" altLang="en-US" sz="2000" dirty="0"/>
              <a:t>Exist because field equations have periodic moving solutions, in the same way Maxwell’s equations for electromagnetism have periodic moving solutions, which give light:</a:t>
            </a:r>
          </a:p>
          <a:p>
            <a:pPr lvl="1">
              <a:lnSpc>
                <a:spcPct val="90000"/>
              </a:lnSpc>
            </a:pPr>
            <a:endParaRPr lang="en-US" altLang="en-US" sz="2000" dirty="0"/>
          </a:p>
          <a:p>
            <a:pPr>
              <a:lnSpc>
                <a:spcPct val="90000"/>
              </a:lnSpc>
            </a:pPr>
            <a:r>
              <a:rPr lang="en-US" sz="2400" dirty="0"/>
              <a:t>1974 - existence indirectly confirmed</a:t>
            </a:r>
          </a:p>
          <a:p>
            <a:pPr lvl="1">
              <a:lnSpc>
                <a:spcPct val="90000"/>
              </a:lnSpc>
            </a:pPr>
            <a:r>
              <a:rPr lang="en-US" sz="2000" dirty="0"/>
              <a:t>observations of the binary pulsar </a:t>
            </a:r>
            <a:r>
              <a:rPr lang="en-US" sz="2000" dirty="0">
                <a:solidFill>
                  <a:schemeClr val="accent2"/>
                </a:solidFill>
              </a:rPr>
              <a:t>PSR 1913+16</a:t>
            </a:r>
            <a:r>
              <a:rPr lang="en-US" sz="2400" dirty="0">
                <a:solidFill>
                  <a:schemeClr val="accent2"/>
                </a:solidFill>
              </a:rPr>
              <a:t> </a:t>
            </a:r>
            <a:r>
              <a:rPr lang="en-US" sz="2000" dirty="0"/>
              <a:t>showed orbital decay (energy loss) matching gravitational radiation predictions</a:t>
            </a:r>
          </a:p>
          <a:p>
            <a:pPr lvl="1">
              <a:lnSpc>
                <a:spcPct val="90000"/>
              </a:lnSpc>
            </a:pPr>
            <a:r>
              <a:rPr lang="en-US" sz="2000" dirty="0"/>
              <a:t>Hulse, Taylor - 1993 Nobel Prize for this discovery</a:t>
            </a:r>
          </a:p>
          <a:p>
            <a:pPr>
              <a:lnSpc>
                <a:spcPct val="90000"/>
              </a:lnSpc>
            </a:pPr>
            <a:r>
              <a:rPr lang="en-US" sz="2400" dirty="0"/>
              <a:t>But how to measure directly?</a:t>
            </a:r>
          </a:p>
          <a:p>
            <a:pPr lvl="1">
              <a:lnSpc>
                <a:spcPct val="90000"/>
              </a:lnSpc>
            </a:pPr>
            <a:r>
              <a:rPr lang="en-US" sz="2000" dirty="0"/>
              <a:t>Interferometry!</a:t>
            </a:r>
          </a:p>
          <a:p>
            <a:pPr lvl="1">
              <a:lnSpc>
                <a:spcPct val="90000"/>
              </a:lnSpc>
            </a:pPr>
            <a:r>
              <a:rPr lang="en-US" sz="2000" b="1" i="1" dirty="0"/>
              <a:t>Incredibly</a:t>
            </a:r>
            <a:r>
              <a:rPr lang="en-US" sz="2000" dirty="0"/>
              <a:t> precise measurements needed</a:t>
            </a:r>
          </a:p>
        </p:txBody>
      </p:sp>
      <p:pic>
        <p:nvPicPr>
          <p:cNvPr id="2" name="Graphic 1">
            <a:extLst>
              <a:ext uri="{FF2B5EF4-FFF2-40B4-BE49-F238E27FC236}">
                <a16:creationId xmlns:a16="http://schemas.microsoft.com/office/drawing/2014/main" id="{EA8B2DC6-81C6-4B37-BD8D-6083DA5674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07318" y="1209088"/>
            <a:ext cx="1976966" cy="271644"/>
          </a:xfrm>
          <a:prstGeom prst="rect">
            <a:avLst/>
          </a:prstGeom>
        </p:spPr>
      </p:pic>
      <p:pic>
        <p:nvPicPr>
          <p:cNvPr id="4" name="Picture 3">
            <a:extLst>
              <a:ext uri="{FF2B5EF4-FFF2-40B4-BE49-F238E27FC236}">
                <a16:creationId xmlns:a16="http://schemas.microsoft.com/office/drawing/2014/main" id="{A8E32E41-99D1-4A30-926A-CE2B69F291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9153" y="422126"/>
            <a:ext cx="2362169" cy="1573924"/>
          </a:xfrm>
          <a:prstGeom prst="rect">
            <a:avLst/>
          </a:prstGeom>
        </p:spPr>
      </p:pic>
      <p:pic>
        <p:nvPicPr>
          <p:cNvPr id="7" name="Picture 6" descr="A close up of a map&#10;&#10;Description generated with high confidence">
            <a:extLst>
              <a:ext uri="{FF2B5EF4-FFF2-40B4-BE49-F238E27FC236}">
                <a16:creationId xmlns:a16="http://schemas.microsoft.com/office/drawing/2014/main" id="{D93C7D68-41C2-41ED-9B9A-966F51781C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1800" y="2362200"/>
            <a:ext cx="2057400" cy="3603458"/>
          </a:xfrm>
          <a:prstGeom prst="rect">
            <a:avLst/>
          </a:prstGeom>
        </p:spPr>
      </p:pic>
      <p:pic>
        <p:nvPicPr>
          <p:cNvPr id="3" name="Graphic 2">
            <a:extLst>
              <a:ext uri="{FF2B5EF4-FFF2-40B4-BE49-F238E27FC236}">
                <a16:creationId xmlns:a16="http://schemas.microsoft.com/office/drawing/2014/main" id="{7D91915F-C1CC-482A-8165-EC7CF293C2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5927" y="2950729"/>
            <a:ext cx="1198865" cy="348057"/>
          </a:xfrm>
          <a:prstGeom prst="rect">
            <a:avLst/>
          </a:prstGeom>
        </p:spPr>
      </p:pic>
      <p:pic>
        <p:nvPicPr>
          <p:cNvPr id="6" name="Graphic 5">
            <a:extLst>
              <a:ext uri="{FF2B5EF4-FFF2-40B4-BE49-F238E27FC236}">
                <a16:creationId xmlns:a16="http://schemas.microsoft.com/office/drawing/2014/main" id="{E93220BB-C30D-4D33-AED5-4707732392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04620" y="2895600"/>
            <a:ext cx="1454703" cy="342283"/>
          </a:xfrm>
          <a:prstGeom prst="rect">
            <a:avLst/>
          </a:prstGeom>
        </p:spPr>
      </p:pic>
    </p:spTree>
    <p:extLst>
      <p:ext uri="{BB962C8B-B14F-4D97-AF65-F5344CB8AC3E}">
        <p14:creationId xmlns:p14="http://schemas.microsoft.com/office/powerpoint/2010/main" val="24432648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2C415230-BAB9-450F-A169-306A63D9769F}"/>
              </a:ext>
            </a:extLst>
          </p:cNvPr>
          <p:cNvSpPr>
            <a:spLocks noGrp="1" noChangeArrowheads="1"/>
          </p:cNvSpPr>
          <p:nvPr>
            <p:ph type="body" sz="half" idx="1"/>
          </p:nvPr>
        </p:nvSpPr>
        <p:spPr>
          <a:xfrm>
            <a:off x="304800" y="457200"/>
            <a:ext cx="6096000" cy="6172200"/>
          </a:xfrm>
          <a:ln w="38100">
            <a:solidFill>
              <a:schemeClr val="tx1"/>
            </a:solidFill>
            <a:miter lim="800000"/>
            <a:headEnd/>
            <a:tailEnd/>
          </a:ln>
        </p:spPr>
        <p:txBody>
          <a:bodyPr/>
          <a:lstStyle/>
          <a:p>
            <a:pPr>
              <a:lnSpc>
                <a:spcPct val="90000"/>
              </a:lnSpc>
            </a:pPr>
            <a:r>
              <a:rPr lang="en-US" sz="2000" dirty="0"/>
              <a:t>Rainer Weiss – 1967 – published interferometer analysis and initial construction of measuring device (terminated before completion)</a:t>
            </a:r>
          </a:p>
          <a:p>
            <a:pPr lvl="1">
              <a:lnSpc>
                <a:spcPct val="90000"/>
              </a:lnSpc>
            </a:pPr>
            <a:r>
              <a:rPr lang="en-US" sz="1800" dirty="0"/>
              <a:t>Pioneering work on CMB and gravitational waves</a:t>
            </a:r>
          </a:p>
          <a:p>
            <a:pPr lvl="1">
              <a:lnSpc>
                <a:spcPct val="90000"/>
              </a:lnSpc>
            </a:pPr>
            <a:endParaRPr lang="en-US" sz="1800" dirty="0"/>
          </a:p>
          <a:p>
            <a:pPr>
              <a:lnSpc>
                <a:spcPct val="90000"/>
              </a:lnSpc>
            </a:pPr>
            <a:r>
              <a:rPr lang="en-US" sz="2000" dirty="0"/>
              <a:t>Kip Thorne – 1968 – started Caltech Group to do theory and organize funding groups, becomes LIGO</a:t>
            </a:r>
          </a:p>
          <a:p>
            <a:pPr lvl="1">
              <a:lnSpc>
                <a:spcPct val="90000"/>
              </a:lnSpc>
            </a:pPr>
            <a:r>
              <a:rPr lang="en-US" altLang="en-US" sz="1800" dirty="0"/>
              <a:t>Co-wrote Bible on gravitation, Gravitation, 1973</a:t>
            </a:r>
          </a:p>
          <a:p>
            <a:pPr lvl="1">
              <a:lnSpc>
                <a:spcPct val="90000"/>
              </a:lnSpc>
            </a:pPr>
            <a:r>
              <a:rPr lang="en-US" altLang="en-US" sz="1800" dirty="0"/>
              <a:t>The driving science force behind Interstellar movie</a:t>
            </a:r>
          </a:p>
          <a:p>
            <a:pPr lvl="1">
              <a:lnSpc>
                <a:spcPct val="90000"/>
              </a:lnSpc>
            </a:pPr>
            <a:r>
              <a:rPr lang="en-US" altLang="en-US" sz="1800" dirty="0"/>
              <a:t>Worked on gravitational waves for decades</a:t>
            </a:r>
          </a:p>
          <a:p>
            <a:pPr lvl="1">
              <a:lnSpc>
                <a:spcPct val="90000"/>
              </a:lnSpc>
            </a:pPr>
            <a:endParaRPr lang="en-US" altLang="en-US" sz="1800" dirty="0"/>
          </a:p>
          <a:p>
            <a:pPr>
              <a:lnSpc>
                <a:spcPct val="90000"/>
              </a:lnSpc>
            </a:pPr>
            <a:r>
              <a:rPr lang="en-US" altLang="en-US" sz="2000" dirty="0"/>
              <a:t>Laser Interferometer Gravitational-Wave Observatory (LIGO) </a:t>
            </a:r>
          </a:p>
          <a:p>
            <a:pPr lvl="1">
              <a:lnSpc>
                <a:spcPct val="90000"/>
              </a:lnSpc>
            </a:pPr>
            <a:r>
              <a:rPr lang="en-US" altLang="en-US" sz="1800" dirty="0"/>
              <a:t>Funding for LIGO started 1986</a:t>
            </a:r>
          </a:p>
          <a:p>
            <a:pPr lvl="1">
              <a:lnSpc>
                <a:spcPct val="90000"/>
              </a:lnSpc>
            </a:pPr>
            <a:r>
              <a:rPr lang="en-US" altLang="en-US" sz="1800" dirty="0"/>
              <a:t>Construction of first part completed 1997</a:t>
            </a:r>
          </a:p>
          <a:p>
            <a:pPr lvl="1">
              <a:lnSpc>
                <a:spcPct val="90000"/>
              </a:lnSpc>
            </a:pPr>
            <a:r>
              <a:rPr lang="en-US" altLang="en-US" sz="1800" dirty="0"/>
              <a:t>Competing with Virgo (Pisa, Italy) and GEO (Germany)</a:t>
            </a:r>
          </a:p>
          <a:p>
            <a:pPr lvl="1">
              <a:lnSpc>
                <a:spcPct val="90000"/>
              </a:lnSpc>
            </a:pPr>
            <a:endParaRPr lang="en-US" altLang="en-US" sz="1800" dirty="0"/>
          </a:p>
          <a:p>
            <a:pPr>
              <a:lnSpc>
                <a:spcPct val="90000"/>
              </a:lnSpc>
            </a:pPr>
            <a:r>
              <a:rPr lang="en-US" altLang="en-US" sz="2000" dirty="0"/>
              <a:t>Thorne, Weiss, </a:t>
            </a:r>
            <a:r>
              <a:rPr lang="en-US" altLang="en-US" sz="2000" dirty="0" err="1"/>
              <a:t>Barish</a:t>
            </a:r>
            <a:r>
              <a:rPr lang="en-US" altLang="en-US" sz="2000" dirty="0"/>
              <a:t> - 2017 Nobel Prize</a:t>
            </a:r>
          </a:p>
          <a:p>
            <a:pPr lvl="1">
              <a:lnSpc>
                <a:spcPct val="90000"/>
              </a:lnSpc>
            </a:pPr>
            <a:r>
              <a:rPr lang="en-US" altLang="en-US" sz="1800" dirty="0"/>
              <a:t>Barry </a:t>
            </a:r>
            <a:r>
              <a:rPr lang="en-US" altLang="en-US" sz="1800" dirty="0" err="1"/>
              <a:t>Barish</a:t>
            </a:r>
            <a:r>
              <a:rPr lang="en-US" altLang="en-US" sz="1800" dirty="0"/>
              <a:t> – 1994 – became LIGO Director, oversaw funding and construction</a:t>
            </a:r>
            <a:endParaRPr lang="en-US" altLang="en-US" sz="2000" dirty="0"/>
          </a:p>
          <a:p>
            <a:pPr>
              <a:lnSpc>
                <a:spcPct val="90000"/>
              </a:lnSpc>
            </a:pPr>
            <a:endParaRPr lang="en-US" altLang="en-US" sz="4400" dirty="0"/>
          </a:p>
          <a:p>
            <a:pPr lvl="1">
              <a:lnSpc>
                <a:spcPct val="90000"/>
              </a:lnSpc>
            </a:pPr>
            <a:r>
              <a:rPr lang="en-US" altLang="en-US" sz="2000" dirty="0"/>
              <a:t>  </a:t>
            </a:r>
          </a:p>
        </p:txBody>
      </p:sp>
      <p:pic>
        <p:nvPicPr>
          <p:cNvPr id="8" name="Picture 7" descr="A person smiling for the camera&#10;&#10;Description generated with very high confidence">
            <a:extLst>
              <a:ext uri="{FF2B5EF4-FFF2-40B4-BE49-F238E27FC236}">
                <a16:creationId xmlns:a16="http://schemas.microsoft.com/office/drawing/2014/main" id="{9FAB10FA-94E2-49F1-BE8A-1EADAEA998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1752600"/>
            <a:ext cx="1232817" cy="1567792"/>
          </a:xfrm>
          <a:prstGeom prst="rect">
            <a:avLst/>
          </a:prstGeom>
        </p:spPr>
      </p:pic>
      <p:pic>
        <p:nvPicPr>
          <p:cNvPr id="10" name="Picture 9" descr="A person wearing a suit and tie&#10;&#10;Description generated with very high confidence">
            <a:extLst>
              <a:ext uri="{FF2B5EF4-FFF2-40B4-BE49-F238E27FC236}">
                <a16:creationId xmlns:a16="http://schemas.microsoft.com/office/drawing/2014/main" id="{338574DB-7D82-410F-A29A-69701D4312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2655" y="257555"/>
            <a:ext cx="1516908" cy="1352576"/>
          </a:xfrm>
          <a:prstGeom prst="rect">
            <a:avLst/>
          </a:prstGeom>
        </p:spPr>
      </p:pic>
      <p:grpSp>
        <p:nvGrpSpPr>
          <p:cNvPr id="15" name="Group 14">
            <a:extLst>
              <a:ext uri="{FF2B5EF4-FFF2-40B4-BE49-F238E27FC236}">
                <a16:creationId xmlns:a16="http://schemas.microsoft.com/office/drawing/2014/main" id="{F23124AF-D1AC-4726-8A2D-0F7798B5B5D7}"/>
              </a:ext>
            </a:extLst>
          </p:cNvPr>
          <p:cNvGrpSpPr/>
          <p:nvPr/>
        </p:nvGrpSpPr>
        <p:grpSpPr>
          <a:xfrm>
            <a:off x="6493120" y="3467479"/>
            <a:ext cx="2495976" cy="1659575"/>
            <a:chOff x="6513728" y="4264582"/>
            <a:chExt cx="2495976" cy="1659575"/>
          </a:xfrm>
        </p:grpSpPr>
        <p:pic>
          <p:nvPicPr>
            <p:cNvPr id="5" name="Picture 4" descr="A person that is standing in the snow&#10;&#10;Description generated with high confidence">
              <a:extLst>
                <a:ext uri="{FF2B5EF4-FFF2-40B4-BE49-F238E27FC236}">
                  <a16:creationId xmlns:a16="http://schemas.microsoft.com/office/drawing/2014/main" id="{4676962F-4C5B-43F0-81B5-834B304EFC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04858" y="4264582"/>
              <a:ext cx="1104846" cy="1659574"/>
            </a:xfrm>
            <a:prstGeom prst="rect">
              <a:avLst/>
            </a:prstGeom>
          </p:spPr>
        </p:pic>
        <p:pic>
          <p:nvPicPr>
            <p:cNvPr id="12" name="Picture 11" descr="A picture containing book, text&#10;&#10;Description generated with very high confidence">
              <a:extLst>
                <a:ext uri="{FF2B5EF4-FFF2-40B4-BE49-F238E27FC236}">
                  <a16:creationId xmlns:a16="http://schemas.microsoft.com/office/drawing/2014/main" id="{E9D0DEDF-9B71-4C51-829A-87C75C2487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3728" y="4264583"/>
              <a:ext cx="1329488" cy="1659574"/>
            </a:xfrm>
            <a:prstGeom prst="rect">
              <a:avLst/>
            </a:prstGeom>
          </p:spPr>
        </p:pic>
      </p:grpSp>
      <p:pic>
        <p:nvPicPr>
          <p:cNvPr id="14" name="Picture 13" descr="A person smiling for the camera&#10;&#10;Description generated with very high confidence">
            <a:extLst>
              <a:ext uri="{FF2B5EF4-FFF2-40B4-BE49-F238E27FC236}">
                <a16:creationId xmlns:a16="http://schemas.microsoft.com/office/drawing/2014/main" id="{08548C0F-BF89-41C9-A2DD-014E7CDEB3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27308" y="5177740"/>
            <a:ext cx="990600" cy="1485900"/>
          </a:xfrm>
          <a:prstGeom prst="rect">
            <a:avLst/>
          </a:prstGeom>
        </p:spPr>
      </p:pic>
    </p:spTree>
    <p:extLst>
      <p:ext uri="{BB962C8B-B14F-4D97-AF65-F5344CB8AC3E}">
        <p14:creationId xmlns:p14="http://schemas.microsoft.com/office/powerpoint/2010/main" val="26932959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2C415230-BAB9-450F-A169-306A63D9769F}"/>
              </a:ext>
            </a:extLst>
          </p:cNvPr>
          <p:cNvSpPr>
            <a:spLocks noGrp="1" noChangeArrowheads="1"/>
          </p:cNvSpPr>
          <p:nvPr>
            <p:ph type="body" sz="half" idx="1"/>
          </p:nvPr>
        </p:nvSpPr>
        <p:spPr>
          <a:xfrm>
            <a:off x="304800" y="457200"/>
            <a:ext cx="6248400" cy="6172200"/>
          </a:xfrm>
          <a:ln w="38100">
            <a:solidFill>
              <a:schemeClr val="tx1"/>
            </a:solidFill>
            <a:miter lim="800000"/>
            <a:headEnd/>
            <a:tailEnd/>
          </a:ln>
        </p:spPr>
        <p:txBody>
          <a:bodyPr/>
          <a:lstStyle/>
          <a:p>
            <a:pPr>
              <a:lnSpc>
                <a:spcPct val="90000"/>
              </a:lnSpc>
            </a:pPr>
            <a:r>
              <a:rPr lang="en-US" altLang="en-US" sz="2000" dirty="0"/>
              <a:t>LIGO</a:t>
            </a:r>
          </a:p>
          <a:p>
            <a:pPr lvl="1">
              <a:lnSpc>
                <a:spcPct val="90000"/>
              </a:lnSpc>
            </a:pPr>
            <a:r>
              <a:rPr lang="en-US" altLang="en-US" sz="1600" dirty="0"/>
              <a:t>Two locations: Livingston, LA and Richland, WA</a:t>
            </a:r>
          </a:p>
          <a:p>
            <a:pPr lvl="1">
              <a:lnSpc>
                <a:spcPct val="90000"/>
              </a:lnSpc>
            </a:pPr>
            <a:r>
              <a:rPr lang="en-US" altLang="en-US" sz="1600" dirty="0"/>
              <a:t>Collected data 2002-2010 – no results</a:t>
            </a:r>
          </a:p>
          <a:p>
            <a:pPr lvl="1">
              <a:lnSpc>
                <a:spcPct val="90000"/>
              </a:lnSpc>
            </a:pPr>
            <a:r>
              <a:rPr lang="en-US" altLang="en-US" sz="1600" dirty="0"/>
              <a:t>2010-2015 - 5 year, $200M overhaul, 4x sensitivity</a:t>
            </a:r>
          </a:p>
          <a:p>
            <a:pPr lvl="1">
              <a:lnSpc>
                <a:spcPct val="90000"/>
              </a:lnSpc>
            </a:pPr>
            <a:r>
              <a:rPr lang="en-US" altLang="en-US" sz="1600" dirty="0"/>
              <a:t>2016: 1,000 scientists, 75 institutions in 15 countries</a:t>
            </a:r>
          </a:p>
          <a:p>
            <a:pPr lvl="1">
              <a:lnSpc>
                <a:spcPct val="90000"/>
              </a:lnSpc>
            </a:pPr>
            <a:r>
              <a:rPr lang="en-US" altLang="en-US" sz="1600" dirty="0"/>
              <a:t>Strain sensitivity:</a:t>
            </a:r>
          </a:p>
          <a:p>
            <a:pPr lvl="2">
              <a:lnSpc>
                <a:spcPct val="90000"/>
              </a:lnSpc>
            </a:pPr>
            <a:r>
              <a:rPr lang="en-US" altLang="en-US" sz="1200" dirty="0"/>
              <a:t>2002: 10^-19</a:t>
            </a:r>
          </a:p>
          <a:p>
            <a:pPr lvl="2">
              <a:lnSpc>
                <a:spcPct val="90000"/>
              </a:lnSpc>
            </a:pPr>
            <a:r>
              <a:rPr lang="en-US" altLang="en-US" sz="1200" dirty="0"/>
              <a:t>2010: 1.5x10^-22</a:t>
            </a:r>
          </a:p>
          <a:p>
            <a:pPr lvl="2">
              <a:lnSpc>
                <a:spcPct val="90000"/>
              </a:lnSpc>
            </a:pPr>
            <a:r>
              <a:rPr lang="en-US" altLang="en-US" sz="1200" dirty="0"/>
              <a:t>2015: 7x10^-23</a:t>
            </a:r>
          </a:p>
          <a:p>
            <a:pPr lvl="2">
              <a:lnSpc>
                <a:spcPct val="90000"/>
              </a:lnSpc>
            </a:pPr>
            <a:r>
              <a:rPr lang="en-US" altLang="en-US" sz="1200" dirty="0"/>
              <a:t>30x improvement still in works</a:t>
            </a:r>
          </a:p>
          <a:p>
            <a:pPr lvl="1">
              <a:lnSpc>
                <a:spcPct val="90000"/>
              </a:lnSpc>
            </a:pPr>
            <a:r>
              <a:rPr lang="en-US" altLang="en-US" sz="1600" dirty="0"/>
              <a:t>Can detect change in 4km mirror spacing of less than 1/10,000</a:t>
            </a:r>
            <a:r>
              <a:rPr lang="en-US" altLang="en-US" sz="1600" baseline="30000" dirty="0"/>
              <a:t>th</a:t>
            </a:r>
            <a:r>
              <a:rPr lang="en-US" altLang="en-US" sz="1600" dirty="0"/>
              <a:t> of the charge diameter of a proton</a:t>
            </a:r>
          </a:p>
          <a:p>
            <a:pPr lvl="2">
              <a:lnSpc>
                <a:spcPct val="90000"/>
              </a:lnSpc>
            </a:pPr>
            <a:r>
              <a:rPr lang="en-US" altLang="en-US" sz="1200" dirty="0"/>
              <a:t>Like measuring distance to Proxima Centauri (4 lyr.) to width of human hair</a:t>
            </a:r>
          </a:p>
          <a:p>
            <a:pPr lvl="1">
              <a:lnSpc>
                <a:spcPct val="90000"/>
              </a:lnSpc>
            </a:pPr>
            <a:r>
              <a:rPr lang="en-US" altLang="en-US" sz="1600" dirty="0"/>
              <a:t>Largest, most ambitious NSF project to date: $ 1.1B USD</a:t>
            </a:r>
          </a:p>
          <a:p>
            <a:pPr lvl="1">
              <a:lnSpc>
                <a:spcPct val="90000"/>
              </a:lnSpc>
            </a:pPr>
            <a:endParaRPr lang="en-US" altLang="en-US" sz="2000" dirty="0"/>
          </a:p>
          <a:p>
            <a:pPr>
              <a:lnSpc>
                <a:spcPct val="90000"/>
              </a:lnSpc>
            </a:pPr>
            <a:r>
              <a:rPr lang="en-US" altLang="en-US" sz="2000" dirty="0"/>
              <a:t>Results</a:t>
            </a:r>
          </a:p>
          <a:p>
            <a:pPr lvl="1">
              <a:lnSpc>
                <a:spcPct val="90000"/>
              </a:lnSpc>
            </a:pPr>
            <a:r>
              <a:rPr lang="en-US" altLang="en-US" sz="1600" dirty="0"/>
              <a:t>Sep 14, 2015 – detects signal from </a:t>
            </a:r>
            <a:r>
              <a:rPr lang="en-US" sz="1600" dirty="0"/>
              <a:t>two ~30 solar mass black holes merging about 1.3 billion light-years  from Earth</a:t>
            </a:r>
          </a:p>
          <a:p>
            <a:pPr lvl="1">
              <a:lnSpc>
                <a:spcPct val="90000"/>
              </a:lnSpc>
            </a:pPr>
            <a:r>
              <a:rPr lang="en-US" altLang="en-US" sz="1600" dirty="0"/>
              <a:t>26 Dec, 2015 – black holes merger, 14.2 and 7.5 solar masses </a:t>
            </a:r>
          </a:p>
          <a:p>
            <a:pPr lvl="1">
              <a:lnSpc>
                <a:spcPct val="90000"/>
              </a:lnSpc>
            </a:pPr>
            <a:r>
              <a:rPr lang="en-US" altLang="en-US" sz="1600" dirty="0"/>
              <a:t>4 Jan, 2017 	– black holes merger - 31.2 and 19.4 solar masses</a:t>
            </a:r>
          </a:p>
          <a:p>
            <a:pPr lvl="1">
              <a:lnSpc>
                <a:spcPct val="90000"/>
              </a:lnSpc>
            </a:pPr>
            <a:r>
              <a:rPr lang="en-US" altLang="en-US" sz="1600" dirty="0"/>
              <a:t>14 Aug 2017 – black holes merger - 30.5 and 25.3 solar masses</a:t>
            </a:r>
          </a:p>
          <a:p>
            <a:pPr lvl="1">
              <a:lnSpc>
                <a:spcPct val="90000"/>
              </a:lnSpc>
            </a:pPr>
            <a:r>
              <a:rPr lang="en-US" altLang="en-US" sz="1600" dirty="0"/>
              <a:t>17 Aug 2017 – two neutron stars merge, optical seen in normal telescopes, also seen by Virgo, event named </a:t>
            </a:r>
            <a:r>
              <a:rPr lang="en-US" altLang="en-US" sz="1600" b="1" i="1" dirty="0"/>
              <a:t>GW170817</a:t>
            </a:r>
            <a:endParaRPr lang="en-US" altLang="en-US" sz="1100" b="1" i="1" dirty="0"/>
          </a:p>
        </p:txBody>
      </p:sp>
      <p:pic>
        <p:nvPicPr>
          <p:cNvPr id="8" name="Picture 7" descr="A picture containing grass, sky, road, plane&#10;&#10;Description generated with very high confidence">
            <a:extLst>
              <a:ext uri="{FF2B5EF4-FFF2-40B4-BE49-F238E27FC236}">
                <a16:creationId xmlns:a16="http://schemas.microsoft.com/office/drawing/2014/main" id="{125DD37C-2573-4121-BC8A-D4ED90883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800" y="2438400"/>
            <a:ext cx="2336800" cy="1752600"/>
          </a:xfrm>
          <a:prstGeom prst="rect">
            <a:avLst/>
          </a:prstGeom>
        </p:spPr>
      </p:pic>
      <p:pic>
        <p:nvPicPr>
          <p:cNvPr id="3" name="Picture 2" descr="A group of people in a room&#10;&#10;Description generated with very high confidence">
            <a:extLst>
              <a:ext uri="{FF2B5EF4-FFF2-40B4-BE49-F238E27FC236}">
                <a16:creationId xmlns:a16="http://schemas.microsoft.com/office/drawing/2014/main" id="{0374EB82-BB86-40FB-BF58-74F8010A5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7770" y="609600"/>
            <a:ext cx="3366230" cy="1489129"/>
          </a:xfrm>
          <a:prstGeom prst="rect">
            <a:avLst/>
          </a:prstGeom>
        </p:spPr>
      </p:pic>
      <p:pic>
        <p:nvPicPr>
          <p:cNvPr id="5" name="Picture 4" descr="A close up of a cluttered table&#10;&#10;Description generated with high confidence">
            <a:extLst>
              <a:ext uri="{FF2B5EF4-FFF2-40B4-BE49-F238E27FC236}">
                <a16:creationId xmlns:a16="http://schemas.microsoft.com/office/drawing/2014/main" id="{5E63798D-43EF-47AE-BFF6-F8191E081F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9457" y="4621444"/>
            <a:ext cx="2631021" cy="1752600"/>
          </a:xfrm>
          <a:prstGeom prst="rect">
            <a:avLst/>
          </a:prstGeom>
        </p:spPr>
      </p:pic>
    </p:spTree>
    <p:extLst>
      <p:ext uri="{BB962C8B-B14F-4D97-AF65-F5344CB8AC3E}">
        <p14:creationId xmlns:p14="http://schemas.microsoft.com/office/powerpoint/2010/main" val="34214341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close up of text on a white background&#10;&#10;Description generated with very high confidence">
            <a:extLst>
              <a:ext uri="{FF2B5EF4-FFF2-40B4-BE49-F238E27FC236}">
                <a16:creationId xmlns:a16="http://schemas.microsoft.com/office/drawing/2014/main" id="{CD82E851-AE08-4D07-A1D7-4ED65CD7AF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149" y="457200"/>
            <a:ext cx="8001000" cy="3793700"/>
          </a:xfrm>
          <a:prstGeom prst="rect">
            <a:avLst/>
          </a:prstGeom>
        </p:spPr>
      </p:pic>
      <p:sp>
        <p:nvSpPr>
          <p:cNvPr id="15" name="TextBox 14">
            <a:extLst>
              <a:ext uri="{FF2B5EF4-FFF2-40B4-BE49-F238E27FC236}">
                <a16:creationId xmlns:a16="http://schemas.microsoft.com/office/drawing/2014/main" id="{52D88040-C15B-49B6-B50B-DBAA8E2141E2}"/>
              </a:ext>
            </a:extLst>
          </p:cNvPr>
          <p:cNvSpPr txBox="1"/>
          <p:nvPr/>
        </p:nvSpPr>
        <p:spPr>
          <a:xfrm>
            <a:off x="2562475" y="4419600"/>
            <a:ext cx="4019049" cy="400110"/>
          </a:xfrm>
          <a:prstGeom prst="rect">
            <a:avLst/>
          </a:prstGeom>
          <a:noFill/>
        </p:spPr>
        <p:txBody>
          <a:bodyPr wrap="none" rtlCol="0">
            <a:spAutoFit/>
          </a:bodyPr>
          <a:lstStyle/>
          <a:p>
            <a:r>
              <a:rPr lang="en-US" dirty="0"/>
              <a:t>LIGO results vs. theory for one event</a:t>
            </a:r>
          </a:p>
        </p:txBody>
      </p:sp>
      <p:grpSp>
        <p:nvGrpSpPr>
          <p:cNvPr id="27" name="Group 26">
            <a:extLst>
              <a:ext uri="{FF2B5EF4-FFF2-40B4-BE49-F238E27FC236}">
                <a16:creationId xmlns:a16="http://schemas.microsoft.com/office/drawing/2014/main" id="{CBC6FAA8-E1C1-4884-B0D4-D502217D3A81}"/>
              </a:ext>
            </a:extLst>
          </p:cNvPr>
          <p:cNvGrpSpPr/>
          <p:nvPr/>
        </p:nvGrpSpPr>
        <p:grpSpPr>
          <a:xfrm>
            <a:off x="1066800" y="5105400"/>
            <a:ext cx="6747903" cy="890305"/>
            <a:chOff x="381000" y="5405355"/>
            <a:chExt cx="6747903" cy="890305"/>
          </a:xfrm>
        </p:grpSpPr>
        <p:pic>
          <p:nvPicPr>
            <p:cNvPr id="20" name="Picture 19" descr="A close up of a toy&#10;&#10;Description generated with high confidence">
              <a:extLst>
                <a:ext uri="{FF2B5EF4-FFF2-40B4-BE49-F238E27FC236}">
                  <a16:creationId xmlns:a16="http://schemas.microsoft.com/office/drawing/2014/main" id="{6518BA01-F126-4961-BCAE-F63A6BC49E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5410200"/>
              <a:ext cx="1572891" cy="880615"/>
            </a:xfrm>
            <a:prstGeom prst="rect">
              <a:avLst/>
            </a:prstGeom>
          </p:spPr>
        </p:pic>
        <p:pic>
          <p:nvPicPr>
            <p:cNvPr id="22" name="Picture 21" descr="A picture containing indoor, table, wall, desk&#10;&#10;Description generated with high confidence">
              <a:extLst>
                <a:ext uri="{FF2B5EF4-FFF2-40B4-BE49-F238E27FC236}">
                  <a16:creationId xmlns:a16="http://schemas.microsoft.com/office/drawing/2014/main" id="{6A5DEDC5-1086-4B83-9DB0-F3E63066CE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3267" y="5410200"/>
              <a:ext cx="1572891" cy="885460"/>
            </a:xfrm>
            <a:prstGeom prst="rect">
              <a:avLst/>
            </a:prstGeom>
          </p:spPr>
        </p:pic>
        <p:pic>
          <p:nvPicPr>
            <p:cNvPr id="24" name="Picture 23" descr="A picture containing indoor, wall, box, LEGO&#10;&#10;Description generated with high confidence">
              <a:extLst>
                <a:ext uri="{FF2B5EF4-FFF2-40B4-BE49-F238E27FC236}">
                  <a16:creationId xmlns:a16="http://schemas.microsoft.com/office/drawing/2014/main" id="{59AA3F7B-3AD9-444E-B61F-E51E38A1A6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2600" y="5405355"/>
              <a:ext cx="1566303" cy="880616"/>
            </a:xfrm>
            <a:prstGeom prst="rect">
              <a:avLst/>
            </a:prstGeom>
          </p:spPr>
        </p:pic>
        <p:pic>
          <p:nvPicPr>
            <p:cNvPr id="26" name="Picture 25" descr="A picture containing indoor, wall, table, LEGO&#10;&#10;Description generated with high confidence">
              <a:extLst>
                <a:ext uri="{FF2B5EF4-FFF2-40B4-BE49-F238E27FC236}">
                  <a16:creationId xmlns:a16="http://schemas.microsoft.com/office/drawing/2014/main" id="{2DDAF428-EC34-4E2D-A854-B904C34A5D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V="1">
              <a:off x="3818556" y="5410200"/>
              <a:ext cx="1591644" cy="885240"/>
            </a:xfrm>
            <a:prstGeom prst="rect">
              <a:avLst/>
            </a:prstGeom>
          </p:spPr>
        </p:pic>
      </p:grpSp>
      <p:sp>
        <p:nvSpPr>
          <p:cNvPr id="28" name="TextBox 27">
            <a:extLst>
              <a:ext uri="{FF2B5EF4-FFF2-40B4-BE49-F238E27FC236}">
                <a16:creationId xmlns:a16="http://schemas.microsoft.com/office/drawing/2014/main" id="{142C8DE4-5F1A-4268-8AC3-133C88089309}"/>
              </a:ext>
            </a:extLst>
          </p:cNvPr>
          <p:cNvSpPr txBox="1"/>
          <p:nvPr/>
        </p:nvSpPr>
        <p:spPr>
          <a:xfrm>
            <a:off x="3729945" y="6085965"/>
            <a:ext cx="1548822" cy="400110"/>
          </a:xfrm>
          <a:prstGeom prst="rect">
            <a:avLst/>
          </a:prstGeom>
          <a:noFill/>
        </p:spPr>
        <p:txBody>
          <a:bodyPr wrap="none" rtlCol="0">
            <a:spAutoFit/>
          </a:bodyPr>
          <a:lstStyle/>
          <a:p>
            <a:r>
              <a:rPr lang="en-US" dirty="0"/>
              <a:t>LEGO LIGO</a:t>
            </a:r>
          </a:p>
        </p:txBody>
      </p:sp>
    </p:spTree>
    <p:extLst>
      <p:ext uri="{BB962C8B-B14F-4D97-AF65-F5344CB8AC3E}">
        <p14:creationId xmlns:p14="http://schemas.microsoft.com/office/powerpoint/2010/main" val="21225222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80E3E2CF-6149-43CF-9DB4-1ABD8B74C9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813905" y="1680306"/>
            <a:ext cx="6088189"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3">
            <a:extLst>
              <a:ext uri="{FF2B5EF4-FFF2-40B4-BE49-F238E27FC236}">
                <a16:creationId xmlns:a16="http://schemas.microsoft.com/office/drawing/2014/main" id="{2C415230-BAB9-450F-A169-306A63D9769F}"/>
              </a:ext>
            </a:extLst>
          </p:cNvPr>
          <p:cNvSpPr>
            <a:spLocks noGrp="1" noChangeArrowheads="1"/>
          </p:cNvSpPr>
          <p:nvPr>
            <p:ph type="body" sz="half" idx="1"/>
          </p:nvPr>
        </p:nvSpPr>
        <p:spPr>
          <a:xfrm>
            <a:off x="304800" y="457199"/>
            <a:ext cx="4267200" cy="5943601"/>
          </a:xfrm>
          <a:ln w="38100">
            <a:solidFill>
              <a:schemeClr val="tx1"/>
            </a:solidFill>
            <a:miter lim="800000"/>
            <a:headEnd/>
            <a:tailEnd/>
          </a:ln>
        </p:spPr>
        <p:txBody>
          <a:bodyPr/>
          <a:lstStyle/>
          <a:p>
            <a:pPr>
              <a:lnSpc>
                <a:spcPct val="90000"/>
              </a:lnSpc>
            </a:pPr>
            <a:r>
              <a:rPr lang="en-US" altLang="en-US" sz="2800" dirty="0"/>
              <a:t>Summary</a:t>
            </a:r>
          </a:p>
          <a:p>
            <a:pPr lvl="1">
              <a:lnSpc>
                <a:spcPct val="90000"/>
              </a:lnSpc>
            </a:pPr>
            <a:r>
              <a:rPr lang="en-US" altLang="en-US" sz="2000" dirty="0"/>
              <a:t>Distances and methods</a:t>
            </a:r>
          </a:p>
          <a:p>
            <a:pPr>
              <a:lnSpc>
                <a:spcPct val="90000"/>
              </a:lnSpc>
            </a:pPr>
            <a:endParaRPr lang="en-US" altLang="en-US" sz="2800" dirty="0"/>
          </a:p>
          <a:p>
            <a:pPr>
              <a:lnSpc>
                <a:spcPct val="90000"/>
              </a:lnSpc>
            </a:pPr>
            <a:endParaRPr lang="en-US" altLang="en-US" sz="2800" dirty="0"/>
          </a:p>
          <a:p>
            <a:pPr>
              <a:lnSpc>
                <a:spcPct val="90000"/>
              </a:lnSpc>
            </a:pPr>
            <a:r>
              <a:rPr lang="en-US" altLang="en-US" sz="2800" dirty="0"/>
              <a:t>Other physics talks</a:t>
            </a:r>
          </a:p>
          <a:p>
            <a:pPr lvl="1">
              <a:lnSpc>
                <a:spcPct val="90000"/>
              </a:lnSpc>
            </a:pPr>
            <a:r>
              <a:rPr lang="en-US" altLang="en-US" sz="2000" dirty="0"/>
              <a:t>Spacetime</a:t>
            </a:r>
          </a:p>
          <a:p>
            <a:pPr lvl="1">
              <a:lnSpc>
                <a:spcPct val="90000"/>
              </a:lnSpc>
            </a:pPr>
            <a:r>
              <a:rPr lang="en-US" altLang="en-US" sz="2000" dirty="0"/>
              <a:t>Grand Unified Theory</a:t>
            </a:r>
          </a:p>
          <a:p>
            <a:pPr lvl="1">
              <a:lnSpc>
                <a:spcPct val="90000"/>
              </a:lnSpc>
            </a:pPr>
            <a:r>
              <a:rPr lang="en-US" altLang="en-US" sz="2000" dirty="0"/>
              <a:t>Particle Physics and Higgs Boson</a:t>
            </a:r>
          </a:p>
          <a:p>
            <a:pPr lvl="1">
              <a:lnSpc>
                <a:spcPct val="90000"/>
              </a:lnSpc>
            </a:pPr>
            <a:endParaRPr lang="en-US" altLang="en-US" sz="2000" dirty="0"/>
          </a:p>
          <a:p>
            <a:pPr lvl="1">
              <a:lnSpc>
                <a:spcPct val="90000"/>
              </a:lnSpc>
            </a:pPr>
            <a:endParaRPr lang="en-US" altLang="en-US" sz="2000" dirty="0"/>
          </a:p>
          <a:p>
            <a:pPr lvl="1">
              <a:lnSpc>
                <a:spcPct val="90000"/>
              </a:lnSpc>
            </a:pPr>
            <a:endParaRPr lang="en-US" altLang="en-US" sz="2000" dirty="0"/>
          </a:p>
          <a:p>
            <a:pPr>
              <a:lnSpc>
                <a:spcPct val="90000"/>
              </a:lnSpc>
            </a:pPr>
            <a:r>
              <a:rPr lang="en-US" altLang="en-US" sz="2800" dirty="0"/>
              <a:t>Questions?</a:t>
            </a:r>
          </a:p>
        </p:txBody>
      </p:sp>
    </p:spTree>
    <p:extLst>
      <p:ext uri="{BB962C8B-B14F-4D97-AF65-F5344CB8AC3E}">
        <p14:creationId xmlns:p14="http://schemas.microsoft.com/office/powerpoint/2010/main" val="36792799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a:extLst>
              <a:ext uri="{FF2B5EF4-FFF2-40B4-BE49-F238E27FC236}">
                <a16:creationId xmlns:a16="http://schemas.microsoft.com/office/drawing/2014/main" id="{0F10C431-8AEF-4F51-B094-A62690F5C1CF}"/>
              </a:ext>
            </a:extLst>
          </p:cNvPr>
          <p:cNvSpPr>
            <a:spLocks noGrp="1" noChangeArrowheads="1"/>
          </p:cNvSpPr>
          <p:nvPr>
            <p:ph type="body" sz="half" idx="1"/>
          </p:nvPr>
        </p:nvSpPr>
        <p:spPr>
          <a:xfrm>
            <a:off x="685800" y="685800"/>
            <a:ext cx="5562600" cy="5410200"/>
          </a:xfrm>
          <a:ln w="57150">
            <a:solidFill>
              <a:schemeClr val="tx1"/>
            </a:solidFill>
            <a:miter lim="800000"/>
            <a:headEnd/>
            <a:tailEnd/>
          </a:ln>
        </p:spPr>
        <p:txBody>
          <a:bodyPr/>
          <a:lstStyle/>
          <a:p>
            <a:pPr>
              <a:buFontTx/>
              <a:buNone/>
            </a:pPr>
            <a:r>
              <a:rPr lang="en-US" altLang="en-US" sz="2800" dirty="0"/>
              <a:t> </a:t>
            </a:r>
            <a:r>
              <a:rPr lang="en-US" altLang="en-US" sz="2800"/>
              <a:t>Acknowledgements </a:t>
            </a:r>
            <a:br>
              <a:rPr lang="en-US" altLang="en-US" sz="2800"/>
            </a:br>
            <a:r>
              <a:rPr lang="en-US" altLang="en-US" sz="2800"/>
              <a:t>(</a:t>
            </a:r>
            <a:r>
              <a:rPr lang="en-US" altLang="en-US" sz="2800" dirty="0"/>
              <a:t>From Terry Tao):</a:t>
            </a:r>
          </a:p>
          <a:p>
            <a:r>
              <a:rPr lang="en-US" altLang="en-US" sz="2800" dirty="0"/>
              <a:t>Thanks to Richard Brent for corrections and comments.</a:t>
            </a:r>
          </a:p>
          <a:p>
            <a:r>
              <a:rPr lang="en-US" altLang="en-US" sz="2800" dirty="0"/>
              <a:t>Much of the data here was collected from various internet sources (usually starting from Wikipedia and then branching out to more primary source material).</a:t>
            </a:r>
          </a:p>
          <a:p>
            <a:r>
              <a:rPr lang="en-US" altLang="en-US" sz="2800" dirty="0"/>
              <a:t>Thanks to Charisse Scott for graphics and PowerPoint formatting.</a:t>
            </a:r>
          </a:p>
        </p:txBody>
      </p:sp>
      <p:pic>
        <p:nvPicPr>
          <p:cNvPr id="2" name="Picture 1">
            <a:extLst>
              <a:ext uri="{FF2B5EF4-FFF2-40B4-BE49-F238E27FC236}">
                <a16:creationId xmlns:a16="http://schemas.microsoft.com/office/drawing/2014/main" id="{2E19CDD3-A6D5-4481-A9EA-032667109A46}"/>
              </a:ext>
            </a:extLst>
          </p:cNvPr>
          <p:cNvPicPr>
            <a:picLocks noChangeAspect="1"/>
          </p:cNvPicPr>
          <p:nvPr/>
        </p:nvPicPr>
        <p:blipFill>
          <a:blip r:embed="rId3"/>
          <a:stretch>
            <a:fillRect/>
          </a:stretch>
        </p:blipFill>
        <p:spPr>
          <a:xfrm>
            <a:off x="6400800" y="838200"/>
            <a:ext cx="1905000" cy="1905000"/>
          </a:xfrm>
          <a:prstGeom prst="rect">
            <a:avLst/>
          </a:prstGeom>
        </p:spPr>
      </p:pic>
    </p:spTree>
    <p:extLst>
      <p:ext uri="{BB962C8B-B14F-4D97-AF65-F5344CB8AC3E}">
        <p14:creationId xmlns:p14="http://schemas.microsoft.com/office/powerpoint/2010/main" val="11285593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a:extLst>
              <a:ext uri="{FF2B5EF4-FFF2-40B4-BE49-F238E27FC236}">
                <a16:creationId xmlns:a16="http://schemas.microsoft.com/office/drawing/2014/main" id="{0F10C431-8AEF-4F51-B094-A62690F5C1CF}"/>
              </a:ext>
            </a:extLst>
          </p:cNvPr>
          <p:cNvSpPr>
            <a:spLocks noGrp="1" noChangeArrowheads="1"/>
          </p:cNvSpPr>
          <p:nvPr>
            <p:ph type="body" sz="half" idx="1"/>
          </p:nvPr>
        </p:nvSpPr>
        <p:spPr>
          <a:xfrm>
            <a:off x="685800" y="685800"/>
            <a:ext cx="7772400" cy="5943600"/>
          </a:xfrm>
          <a:ln w="57150">
            <a:solidFill>
              <a:schemeClr val="tx1"/>
            </a:solidFill>
            <a:miter lim="800000"/>
            <a:headEnd/>
            <a:tailEnd/>
          </a:ln>
        </p:spPr>
        <p:txBody>
          <a:bodyPr/>
          <a:lstStyle/>
          <a:p>
            <a:pPr>
              <a:buFontTx/>
              <a:buNone/>
            </a:pPr>
            <a:r>
              <a:rPr lang="en-US" altLang="en-US" sz="2800" dirty="0"/>
              <a:t>Other talks:</a:t>
            </a:r>
          </a:p>
          <a:p>
            <a:r>
              <a:rPr lang="en-US" altLang="en-US" sz="2400" dirty="0"/>
              <a:t>Computers </a:t>
            </a:r>
          </a:p>
          <a:p>
            <a:pPr lvl="1"/>
            <a:r>
              <a:rPr lang="en-US" altLang="en-US" sz="2000" dirty="0"/>
              <a:t>Cryptology (starts next week)</a:t>
            </a:r>
          </a:p>
          <a:p>
            <a:pPr lvl="1"/>
            <a:r>
              <a:rPr lang="en-US" altLang="en-US" sz="2000" dirty="0"/>
              <a:t>Floating point tricks</a:t>
            </a:r>
          </a:p>
          <a:p>
            <a:pPr lvl="1"/>
            <a:r>
              <a:rPr lang="en-US" altLang="en-US" sz="2000" dirty="0"/>
              <a:t>Bit twiddling hacks</a:t>
            </a:r>
          </a:p>
          <a:p>
            <a:pPr lvl="1"/>
            <a:r>
              <a:rPr lang="en-US" altLang="en-US" sz="2000" dirty="0"/>
              <a:t>RNGs</a:t>
            </a:r>
          </a:p>
          <a:p>
            <a:pPr lvl="1"/>
            <a:r>
              <a:rPr lang="en-US" altLang="en-US" sz="2000" dirty="0"/>
              <a:t>Quaternions and Geometric Algebra for Graphics</a:t>
            </a:r>
          </a:p>
          <a:p>
            <a:pPr lvl="1"/>
            <a:r>
              <a:rPr lang="en-US" altLang="en-US" sz="2000" dirty="0"/>
              <a:t>Quantum Computing</a:t>
            </a:r>
          </a:p>
          <a:p>
            <a:pPr lvl="1"/>
            <a:r>
              <a:rPr lang="en-US" altLang="en-US" sz="2000" dirty="0"/>
              <a:t>Math in technology</a:t>
            </a:r>
          </a:p>
          <a:p>
            <a:pPr lvl="1"/>
            <a:r>
              <a:rPr lang="en-US" altLang="en-US" sz="2000" dirty="0"/>
              <a:t>Amazing Security Holes</a:t>
            </a:r>
          </a:p>
          <a:p>
            <a:r>
              <a:rPr lang="en-US" altLang="en-US" sz="2400" dirty="0"/>
              <a:t>Science</a:t>
            </a:r>
          </a:p>
          <a:p>
            <a:pPr lvl="1"/>
            <a:r>
              <a:rPr lang="en-US" altLang="en-US" sz="2000" dirty="0"/>
              <a:t>Intro to Special Relativity</a:t>
            </a:r>
          </a:p>
          <a:p>
            <a:pPr lvl="1"/>
            <a:r>
              <a:rPr lang="en-US" altLang="en-US" sz="2000" dirty="0"/>
              <a:t>A Simple Derivation of Space-time</a:t>
            </a:r>
          </a:p>
          <a:p>
            <a:pPr lvl="1"/>
            <a:r>
              <a:rPr lang="en-US" altLang="en-US" sz="2000" dirty="0"/>
              <a:t>Theory of Everything</a:t>
            </a:r>
          </a:p>
          <a:p>
            <a:pPr lvl="1"/>
            <a:r>
              <a:rPr lang="en-US" altLang="en-US" sz="2000" dirty="0"/>
              <a:t>Quantum field theory</a:t>
            </a:r>
            <a:endParaRPr lang="en-US" alt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6CFAF88-5DF1-45A3-BDD5-DAF78C04639F}"/>
              </a:ext>
            </a:extLst>
          </p:cNvPr>
          <p:cNvSpPr>
            <a:spLocks noGrp="1" noChangeArrowheads="1"/>
          </p:cNvSpPr>
          <p:nvPr>
            <p:ph type="title"/>
          </p:nvPr>
        </p:nvSpPr>
        <p:spPr>
          <a:xfrm>
            <a:off x="1600200" y="228600"/>
            <a:ext cx="5638800" cy="609600"/>
          </a:xfrm>
          <a:ln w="38100">
            <a:solidFill>
              <a:schemeClr val="tx1"/>
            </a:solidFill>
            <a:miter lim="800000"/>
            <a:headEnd/>
            <a:tailEnd/>
          </a:ln>
        </p:spPr>
        <p:txBody>
          <a:bodyPr/>
          <a:lstStyle/>
          <a:p>
            <a:r>
              <a:rPr lang="en-US" altLang="en-US" sz="2400"/>
              <a:t>The answer is </a:t>
            </a:r>
            <a:r>
              <a:rPr lang="en-US" altLang="en-US" sz="2400">
                <a:solidFill>
                  <a:srgbClr val="CC3300"/>
                </a:solidFill>
              </a:rPr>
              <a:t>yes </a:t>
            </a:r>
            <a:r>
              <a:rPr lang="en-US" altLang="en-US" sz="2400"/>
              <a:t>- if one knows geometry!</a:t>
            </a:r>
          </a:p>
        </p:txBody>
      </p:sp>
      <p:sp>
        <p:nvSpPr>
          <p:cNvPr id="7171" name="Rectangle 3">
            <a:extLst>
              <a:ext uri="{FF2B5EF4-FFF2-40B4-BE49-F238E27FC236}">
                <a16:creationId xmlns:a16="http://schemas.microsoft.com/office/drawing/2014/main" id="{03A0BD77-3ABF-435A-A37F-8540C50416AF}"/>
              </a:ext>
            </a:extLst>
          </p:cNvPr>
          <p:cNvSpPr>
            <a:spLocks noGrp="1" noChangeArrowheads="1"/>
          </p:cNvSpPr>
          <p:nvPr>
            <p:ph type="body" sz="half" idx="1"/>
          </p:nvPr>
        </p:nvSpPr>
        <p:spPr>
          <a:xfrm>
            <a:off x="228600" y="1066800"/>
            <a:ext cx="5334000" cy="5486400"/>
          </a:xfrm>
          <a:ln w="38100">
            <a:solidFill>
              <a:schemeClr val="tx1"/>
            </a:solidFill>
            <a:miter lim="800000"/>
            <a:headEnd/>
            <a:tailEnd/>
          </a:ln>
        </p:spPr>
        <p:txBody>
          <a:bodyPr/>
          <a:lstStyle/>
          <a:p>
            <a:pPr>
              <a:lnSpc>
                <a:spcPct val="90000"/>
              </a:lnSpc>
            </a:pPr>
            <a:endParaRPr lang="en-US" altLang="en-US" sz="2400" dirty="0"/>
          </a:p>
          <a:p>
            <a:pPr>
              <a:lnSpc>
                <a:spcPct val="90000"/>
              </a:lnSpc>
            </a:pPr>
            <a:r>
              <a:rPr lang="en-US" altLang="en-US" sz="2400" dirty="0">
                <a:solidFill>
                  <a:schemeClr val="accent2"/>
                </a:solidFill>
              </a:rPr>
              <a:t>Aristotle</a:t>
            </a:r>
            <a:r>
              <a:rPr lang="en-US" altLang="en-US" sz="2400" dirty="0"/>
              <a:t> (384-322 BCE) gave a simple argument demonstrating why the Earth was a sphere (which was asserted by </a:t>
            </a:r>
            <a:r>
              <a:rPr lang="en-US" altLang="en-US" sz="2400" dirty="0">
                <a:solidFill>
                  <a:schemeClr val="accent2"/>
                </a:solidFill>
              </a:rPr>
              <a:t>Parmenides</a:t>
            </a:r>
            <a:r>
              <a:rPr lang="en-US" altLang="en-US" sz="2400" dirty="0"/>
              <a:t> (515-450 BCE)).</a:t>
            </a:r>
          </a:p>
          <a:p>
            <a:pPr>
              <a:lnSpc>
                <a:spcPct val="90000"/>
              </a:lnSpc>
            </a:pPr>
            <a:endParaRPr lang="en-US" altLang="en-US" sz="2400" dirty="0">
              <a:solidFill>
                <a:schemeClr val="accent2"/>
              </a:solidFill>
            </a:endParaRPr>
          </a:p>
          <a:p>
            <a:pPr>
              <a:lnSpc>
                <a:spcPct val="90000"/>
              </a:lnSpc>
            </a:pPr>
            <a:r>
              <a:rPr lang="en-US" altLang="en-US" sz="2400" dirty="0">
                <a:solidFill>
                  <a:schemeClr val="accent2"/>
                </a:solidFill>
              </a:rPr>
              <a:t>Eratosthenes </a:t>
            </a:r>
            <a:r>
              <a:rPr lang="en-US" altLang="en-US" sz="2400" dirty="0"/>
              <a:t>(276-194 BCE) computed the radius of the Earth at 40,000 stadia (about 6800 kilometers).  As the true radius of the Earth is 6376-6378 kilometers, this is only off by </a:t>
            </a:r>
            <a:r>
              <a:rPr lang="en-US" altLang="en-US" sz="2400" dirty="0">
                <a:solidFill>
                  <a:srgbClr val="CC3300"/>
                </a:solidFill>
              </a:rPr>
              <a:t>eight percent!</a:t>
            </a:r>
          </a:p>
          <a:p>
            <a:pPr>
              <a:lnSpc>
                <a:spcPct val="90000"/>
              </a:lnSpc>
            </a:pPr>
            <a:endParaRPr lang="en-US" altLang="en-US" sz="2400" dirty="0">
              <a:solidFill>
                <a:srgbClr val="CC3300"/>
              </a:solidFill>
            </a:endParaRPr>
          </a:p>
          <a:p>
            <a:pPr>
              <a:lnSpc>
                <a:spcPct val="90000"/>
              </a:lnSpc>
            </a:pPr>
            <a:r>
              <a:rPr lang="en-US" altLang="en-US" sz="2400" dirty="0"/>
              <a:t>(Middle Ages Flat Earth belief is a myth started in the 19th century!)</a:t>
            </a:r>
          </a:p>
        </p:txBody>
      </p:sp>
      <p:pic>
        <p:nvPicPr>
          <p:cNvPr id="7177" name="Picture 9" descr="eratosthenes">
            <a:extLst>
              <a:ext uri="{FF2B5EF4-FFF2-40B4-BE49-F238E27FC236}">
                <a16:creationId xmlns:a16="http://schemas.microsoft.com/office/drawing/2014/main" id="{B33D5F3B-54BA-41F7-9A23-79592A2E040D}"/>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6019800" y="3886200"/>
            <a:ext cx="2819400" cy="2797175"/>
          </a:xfrm>
        </p:spPr>
      </p:pic>
      <p:pic>
        <p:nvPicPr>
          <p:cNvPr id="7178" name="Picture 10" descr="aristotle">
            <a:extLst>
              <a:ext uri="{FF2B5EF4-FFF2-40B4-BE49-F238E27FC236}">
                <a16:creationId xmlns:a16="http://schemas.microsoft.com/office/drawing/2014/main" id="{AFCA11C0-5B17-476C-A337-5533D1E07C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691" b="10141"/>
          <a:stretch>
            <a:fillRect/>
          </a:stretch>
        </p:blipFill>
        <p:spPr bwMode="auto">
          <a:xfrm>
            <a:off x="6019800" y="973138"/>
            <a:ext cx="2794000" cy="29130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6FF563E-8FD3-4BBE-BB26-7BCB83274F36}"/>
              </a:ext>
            </a:extLst>
          </p:cNvPr>
          <p:cNvSpPr>
            <a:spLocks noGrp="1" noChangeArrowheads="1"/>
          </p:cNvSpPr>
          <p:nvPr>
            <p:ph type="title"/>
          </p:nvPr>
        </p:nvSpPr>
        <p:spPr>
          <a:xfrm>
            <a:off x="1143000" y="228600"/>
            <a:ext cx="6477000" cy="533400"/>
          </a:xfrm>
          <a:ln w="38100">
            <a:solidFill>
              <a:schemeClr val="tx1"/>
            </a:solidFill>
            <a:miter lim="800000"/>
            <a:headEnd/>
            <a:tailEnd/>
          </a:ln>
        </p:spPr>
        <p:txBody>
          <a:bodyPr/>
          <a:lstStyle/>
          <a:p>
            <a:r>
              <a:rPr lang="en-US" altLang="en-US"/>
              <a:t>Aristotle’s Argument</a:t>
            </a:r>
          </a:p>
        </p:txBody>
      </p:sp>
      <p:sp>
        <p:nvSpPr>
          <p:cNvPr id="8195" name="Rectangle 3">
            <a:extLst>
              <a:ext uri="{FF2B5EF4-FFF2-40B4-BE49-F238E27FC236}">
                <a16:creationId xmlns:a16="http://schemas.microsoft.com/office/drawing/2014/main" id="{21F2B79D-4836-45EC-B232-CE71AA174579}"/>
              </a:ext>
            </a:extLst>
          </p:cNvPr>
          <p:cNvSpPr>
            <a:spLocks noGrp="1" noChangeArrowheads="1"/>
          </p:cNvSpPr>
          <p:nvPr>
            <p:ph type="body" sz="half" idx="1"/>
          </p:nvPr>
        </p:nvSpPr>
        <p:spPr>
          <a:xfrm>
            <a:off x="228600" y="914400"/>
            <a:ext cx="5562600" cy="5791200"/>
          </a:xfrm>
          <a:ln w="38100">
            <a:solidFill>
              <a:schemeClr val="tx1"/>
            </a:solidFill>
            <a:miter lim="800000"/>
            <a:headEnd/>
            <a:tailEnd/>
          </a:ln>
        </p:spPr>
        <p:txBody>
          <a:bodyPr/>
          <a:lstStyle/>
          <a:p>
            <a:pPr>
              <a:lnSpc>
                <a:spcPct val="90000"/>
              </a:lnSpc>
            </a:pPr>
            <a:r>
              <a:rPr lang="en-US" altLang="en-US" sz="2000" dirty="0"/>
              <a:t>He reasoned lunar eclipses were caused by the Earth’s shadow falling on the moon.  This was because at the time of a lunar eclipse, the sun was always diametrically opposite the Earth (this could be measured by using the constellations as a fixed reference point).</a:t>
            </a:r>
          </a:p>
          <a:p>
            <a:pPr>
              <a:lnSpc>
                <a:spcPct val="90000"/>
              </a:lnSpc>
            </a:pPr>
            <a:endParaRPr lang="en-US" altLang="en-US" sz="2000" dirty="0"/>
          </a:p>
          <a:p>
            <a:pPr>
              <a:lnSpc>
                <a:spcPct val="90000"/>
              </a:lnSpc>
            </a:pPr>
            <a:r>
              <a:rPr lang="en-US" altLang="en-US" sz="2000" dirty="0"/>
              <a:t>Aristotle also observed that the terminator (boundary) of this shadow on the moon was always a </a:t>
            </a:r>
            <a:r>
              <a:rPr lang="en-US" altLang="en-US" sz="2000" dirty="0">
                <a:solidFill>
                  <a:srgbClr val="CC3300"/>
                </a:solidFill>
              </a:rPr>
              <a:t>circular arc</a:t>
            </a:r>
            <a:r>
              <a:rPr lang="en-US" altLang="en-US" sz="2000" dirty="0"/>
              <a:t>, no matter what the positions of the Moon and sun were.  Thus every projection of the Earth was a circle, which meant that the Earth was most likely a sphere.  For instance, Earth could not be a disk, because the shadows would be </a:t>
            </a:r>
            <a:r>
              <a:rPr lang="en-US" altLang="en-US" sz="2000" dirty="0">
                <a:solidFill>
                  <a:srgbClr val="CC3300"/>
                </a:solidFill>
              </a:rPr>
              <a:t>elliptical arcs</a:t>
            </a:r>
            <a:r>
              <a:rPr lang="en-US" altLang="en-US" sz="2000" dirty="0"/>
              <a:t> rather than circular ones.</a:t>
            </a:r>
          </a:p>
          <a:p>
            <a:pPr>
              <a:lnSpc>
                <a:spcPct val="90000"/>
              </a:lnSpc>
            </a:pPr>
            <a:endParaRPr lang="en-US" altLang="en-US" sz="2000" dirty="0"/>
          </a:p>
          <a:p>
            <a:pPr>
              <a:lnSpc>
                <a:spcPct val="90000"/>
              </a:lnSpc>
            </a:pPr>
            <a:r>
              <a:rPr lang="en-US" altLang="en-US" sz="2000" dirty="0"/>
              <a:t>He also argued that the Earth’s radius could not be incredibly large, because some stars could be seen in Egypt, but not in Greece, and vice versa.</a:t>
            </a:r>
          </a:p>
        </p:txBody>
      </p:sp>
      <p:pic>
        <p:nvPicPr>
          <p:cNvPr id="8198" name="Picture 6" descr="lunar_eclipse_schematic">
            <a:extLst>
              <a:ext uri="{FF2B5EF4-FFF2-40B4-BE49-F238E27FC236}">
                <a16:creationId xmlns:a16="http://schemas.microsoft.com/office/drawing/2014/main" id="{3E71317E-D2AA-4EB6-AAD9-06C5720B65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886200"/>
            <a:ext cx="28194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9017F08-59BA-4EDD-9661-574D6A7F65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998682"/>
            <a:ext cx="2819400" cy="2819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4A2709D-DD4D-4704-B60D-839EF47E67EE}"/>
              </a:ext>
            </a:extLst>
          </p:cNvPr>
          <p:cNvSpPr>
            <a:spLocks noGrp="1" noChangeArrowheads="1"/>
          </p:cNvSpPr>
          <p:nvPr>
            <p:ph type="title"/>
          </p:nvPr>
        </p:nvSpPr>
        <p:spPr>
          <a:xfrm>
            <a:off x="2438400" y="228600"/>
            <a:ext cx="4572000" cy="457200"/>
          </a:xfrm>
          <a:ln w="38100">
            <a:solidFill>
              <a:schemeClr val="tx1"/>
            </a:solidFill>
            <a:miter lim="800000"/>
            <a:headEnd/>
            <a:tailEnd/>
          </a:ln>
        </p:spPr>
        <p:txBody>
          <a:bodyPr/>
          <a:lstStyle/>
          <a:p>
            <a:r>
              <a:rPr lang="en-US" altLang="en-US" sz="3200" dirty="0"/>
              <a:t>Eratosthenes’ Argument</a:t>
            </a:r>
          </a:p>
        </p:txBody>
      </p:sp>
      <p:sp>
        <p:nvSpPr>
          <p:cNvPr id="9219" name="Rectangle 3">
            <a:extLst>
              <a:ext uri="{FF2B5EF4-FFF2-40B4-BE49-F238E27FC236}">
                <a16:creationId xmlns:a16="http://schemas.microsoft.com/office/drawing/2014/main" id="{649590F7-DA38-4C75-9F43-B1ED27B5BAE1}"/>
              </a:ext>
            </a:extLst>
          </p:cNvPr>
          <p:cNvSpPr>
            <a:spLocks noGrp="1" noChangeArrowheads="1"/>
          </p:cNvSpPr>
          <p:nvPr>
            <p:ph type="body" sz="half" idx="1"/>
          </p:nvPr>
        </p:nvSpPr>
        <p:spPr>
          <a:xfrm>
            <a:off x="228600" y="762000"/>
            <a:ext cx="8610600" cy="2667000"/>
          </a:xfrm>
          <a:ln w="38100">
            <a:solidFill>
              <a:schemeClr val="tx1"/>
            </a:solidFill>
            <a:miter lim="800000"/>
            <a:headEnd/>
            <a:tailEnd/>
          </a:ln>
        </p:spPr>
        <p:txBody>
          <a:bodyPr/>
          <a:lstStyle/>
          <a:p>
            <a:pPr>
              <a:lnSpc>
                <a:spcPct val="90000"/>
              </a:lnSpc>
            </a:pPr>
            <a:r>
              <a:rPr lang="en-US" altLang="en-US" sz="2000" dirty="0"/>
              <a:t>Eratosthenes gave a more precise argument.  He had read of a well in </a:t>
            </a:r>
            <a:r>
              <a:rPr lang="en-US" altLang="en-US" sz="2000" dirty="0" err="1"/>
              <a:t>Syene</a:t>
            </a:r>
            <a:r>
              <a:rPr lang="en-US" altLang="en-US" sz="2000" dirty="0"/>
              <a:t>, Egypt which at noon on the summer solstice (June 21) would reflect the sun overhead.  (This is because </a:t>
            </a:r>
            <a:r>
              <a:rPr lang="en-US" altLang="en-US" sz="2000" dirty="0" err="1"/>
              <a:t>Syene</a:t>
            </a:r>
            <a:r>
              <a:rPr lang="en-US" altLang="en-US" sz="2000" dirty="0"/>
              <a:t> happens to lie almost exactly on the </a:t>
            </a:r>
            <a:r>
              <a:rPr lang="en-US" altLang="en-US" sz="2000" dirty="0">
                <a:solidFill>
                  <a:schemeClr val="accent2"/>
                </a:solidFill>
              </a:rPr>
              <a:t>Tropic of Cancer</a:t>
            </a:r>
            <a:r>
              <a:rPr lang="en-US" altLang="en-US" sz="2000" dirty="0"/>
              <a:t>.)</a:t>
            </a:r>
          </a:p>
          <a:p>
            <a:pPr>
              <a:lnSpc>
                <a:spcPct val="90000"/>
              </a:lnSpc>
            </a:pPr>
            <a:endParaRPr lang="en-US" altLang="en-US" sz="2000" dirty="0"/>
          </a:p>
          <a:p>
            <a:pPr>
              <a:lnSpc>
                <a:spcPct val="90000"/>
              </a:lnSpc>
            </a:pPr>
            <a:r>
              <a:rPr lang="en-US" altLang="en-US" sz="2000" dirty="0"/>
              <a:t>Eratosthenes then observed a well in his home town, Alexandria, at June 21, but found that the Sun did not reflect off the well at noon.  Using a gnomon (a measuring stick) and some elementary trigonometry, he found that the deviation of the Sun from the vertical was 7</a:t>
            </a:r>
            <a:r>
              <a:rPr lang="en-US" altLang="en-US" sz="2000" baseline="30000" dirty="0"/>
              <a:t>o</a:t>
            </a:r>
            <a:r>
              <a:rPr lang="en-US" altLang="en-US" sz="2000" dirty="0"/>
              <a:t>.  </a:t>
            </a:r>
          </a:p>
        </p:txBody>
      </p:sp>
      <p:pic>
        <p:nvPicPr>
          <p:cNvPr id="2" name="Graphic 1">
            <a:extLst>
              <a:ext uri="{FF2B5EF4-FFF2-40B4-BE49-F238E27FC236}">
                <a16:creationId xmlns:a16="http://schemas.microsoft.com/office/drawing/2014/main" id="{9093304D-8EAF-4727-807B-15CF4027E4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1200" y="3505200"/>
            <a:ext cx="4953000" cy="3302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715017DE-AC4A-4BA9-9921-36717154E25B}"/>
              </a:ext>
            </a:extLst>
          </p:cNvPr>
          <p:cNvSpPr>
            <a:spLocks noGrp="1" noChangeArrowheads="1"/>
          </p:cNvSpPr>
          <p:nvPr>
            <p:ph type="body" sz="half" idx="1"/>
          </p:nvPr>
        </p:nvSpPr>
        <p:spPr>
          <a:xfrm>
            <a:off x="228600" y="4114800"/>
            <a:ext cx="8686800" cy="2590800"/>
          </a:xfrm>
          <a:ln w="38100">
            <a:solidFill>
              <a:schemeClr val="tx1"/>
            </a:solidFill>
            <a:miter lim="800000"/>
            <a:headEnd/>
            <a:tailEnd/>
          </a:ln>
        </p:spPr>
        <p:txBody>
          <a:bodyPr/>
          <a:lstStyle/>
          <a:p>
            <a:pPr>
              <a:lnSpc>
                <a:spcPct val="90000"/>
              </a:lnSpc>
            </a:pPr>
            <a:r>
              <a:rPr lang="en-US" altLang="en-US" sz="2000"/>
              <a:t>Information from trade caravans and other sources established the distance between Alexandria and Syene to be about 5000 stadia (about 740 kilometers).  This is the only </a:t>
            </a:r>
            <a:r>
              <a:rPr lang="en-US" altLang="en-US" sz="2000">
                <a:solidFill>
                  <a:srgbClr val="CC3300"/>
                </a:solidFill>
              </a:rPr>
              <a:t>direct </a:t>
            </a:r>
            <a:r>
              <a:rPr lang="en-US" altLang="en-US" sz="2000"/>
              <a:t>measurement used here, and can be thought of as the “zeroth rung” on the cosmic distance ladder.</a:t>
            </a:r>
          </a:p>
          <a:p>
            <a:pPr>
              <a:lnSpc>
                <a:spcPct val="90000"/>
              </a:lnSpc>
            </a:pPr>
            <a:r>
              <a:rPr lang="en-US" altLang="en-US" sz="2000"/>
              <a:t>Eratosthenes also assumed the Sun was very far away compared to the radius of the Earth (more on this in the “third rung” section).</a:t>
            </a:r>
          </a:p>
          <a:p>
            <a:pPr>
              <a:lnSpc>
                <a:spcPct val="90000"/>
              </a:lnSpc>
            </a:pPr>
            <a:r>
              <a:rPr lang="en-US" altLang="en-US" sz="2000"/>
              <a:t>High school trigonometry then suffices to establish an estimate for the radius of the Earth.</a:t>
            </a:r>
          </a:p>
        </p:txBody>
      </p:sp>
      <p:pic>
        <p:nvPicPr>
          <p:cNvPr id="10247" name="Picture 7" descr="syene">
            <a:extLst>
              <a:ext uri="{FF2B5EF4-FFF2-40B4-BE49-F238E27FC236}">
                <a16:creationId xmlns:a16="http://schemas.microsoft.com/office/drawing/2014/main" id="{C0F9ED1A-2918-46FA-B5A4-9CF0BED76FF4}"/>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3581400" y="0"/>
            <a:ext cx="5562600" cy="3970338"/>
          </a:xfrm>
        </p:spPr>
      </p:pic>
      <p:pic>
        <p:nvPicPr>
          <p:cNvPr id="10248" name="Picture 8" descr="eratosthenes">
            <a:extLst>
              <a:ext uri="{FF2B5EF4-FFF2-40B4-BE49-F238E27FC236}">
                <a16:creationId xmlns:a16="http://schemas.microsoft.com/office/drawing/2014/main" id="{D4800CB9-5C3A-4DB6-BBDC-B18300D481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52400"/>
            <a:ext cx="33528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Image Placeholder 6" descr="A picture containing ground, outdoor, street&#10;&#10;Description generated with very high confidence">
            <a:extLst>
              <a:ext uri="{FF2B5EF4-FFF2-40B4-BE49-F238E27FC236}">
                <a16:creationId xmlns:a16="http://schemas.microsoft.com/office/drawing/2014/main" id="{6A546DA8-6BA3-486F-880D-714C56F4D58D}"/>
              </a:ext>
            </a:extLst>
          </p:cNvPr>
          <p:cNvPicPr>
            <a:picLocks noGrp="1" noChangeAspect="1"/>
          </p:cNvPicPr>
          <p:nvPr>
            <p:ph type="clipArt" sz="half" idx="2"/>
          </p:nvPr>
        </p:nvPicPr>
        <p:blipFill>
          <a:blip r:embed="rId3">
            <a:extLst>
              <a:ext uri="{28A0092B-C50C-407E-A947-70E740481C1C}">
                <a14:useLocalDpi xmlns:a14="http://schemas.microsoft.com/office/drawing/2010/main" val="0"/>
              </a:ext>
            </a:extLst>
          </a:blip>
          <a:stretch>
            <a:fillRect/>
          </a:stretch>
        </p:blipFill>
        <p:spPr>
          <a:xfrm>
            <a:off x="6591300" y="152400"/>
            <a:ext cx="2228850" cy="2971800"/>
          </a:xfrm>
        </p:spPr>
      </p:pic>
      <p:pic>
        <p:nvPicPr>
          <p:cNvPr id="8" name="Picture 7">
            <a:extLst>
              <a:ext uri="{FF2B5EF4-FFF2-40B4-BE49-F238E27FC236}">
                <a16:creationId xmlns:a16="http://schemas.microsoft.com/office/drawing/2014/main" id="{7ABBAA0A-0CCB-4201-85AE-79CEAB3D6302}"/>
              </a:ext>
            </a:extLst>
          </p:cNvPr>
          <p:cNvPicPr>
            <a:picLocks noChangeAspect="1"/>
          </p:cNvPicPr>
          <p:nvPr/>
        </p:nvPicPr>
        <p:blipFill>
          <a:blip r:embed="rId4"/>
          <a:stretch>
            <a:fillRect/>
          </a:stretch>
        </p:blipFill>
        <p:spPr>
          <a:xfrm>
            <a:off x="6096000" y="3429000"/>
            <a:ext cx="2872788" cy="2795999"/>
          </a:xfrm>
          <a:prstGeom prst="rect">
            <a:avLst/>
          </a:prstGeom>
        </p:spPr>
      </p:pic>
      <p:sp>
        <p:nvSpPr>
          <p:cNvPr id="5" name="Rectangle 3">
            <a:extLst>
              <a:ext uri="{FF2B5EF4-FFF2-40B4-BE49-F238E27FC236}">
                <a16:creationId xmlns:a16="http://schemas.microsoft.com/office/drawing/2014/main" id="{4050C66A-6E0F-4EEA-B77B-7AC4B589ED22}"/>
              </a:ext>
            </a:extLst>
          </p:cNvPr>
          <p:cNvSpPr txBox="1">
            <a:spLocks noChangeArrowheads="1"/>
          </p:cNvSpPr>
          <p:nvPr/>
        </p:nvSpPr>
        <p:spPr bwMode="auto">
          <a:xfrm>
            <a:off x="228600" y="914400"/>
            <a:ext cx="5791200" cy="57912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Use gnomon to measure shadow length on 2 key days</a:t>
            </a:r>
          </a:p>
          <a:p>
            <a:pPr lvl="1"/>
            <a:endParaRPr lang="en-US" sz="1800" dirty="0"/>
          </a:p>
          <a:p>
            <a:r>
              <a:rPr lang="en-US" sz="2000" dirty="0"/>
              <a:t>Geometry/trig gives angle of sun above horizon</a:t>
            </a:r>
          </a:p>
          <a:p>
            <a:pPr lvl="1"/>
            <a:endParaRPr lang="en-US" sz="1800" dirty="0"/>
          </a:p>
          <a:p>
            <a:r>
              <a:rPr lang="en-US" altLang="en-US" sz="2000" dirty="0"/>
              <a:t>90</a:t>
            </a:r>
            <a:r>
              <a:rPr lang="en-US" altLang="en-US" sz="2000" baseline="30000" dirty="0"/>
              <a:t>o</a:t>
            </a:r>
            <a:r>
              <a:rPr lang="en-US" altLang="en-US" sz="2000" dirty="0"/>
              <a:t> minus the average of these two values gives us the latitude</a:t>
            </a:r>
          </a:p>
          <a:p>
            <a:pPr lvl="1"/>
            <a:endParaRPr lang="en-US" altLang="en-US" sz="1800" dirty="0"/>
          </a:p>
          <a:p>
            <a:r>
              <a:rPr lang="en-US" altLang="en-US" sz="2000" dirty="0"/>
              <a:t>Get two of them some miles apart, do math, get answer!</a:t>
            </a:r>
          </a:p>
          <a:p>
            <a:pPr lvl="1"/>
            <a:endParaRPr lang="en-US" altLang="en-US" sz="1800" dirty="0"/>
          </a:p>
          <a:p>
            <a:r>
              <a:rPr lang="en-US" sz="2000" dirty="0"/>
              <a:t>Done in South Bend, IN and College Station, TX, 940 miles apart, yielded 13.78 degrees apart =&gt; 24,557 miles, 1.4% too small</a:t>
            </a:r>
          </a:p>
          <a:p>
            <a:pPr lvl="1"/>
            <a:endParaRPr lang="en-US" sz="1800" dirty="0"/>
          </a:p>
          <a:p>
            <a:pPr>
              <a:lnSpc>
                <a:spcPct val="90000"/>
              </a:lnSpc>
            </a:pPr>
            <a:endParaRPr lang="en-US" altLang="en-US" sz="1800" dirty="0"/>
          </a:p>
        </p:txBody>
      </p:sp>
      <p:sp>
        <p:nvSpPr>
          <p:cNvPr id="6" name="Rectangle 2">
            <a:extLst>
              <a:ext uri="{FF2B5EF4-FFF2-40B4-BE49-F238E27FC236}">
                <a16:creationId xmlns:a16="http://schemas.microsoft.com/office/drawing/2014/main" id="{C040AE1A-09F5-44F8-8F8D-2E7FF14D13E3}"/>
              </a:ext>
            </a:extLst>
          </p:cNvPr>
          <p:cNvSpPr>
            <a:spLocks noGrp="1" noChangeArrowheads="1"/>
          </p:cNvSpPr>
          <p:nvPr>
            <p:ph type="title"/>
          </p:nvPr>
        </p:nvSpPr>
        <p:spPr>
          <a:xfrm>
            <a:off x="990600" y="152400"/>
            <a:ext cx="4572000" cy="457200"/>
          </a:xfrm>
          <a:ln w="38100">
            <a:solidFill>
              <a:schemeClr val="tx1"/>
            </a:solidFill>
            <a:miter lim="800000"/>
            <a:headEnd/>
            <a:tailEnd/>
          </a:ln>
        </p:spPr>
        <p:txBody>
          <a:bodyPr/>
          <a:lstStyle/>
          <a:p>
            <a:r>
              <a:rPr lang="en-US" altLang="en-US" sz="3200" dirty="0"/>
              <a:t>Do it yourself</a:t>
            </a:r>
          </a:p>
        </p:txBody>
      </p:sp>
    </p:spTree>
    <p:extLst>
      <p:ext uri="{BB962C8B-B14F-4D97-AF65-F5344CB8AC3E}">
        <p14:creationId xmlns:p14="http://schemas.microsoft.com/office/powerpoint/2010/main" val="1464609242"/>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0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0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Designs\Marble.pot</Template>
  <TotalTime>1327</TotalTime>
  <Words>4955</Words>
  <Application>Microsoft Office PowerPoint</Application>
  <PresentationFormat>On-screen Show (4:3)</PresentationFormat>
  <Paragraphs>342</Paragraphs>
  <Slides>46</Slides>
  <Notes>46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Symbol</vt:lpstr>
      <vt:lpstr>Times New Roman</vt:lpstr>
      <vt:lpstr>Default Design</vt:lpstr>
      <vt:lpstr>The Cosmic Distance Ladder Slides by Terence Tao (UCLA) Modified by Chris Lomont for Nov 21, 2017 Logikos Talk</vt:lpstr>
      <vt:lpstr>Astrometry</vt:lpstr>
      <vt:lpstr>PowerPoint Presentation</vt:lpstr>
      <vt:lpstr>First Rung: The Radius of the Earth</vt:lpstr>
      <vt:lpstr>The answer is yes - if one knows geometry!</vt:lpstr>
      <vt:lpstr>Aristotle’s Argument</vt:lpstr>
      <vt:lpstr>Eratosthenes’ Argument</vt:lpstr>
      <vt:lpstr>PowerPoint Presentation</vt:lpstr>
      <vt:lpstr>Do it yourself</vt:lpstr>
      <vt:lpstr>Second rung: shape, size and location of the moon</vt:lpstr>
      <vt:lpstr>Again, these questions were answered with remarkable accuracy by the ancient Greeks.</vt:lpstr>
      <vt:lpstr>PowerPoint Presentation</vt:lpstr>
      <vt:lpstr>PowerPoint Presentation</vt:lpstr>
      <vt:lpstr>PowerPoint Presentation</vt:lpstr>
      <vt:lpstr>Third Rung: size and location of the sun:</vt:lpstr>
      <vt:lpstr>PowerPoint Presentation</vt:lpstr>
      <vt:lpstr>PowerPoint Presentation</vt:lpstr>
      <vt:lpstr>How did this work?</vt:lpstr>
      <vt:lpstr>Fourth rung: distances from the Sun to the planets</vt:lpstr>
      <vt:lpstr>PowerPoint Presentation</vt:lpstr>
      <vt:lpstr>PowerPoint Presentation</vt:lpstr>
      <vt:lpstr>PowerPoint Presentation</vt:lpstr>
      <vt:lpstr>PowerPoint Presentation</vt:lpstr>
      <vt:lpstr>PowerPoint Presentation</vt:lpstr>
      <vt:lpstr>Fifth rung: the speed of light</vt:lpstr>
      <vt:lpstr>PowerPoint Presentation</vt:lpstr>
      <vt:lpstr>PowerPoint Presentation</vt:lpstr>
      <vt:lpstr>PowerPoint Presentation</vt:lpstr>
      <vt:lpstr>Sixth rung: distance to nearby stars</vt:lpstr>
      <vt:lpstr>PowerPoint Presentation</vt:lpstr>
      <vt:lpstr>Seventh rung: distances to moderately distant stars</vt:lpstr>
      <vt:lpstr> </vt:lpstr>
      <vt:lpstr>An HR diagram showing many well known stars in the Milky Way galaxy.</vt:lpstr>
      <vt:lpstr>Eighth rung: distances to very distant stars</vt:lpstr>
      <vt:lpstr>PowerPoint Presentation</vt:lpstr>
      <vt:lpstr>Ninth rung: the shape of the universe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Cosmic Distance Ladder Terrence Tao (UCLA)</dc:title>
  <dc:creator>CC</dc:creator>
  <cp:lastModifiedBy>Chris Lomont</cp:lastModifiedBy>
  <cp:revision>293</cp:revision>
  <dcterms:created xsi:type="dcterms:W3CDTF">2007-02-23T23:53:25Z</dcterms:created>
  <dcterms:modified xsi:type="dcterms:W3CDTF">2017-11-21T16:19:34Z</dcterms:modified>
</cp:coreProperties>
</file>